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2" r:id="rId2"/>
    <p:sldId id="283" r:id="rId3"/>
    <p:sldId id="339" r:id="rId4"/>
    <p:sldId id="284" r:id="rId5"/>
    <p:sldId id="286" r:id="rId6"/>
    <p:sldId id="287" r:id="rId7"/>
    <p:sldId id="288" r:id="rId8"/>
    <p:sldId id="289" r:id="rId9"/>
    <p:sldId id="290" r:id="rId10"/>
    <p:sldId id="271" r:id="rId11"/>
    <p:sldId id="272" r:id="rId12"/>
    <p:sldId id="274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305" r:id="rId21"/>
    <p:sldId id="270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8" autoAdjust="0"/>
    <p:restoredTop sz="94660"/>
  </p:normalViewPr>
  <p:slideViewPr>
    <p:cSldViewPr>
      <p:cViewPr varScale="1">
        <p:scale>
          <a:sx n="72" d="100"/>
          <a:sy n="72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E8609-F9C7-497A-9D46-7BAD07C37C11}" type="datetimeFigureOut">
              <a:rPr lang="es-ES" smtClean="0"/>
              <a:t>02/07/2022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04429-F233-4B00-B440-F87E5EFCF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02/07/2022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22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02/07/2022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6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02/07/2022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17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02/07/2022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46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02/07/2022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13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02/07/2022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62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02/07/2022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74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02/07/2022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68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02/07/2022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02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02/07/2022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33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02/07/2022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44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A6A8E-7E10-4465-B656-815EF8E8C8B1}" type="datetimeFigureOut">
              <a:rPr lang="es-ES" smtClean="0"/>
              <a:t>02/07/2022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74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EDAS EN MENORES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10704"/>
            <a:ext cx="86995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06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</a:t>
            </a:r>
            <a:r>
              <a:rPr lang="es-ES" altLang="es-BO" sz="1600" b="1" dirty="0" smtClean="0">
                <a:latin typeface="Arial Black" pitchFamily="34" charset="0"/>
              </a:rPr>
              <a:t>POSITIVOS </a:t>
            </a:r>
            <a:r>
              <a:rPr lang="es-ES" altLang="es-BO" sz="1600" b="1" dirty="0">
                <a:latin typeface="Arial Black" pitchFamily="34" charset="0"/>
              </a:rPr>
              <a:t>DE </a:t>
            </a:r>
            <a:r>
              <a:rPr lang="es-ES" altLang="es-BO" sz="1600" b="1" dirty="0" smtClean="0">
                <a:latin typeface="Arial Black" pitchFamily="34" charset="0"/>
              </a:rPr>
              <a:t>LEISHMANIASIS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1" y="1052736"/>
            <a:ext cx="887506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6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</a:t>
            </a:r>
            <a:r>
              <a:rPr lang="es-ES" altLang="es-BO" sz="1600" b="1" dirty="0" smtClean="0">
                <a:latin typeface="Arial Black" pitchFamily="34" charset="0"/>
              </a:rPr>
              <a:t>POSITIVOS </a:t>
            </a:r>
            <a:r>
              <a:rPr lang="es-ES" altLang="es-BO" sz="1600" b="1" dirty="0">
                <a:latin typeface="Arial Black" pitchFamily="34" charset="0"/>
              </a:rPr>
              <a:t>DE </a:t>
            </a:r>
            <a:r>
              <a:rPr lang="es-ES" altLang="es-BO" sz="1600" b="1" dirty="0" smtClean="0">
                <a:latin typeface="Arial Black" pitchFamily="34" charset="0"/>
              </a:rPr>
              <a:t>MALARIA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" y="1206500"/>
            <a:ext cx="8458551" cy="481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2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CASOS  POSITIVOS </a:t>
            </a:r>
            <a:r>
              <a:rPr lang="es-ES" altLang="es-BO" sz="1600" b="1" dirty="0">
                <a:latin typeface="Arial Black" pitchFamily="34" charset="0"/>
              </a:rPr>
              <a:t>DE </a:t>
            </a:r>
            <a:r>
              <a:rPr lang="es-ES" altLang="es-BO" sz="1600" b="1" dirty="0" smtClean="0">
                <a:latin typeface="Arial Black" pitchFamily="34" charset="0"/>
              </a:rPr>
              <a:t>HANTAVIRUS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</a:t>
            </a:r>
            <a:r>
              <a:rPr lang="es-ES" altLang="es-BO" sz="1600" b="1" dirty="0" smtClean="0">
                <a:latin typeface="Arial Black" pitchFamily="34" charset="0"/>
              </a:rPr>
              <a:t>MESES 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0" y="1153118"/>
            <a:ext cx="7967569" cy="501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0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TOTAL DEPARTAMENTO 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2021 - 2022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3" y="1108174"/>
            <a:ext cx="8697714" cy="484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2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CARANAVI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0" y="1196752"/>
            <a:ext cx="8823420" cy="47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555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MAPIRI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4" y="1268760"/>
            <a:ext cx="8667636" cy="483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GUANAY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179512"/>
            <a:ext cx="8569324" cy="533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ALTO BENI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12" y="1196752"/>
            <a:ext cx="8756128" cy="495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PALOS BLANCOS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73" y="1268760"/>
            <a:ext cx="8771813" cy="479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TEOPONTE 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42" y="1157288"/>
            <a:ext cx="8685697" cy="500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EDAS EN MAYORES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10704"/>
            <a:ext cx="86995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TIPUANI 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05" y="1124744"/>
            <a:ext cx="8492845" cy="518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249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LA ASUNTA 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97084" cy="46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LA SAN BUENAVENTURA 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4" y="1340768"/>
            <a:ext cx="8803476" cy="503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067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:a16="http://schemas.microsoft.com/office/drawing/2014/main" id="{38FBA663-38D2-4799-82DD-4B482A5DBEDC}"/>
              </a:ext>
            </a:extLst>
          </p:cNvPr>
          <p:cNvSpPr txBox="1"/>
          <p:nvPr/>
        </p:nvSpPr>
        <p:spPr>
          <a:xfrm>
            <a:off x="395536" y="48105"/>
            <a:ext cx="8136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CASOS DE HEPATITIS A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POR SEMANAS EPIDEMIOLOGICAS</a:t>
            </a:r>
          </a:p>
          <a:p>
            <a:pPr algn="ctr"/>
            <a:r>
              <a:rPr lang="es-ES" sz="1600" dirty="0" smtClean="0">
                <a:latin typeface="Arial Black" pitchFamily="34" charset="0"/>
              </a:rPr>
              <a:t>UNIDAD </a:t>
            </a:r>
            <a:r>
              <a:rPr lang="es-ES" sz="1600" dirty="0">
                <a:latin typeface="Arial Black" pitchFamily="34" charset="0"/>
              </a:rPr>
              <a:t>DE EPIDEMIOLOGIA – SEDES LA PAZ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1" y="1052736"/>
            <a:ext cx="8598739" cy="488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177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:a16="http://schemas.microsoft.com/office/drawing/2014/main" id="{38FBA663-38D2-4799-82DD-4B482A5DBEDC}"/>
              </a:ext>
            </a:extLst>
          </p:cNvPr>
          <p:cNvSpPr txBox="1"/>
          <p:nvPr/>
        </p:nvSpPr>
        <p:spPr>
          <a:xfrm>
            <a:off x="395536" y="48105"/>
            <a:ext cx="813690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TUBERCULOSIS EN </a:t>
            </a:r>
            <a:endParaRPr lang="es-ES" sz="1600" b="1" dirty="0" smtClean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TODAS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SUS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FORMAS, MAYOR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DE 5 AÑOS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DEPARTAMENTO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LA PAZ GESTIÓN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2022 (ENERO-MAYO) 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4CAE7AE-736A-43A5-8A35-E60B5D15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" y="6525344"/>
            <a:ext cx="45079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000" dirty="0"/>
              <a:t>FUENTE: Programa Departamental de Control de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es-ES" sz="1000" dirty="0"/>
              <a:t> (PDCT) de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37743"/>
            <a:ext cx="8280920" cy="506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89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:a16="http://schemas.microsoft.com/office/drawing/2014/main" id="{38FBA663-38D2-4799-82DD-4B482A5DBEDC}"/>
              </a:ext>
            </a:extLst>
          </p:cNvPr>
          <p:cNvSpPr txBox="1"/>
          <p:nvPr/>
        </p:nvSpPr>
        <p:spPr>
          <a:xfrm>
            <a:off x="191661" y="116632"/>
            <a:ext cx="864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REACCIONES ADVERSAS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A FARMACOS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ANTITUBERCULOSOS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DEPARTAMENTO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LA PAZ GESTIÓN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2022 (ENERO-MAYO)  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4CAE7AE-736A-43A5-8A35-E60B5D15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" y="6525344"/>
            <a:ext cx="45079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000" dirty="0"/>
              <a:t>FUENTE: Programa Departamental de Control de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es-ES" sz="1000" dirty="0"/>
              <a:t> (PDCT) de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69405"/>
            <a:ext cx="8640959" cy="530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4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:a16="http://schemas.microsoft.com/office/drawing/2014/main" id="{38FBA663-38D2-4799-82DD-4B482A5DBEDC}"/>
              </a:ext>
            </a:extLst>
          </p:cNvPr>
          <p:cNvSpPr txBox="1"/>
          <p:nvPr/>
        </p:nvSpPr>
        <p:spPr>
          <a:xfrm>
            <a:off x="191661" y="116632"/>
            <a:ext cx="8640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CASOS DE COINFECCIÓN TB/VIH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DEPARTAMENTO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LA PAZ GESTIÓN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2022 (ENERO-MAYO)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4CAE7AE-736A-43A5-8A35-E60B5D15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" y="6525344"/>
            <a:ext cx="45079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000" dirty="0"/>
              <a:t>FUENTE: Programa Departamental de Control de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es-ES" sz="1000" dirty="0"/>
              <a:t> (PDCT) de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56" y="912767"/>
            <a:ext cx="8761224" cy="55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13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:a16="http://schemas.microsoft.com/office/drawing/2014/main" id="{38FBA663-38D2-4799-82DD-4B482A5DBEDC}"/>
              </a:ext>
            </a:extLst>
          </p:cNvPr>
          <p:cNvSpPr txBox="1"/>
          <p:nvPr/>
        </p:nvSpPr>
        <p:spPr>
          <a:xfrm>
            <a:off x="75097" y="61370"/>
            <a:ext cx="88740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CASOS DE TB DROGORESISTENTES 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DEPARTAMENTO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LA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PAZ,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GESTIÓN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2022 (ENERO-MAYO) 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4CAE7AE-736A-43A5-8A35-E60B5D15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" y="6525344"/>
            <a:ext cx="45079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000" dirty="0"/>
              <a:t>FUENTE: Programa Departamental de Control de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es-ES" sz="1000" dirty="0"/>
              <a:t> (PDCT) de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86630"/>
            <a:ext cx="8603360" cy="527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00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>
            <a:extLst>
              <a:ext uri="{FF2B5EF4-FFF2-40B4-BE49-F238E27FC236}">
                <a16:creationId xmlns:a16="http://schemas.microsoft.com/office/drawing/2014/main" id="{38FBA663-38D2-4799-82DD-4B482A5DBEDC}"/>
              </a:ext>
            </a:extLst>
          </p:cNvPr>
          <p:cNvSpPr txBox="1"/>
          <p:nvPr/>
        </p:nvSpPr>
        <p:spPr>
          <a:xfrm>
            <a:off x="443689" y="148570"/>
            <a:ext cx="81369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PERSONAS EXPUESTAS AL VIRUS RABICO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DEPARTAMENTO LA PAZ GESTIÓN 2022 (SEMANA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24) 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44" y="1025045"/>
            <a:ext cx="8571128" cy="52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30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124744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DIABETES TIPO I, POR 10.000 HAB. DEPARTAMENTO LA PAZ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4" y="1268760"/>
            <a:ext cx="769335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EDAS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10704"/>
            <a:ext cx="86995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523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39552" y="33833"/>
            <a:ext cx="8174732" cy="1027387"/>
          </a:xfrm>
        </p:spPr>
        <p:txBody>
          <a:bodyPr>
            <a:normAutofit fontScale="90000"/>
          </a:bodyPr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DIABETES TIPO II EN MAYOR DE 20 AÑOS 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POR 10.000 HAB. DEPARTAMENTO LA PAZ 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35" y="1556792"/>
            <a:ext cx="753036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027387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OBESIDAD, POR 10.000 HAB. DEPARTAMENTO LA PAZ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COMPARATIVO 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01" y="1484784"/>
            <a:ext cx="742299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1027387"/>
          </a:xfrm>
        </p:spPr>
        <p:txBody>
          <a:bodyPr>
            <a:normAutofit fontScale="90000"/>
          </a:bodyPr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HIPERTENSION ARTERIAL EN MAYOR DE 20 AÑOS 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POR 10.000 HAB. DEPARTAMENTO LA PAZ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7200800" cy="46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95536" y="-12049"/>
            <a:ext cx="8604448" cy="1027387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ENFERMEDAD RENAL, POR 10.000 HAB.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DEPARTAMENTO LA PAZ 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97" y="1412776"/>
            <a:ext cx="757492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1027387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NUMERO DE CASOS CON ENFERMEDAD RENAL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POR ESTADIO 3 - 4 – 5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DEPARTAMENTO LA PAZ, 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720260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err="1">
                <a:latin typeface="Arial Black" pitchFamily="34" charset="0"/>
              </a:rPr>
              <a:t>IRAs</a:t>
            </a:r>
            <a:r>
              <a:rPr lang="es-ES" altLang="es-BO" sz="1600" b="1" dirty="0">
                <a:latin typeface="Arial Black" pitchFamily="34" charset="0"/>
              </a:rPr>
              <a:t> EN </a:t>
            </a:r>
            <a:r>
              <a:rPr lang="es-ES" altLang="es-BO" sz="1600" b="1" dirty="0" smtClean="0">
                <a:latin typeface="Arial Black" pitchFamily="34" charset="0"/>
              </a:rPr>
              <a:t>MENORES </a:t>
            </a:r>
            <a:r>
              <a:rPr lang="es-ES" altLang="es-BO" sz="1600" b="1" dirty="0">
                <a:latin typeface="Arial Black" pitchFamily="34" charset="0"/>
              </a:rPr>
              <a:t>DE 5 AÑOS</a:t>
            </a:r>
          </a:p>
          <a:p>
            <a:pPr algn="ctr"/>
            <a:r>
              <a:rPr lang="es-ES" altLang="es-BO" sz="1600" b="1" dirty="0">
                <a:latin typeface="Arial Black" pitchFamily="34" charset="0"/>
              </a:rPr>
              <a:t>TOTAL DEPARTAMENTO POR SEMANAS EPIDEMIOLOGICAS 2022</a:t>
            </a:r>
          </a:p>
          <a:p>
            <a:pPr algn="ctr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10704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err="1" smtClean="0">
                <a:latin typeface="Arial Black" pitchFamily="34" charset="0"/>
              </a:rPr>
              <a:t>IRAs</a:t>
            </a:r>
            <a:r>
              <a:rPr lang="es-ES" altLang="es-BO" sz="1600" b="1" dirty="0" smtClean="0">
                <a:latin typeface="Arial Black" pitchFamily="34" charset="0"/>
              </a:rPr>
              <a:t> EN MAYORES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10704"/>
            <a:ext cx="86995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err="1" smtClean="0">
                <a:latin typeface="Arial Black" pitchFamily="34" charset="0"/>
              </a:rPr>
              <a:t>IRAs</a:t>
            </a:r>
            <a:endParaRPr lang="es-ES" altLang="es-BO" sz="1600" b="1" dirty="0" smtClean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10704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NEUMONIAS EN MENORES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10704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NEUMONIAS EN MAYORES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10704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</a:t>
            </a:r>
            <a:r>
              <a:rPr lang="es-ES" altLang="es-BO" sz="1600" b="1" dirty="0" smtClean="0">
                <a:latin typeface="Arial Black" pitchFamily="34" charset="0"/>
              </a:rPr>
              <a:t>DE NEUMONIAS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10704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895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723</Words>
  <Application>Microsoft Office PowerPoint</Application>
  <PresentationFormat>Presentación en pantalla (4:3)</PresentationFormat>
  <Paragraphs>84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INCIDENCIA DE DIABETES TIPO I, POR 10.000 HAB. DEPARTAMENTO LA PAZ COMPARATIVO 2021 Y 2022 (ENERO - MAYO) UNIDAD DE EPIDEMIOLOGIA – SEDES LA PAZ</vt:lpstr>
      <vt:lpstr>INCIDENCIA DE DIABETES TIPO II EN MAYOR DE 20 AÑOS  POR 10.000 HAB. DEPARTAMENTO LA PAZ  COMPARATIVO 2021 Y 2022 (ENERO - MAYO) UNIDAD DE EPIDEMIOLOGIA – SEDES LA PAZ</vt:lpstr>
      <vt:lpstr>INCIDENCIA DE OBESIDAD, POR 10.000 HAB. DEPARTAMENTO LA PAZ COMPARATIVO 2021 Y 2022 (ENERO - MAYO) UNIDAD DE EPIDEMIOLOGIA – SEDES LA PAZ</vt:lpstr>
      <vt:lpstr>INCIDENCIA DE HIPERTENSION ARTERIAL EN MAYOR DE 20 AÑOS  POR 10.000 HAB. DEPARTAMENTO LA PAZ COMPARATIVO 2021 Y 2022 (ENERO - MAYO) UNIDAD DE EPIDEMIOLOGIA – SEDES LA PAZ</vt:lpstr>
      <vt:lpstr>INCIDENCIA DE ENFERMEDAD RENAL, POR 10.000 HAB.  DEPARTAMENTO LA PAZ COMPARATIVO 2021 Y 2022 (ENERO - MAYO) UNIDAD DE EPIDEMIOLOGIA – SEDES LA PAZ</vt:lpstr>
      <vt:lpstr>NUMERO DE CASOS CON ENFERMEDAD RENAL POR ESTADIO 3 - 4 – 5 DEPARTAMENTO LA PAZ, COMPARATIVO 2021 Y 2022 (ENERO - MAYO) UNIDAD DE EPIDEMIOLOGIA – SEDES LA PAZ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ESTADISTICA</dc:creator>
  <cp:lastModifiedBy>ONEFIX</cp:lastModifiedBy>
  <cp:revision>67</cp:revision>
  <dcterms:created xsi:type="dcterms:W3CDTF">2022-01-26T15:34:08Z</dcterms:created>
  <dcterms:modified xsi:type="dcterms:W3CDTF">2022-07-02T15:58:59Z</dcterms:modified>
</cp:coreProperties>
</file>