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4.xml" ContentType="application/vnd.openxmlformats-officedocument.drawingml.chart+xml"/>
  <Override PartName="/ppt/drawings/drawing8.xml" ContentType="application/vnd.openxmlformats-officedocument.drawingml.chartshapes+xml"/>
  <Override PartName="/ppt/charts/chart15.xml" ContentType="application/vnd.openxmlformats-officedocument.drawingml.chart+xml"/>
  <Override PartName="/ppt/drawings/drawing9.xml" ContentType="application/vnd.openxmlformats-officedocument.drawingml.chartshapes+xml"/>
  <Override PartName="/ppt/charts/chart1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3"/>
  </p:notesMasterIdLst>
  <p:handoutMasterIdLst>
    <p:handoutMasterId r:id="rId64"/>
  </p:handoutMasterIdLst>
  <p:sldIdLst>
    <p:sldId id="258" r:id="rId6"/>
    <p:sldId id="324" r:id="rId7"/>
    <p:sldId id="326" r:id="rId8"/>
    <p:sldId id="325" r:id="rId9"/>
    <p:sldId id="271" r:id="rId10"/>
    <p:sldId id="359" r:id="rId11"/>
    <p:sldId id="256" r:id="rId12"/>
    <p:sldId id="327" r:id="rId13"/>
    <p:sldId id="360" r:id="rId14"/>
    <p:sldId id="319" r:id="rId15"/>
    <p:sldId id="342" r:id="rId16"/>
    <p:sldId id="318" r:id="rId17"/>
    <p:sldId id="276" r:id="rId18"/>
    <p:sldId id="281" r:id="rId19"/>
    <p:sldId id="282" r:id="rId20"/>
    <p:sldId id="351" r:id="rId21"/>
    <p:sldId id="284" r:id="rId22"/>
    <p:sldId id="285" r:id="rId23"/>
    <p:sldId id="352" r:id="rId24"/>
    <p:sldId id="353" r:id="rId25"/>
    <p:sldId id="361" r:id="rId26"/>
    <p:sldId id="364" r:id="rId27"/>
    <p:sldId id="292" r:id="rId28"/>
    <p:sldId id="317" r:id="rId29"/>
    <p:sldId id="336" r:id="rId30"/>
    <p:sldId id="338" r:id="rId31"/>
    <p:sldId id="339" r:id="rId32"/>
    <p:sldId id="343" r:id="rId33"/>
    <p:sldId id="349" r:id="rId34"/>
    <p:sldId id="302" r:id="rId35"/>
    <p:sldId id="347" r:id="rId36"/>
    <p:sldId id="348" r:id="rId37"/>
    <p:sldId id="310" r:id="rId38"/>
    <p:sldId id="312" r:id="rId39"/>
    <p:sldId id="313" r:id="rId40"/>
    <p:sldId id="320" r:id="rId41"/>
    <p:sldId id="260" r:id="rId42"/>
    <p:sldId id="264" r:id="rId43"/>
    <p:sldId id="321" r:id="rId44"/>
    <p:sldId id="300" r:id="rId45"/>
    <p:sldId id="322" r:id="rId46"/>
    <p:sldId id="355" r:id="rId47"/>
    <p:sldId id="299" r:id="rId48"/>
    <p:sldId id="341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56" r:id="rId57"/>
    <p:sldId id="357" r:id="rId58"/>
    <p:sldId id="358" r:id="rId59"/>
    <p:sldId id="362" r:id="rId60"/>
    <p:sldId id="363" r:id="rId61"/>
    <p:sldId id="268" r:id="rId62"/>
  </p:sldIdLst>
  <p:sldSz cx="12192000" cy="6858000"/>
  <p:notesSz cx="6888163" cy="1001712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ED4837"/>
    <a:srgbClr val="54F6EE"/>
    <a:srgbClr val="0CE4DA"/>
    <a:srgbClr val="FFFFCC"/>
    <a:srgbClr val="065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32" autoAdjust="0"/>
  </p:normalViewPr>
  <p:slideViewPr>
    <p:cSldViewPr snapToGrid="0">
      <p:cViewPr varScale="1">
        <p:scale>
          <a:sx n="70" d="100"/>
          <a:sy n="70" d="100"/>
        </p:scale>
        <p:origin x="72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8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60;\EJECUCION%20POR%20UNIDADES%20AL%2030_08_2016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Ver&#243;nica\Desktop\RENDICI&#210;N%20DE%20CUENTAS%20PUBLICAS%20FINAL%202016%20INCIAL%202017\informacion%20transparencia\INFORMACION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C:\Users\Ver&#243;nica\Desktop\RENDICI&#210;N%20DE%20CUENTAS%20PUBLICAS%20FINAL%202016%20INCIAL%202017\informacion%20transparencia\INFORMACION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Hoja_de_c_lculo_de_Microsoft_Excel7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Hoja_de_c_lculo_de_Microsoft_Excel8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l\Escritorio\para%20transpare%20sedes\EJECUCION%20POR%20UNIDADES%20AL%2030_06_201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l\Escritorio\para%20transpare%20sedes\estructura201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esktop\Criterios%20impleme%20d%20Establecimientos%20de%20salud.docx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Documents%20and%20Settings\ml\Escritorio\para%20transpare%20sedes\detalles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USUARIO\Desktop\SDIS%20complemento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Hoja_de_c_lculo_de_Microsoft_Excel3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Hoja_de_c_lculo_de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0CE4DA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dLbl>
              <c:idx val="0"/>
              <c:layout>
                <c:manualLayout>
                  <c:x val="2.5000000000000008E-2"/>
                  <c:y val="-3.240740740740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66666666666668E-2"/>
                  <c:y val="-3.7037037037037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929E-2"/>
                  <c:y val="-3.240740740740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800" b="1"/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EsSa!$E$3:$E$5</c:f>
              <c:strCache>
                <c:ptCount val="3"/>
                <c:pt idx="0">
                  <c:v>1er. Nivel </c:v>
                </c:pt>
                <c:pt idx="1">
                  <c:v>2do. Nivel </c:v>
                </c:pt>
                <c:pt idx="2">
                  <c:v>3er. Nivel </c:v>
                </c:pt>
              </c:strCache>
            </c:strRef>
          </c:cat>
          <c:val>
            <c:numRef>
              <c:f>EsSa!$F$3:$F$5</c:f>
              <c:numCache>
                <c:formatCode>General</c:formatCode>
                <c:ptCount val="3"/>
                <c:pt idx="0">
                  <c:v>723</c:v>
                </c:pt>
                <c:pt idx="1">
                  <c:v>22</c:v>
                </c:pt>
                <c:pt idx="2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gapDepth val="208"/>
        <c:shape val="box"/>
        <c:axId val="122626992"/>
        <c:axId val="122652656"/>
        <c:axId val="0"/>
      </c:bar3DChart>
      <c:catAx>
        <c:axId val="1226269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es-ES" sz="1800"/>
            </a:pPr>
            <a:endParaRPr lang="es-BO"/>
          </a:p>
        </c:txPr>
        <c:crossAx val="122652656"/>
        <c:crosses val="autoZero"/>
        <c:auto val="1"/>
        <c:lblAlgn val="ctr"/>
        <c:lblOffset val="100"/>
        <c:noMultiLvlLbl val="0"/>
      </c:catAx>
      <c:valAx>
        <c:axId val="122652656"/>
        <c:scaling>
          <c:orientation val="minMax"/>
        </c:scaling>
        <c:delete val="0"/>
        <c:axPos val="l"/>
        <c:majorGridlines>
          <c:spPr>
            <a:ln>
              <a:solidFill>
                <a:schemeClr val="accent4">
                  <a:lumMod val="40000"/>
                  <a:lumOff val="6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BO"/>
          </a:p>
        </c:txPr>
        <c:crossAx val="122626992"/>
        <c:crosses val="autoZero"/>
        <c:crossBetween val="between"/>
      </c:valAx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dkEdge"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2800" b="1" baseline="0" dirty="0" smtClean="0">
                <a:solidFill>
                  <a:sysClr val="windowText" lastClr="000000"/>
                </a:solidFill>
              </a:rPr>
              <a:t>CONTROL </a:t>
            </a:r>
            <a:r>
              <a:rPr lang="es-ES" sz="2800" b="1" baseline="0" dirty="0">
                <a:solidFill>
                  <a:sysClr val="windowText" lastClr="000000"/>
                </a:solidFill>
              </a:rPr>
              <a:t>PRENATAL</a:t>
            </a:r>
          </a:p>
          <a:p>
            <a:pPr>
              <a:defRPr lang="es-ES"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2800" baseline="0" dirty="0" smtClean="0">
                <a:solidFill>
                  <a:sysClr val="windowText" lastClr="000000"/>
                </a:solidFill>
              </a:rPr>
              <a:t>2016</a:t>
            </a:r>
            <a:endParaRPr lang="es-ES" sz="280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DATOS!$B$8</c:f>
              <c:strCache>
                <c:ptCount val="1"/>
                <c:pt idx="0">
                  <c:v>Antes del 5to mes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2.4305554891033828E-3"/>
                  <c:y val="1.91006338703261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35,979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DATOS!$A$9:$A$11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DATOS!$B$9:$B$11</c:f>
              <c:numCache>
                <c:formatCode>General</c:formatCode>
                <c:ptCount val="3"/>
                <c:pt idx="0">
                  <c:v>34573</c:v>
                </c:pt>
                <c:pt idx="1">
                  <c:v>12814</c:v>
                </c:pt>
                <c:pt idx="2">
                  <c:v>47758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EA-4D32-937F-99F466BB8451}"/>
            </c:ext>
          </c:extLst>
        </c:ser>
        <c:ser>
          <c:idx val="1"/>
          <c:order val="1"/>
          <c:tx>
            <c:strRef>
              <c:f>DATOS!$C$8</c:f>
              <c:strCache>
                <c:ptCount val="1"/>
                <c:pt idx="0">
                  <c:v>Despues del 5to mes</c:v>
                </c:pt>
              </c:strCache>
            </c:strRef>
          </c:tx>
          <c:spPr>
            <a:solidFill>
              <a:srgbClr val="00990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0937499700965084E-2"/>
                  <c:y val="3.820126774065373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15089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DATOS!$A$9:$A$11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DATOS!$C$9:$C$11</c:f>
              <c:numCache>
                <c:formatCode>General</c:formatCode>
                <c:ptCount val="3"/>
                <c:pt idx="0">
                  <c:v>15089</c:v>
                </c:pt>
                <c:pt idx="1">
                  <c:v>4723</c:v>
                </c:pt>
                <c:pt idx="2">
                  <c:v>20847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EA-4D32-937F-99F466BB8451}"/>
            </c:ext>
          </c:extLst>
        </c:ser>
        <c:ser>
          <c:idx val="2"/>
          <c:order val="2"/>
          <c:tx>
            <c:strRef>
              <c:f>DATOS!$D$8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1.2152777445516801E-3"/>
                  <c:y val="-3.8201267740653739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51,068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152777445516801E-3"/>
                  <c:y val="-1.910063387032685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17,537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68,605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DATOS!$A$9:$A$11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DATOS!$D$9:$D$11</c:f>
              <c:numCache>
                <c:formatCode>General</c:formatCode>
                <c:ptCount val="3"/>
                <c:pt idx="0">
                  <c:v>49662</c:v>
                </c:pt>
                <c:pt idx="1">
                  <c:v>17537</c:v>
                </c:pt>
                <c:pt idx="2">
                  <c:v>68605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BEA-4D32-937F-99F466BB84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16336"/>
        <c:axId val="122716728"/>
      </c:barChart>
      <c:catAx>
        <c:axId val="12271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716728"/>
        <c:crosses val="autoZero"/>
        <c:auto val="1"/>
        <c:lblAlgn val="ctr"/>
        <c:lblOffset val="100"/>
        <c:noMultiLvlLbl val="0"/>
      </c:catAx>
      <c:valAx>
        <c:axId val="122716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dirty="0">
                    <a:solidFill>
                      <a:sysClr val="windowText" lastClr="000000"/>
                    </a:solidFill>
                  </a:rPr>
                  <a:t>Nº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71633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3200" b="1" baseline="0" dirty="0" smtClean="0">
                <a:solidFill>
                  <a:sysClr val="windowText" lastClr="000000"/>
                </a:solidFill>
              </a:rPr>
              <a:t>PARTOS </a:t>
            </a:r>
            <a:r>
              <a:rPr lang="es-ES" sz="3200" b="1" baseline="0" dirty="0">
                <a:solidFill>
                  <a:sysClr val="windowText" lastClr="000000"/>
                </a:solidFill>
              </a:rPr>
              <a:t>INSTITUCIONALES</a:t>
            </a:r>
          </a:p>
          <a:p>
            <a:pPr>
              <a:defRPr lang="es-ES"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ES" sz="3200" baseline="0" dirty="0" smtClean="0">
                <a:solidFill>
                  <a:sysClr val="windowText" lastClr="000000"/>
                </a:solidFill>
              </a:rPr>
              <a:t>2016</a:t>
            </a:r>
            <a:endParaRPr lang="es-ES" sz="3200" baseline="0" dirty="0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DATOS!$B$14</c:f>
              <c:strCache>
                <c:ptCount val="1"/>
                <c:pt idx="0">
                  <c:v>Vaginal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20,689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DATOS!$A$15:$A$17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DATOS!$B$15:$B$17</c:f>
              <c:numCache>
                <c:formatCode>General</c:formatCode>
                <c:ptCount val="3"/>
                <c:pt idx="0">
                  <c:v>11626</c:v>
                </c:pt>
                <c:pt idx="1">
                  <c:v>9659</c:v>
                </c:pt>
                <c:pt idx="2">
                  <c:v>26477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71D-446A-B49B-35699F7A25AC}"/>
            </c:ext>
          </c:extLst>
        </c:ser>
        <c:ser>
          <c:idx val="1"/>
          <c:order val="1"/>
          <c:tx>
            <c:strRef>
              <c:f>DATOS!$C$14</c:f>
              <c:strCache>
                <c:ptCount val="1"/>
                <c:pt idx="0">
                  <c:v>Cesareas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DATOS!$A$15:$A$17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DATOS!$C$15:$C$17</c:f>
              <c:numCache>
                <c:formatCode>General</c:formatCode>
                <c:ptCount val="3"/>
                <c:pt idx="0">
                  <c:v>5362</c:v>
                </c:pt>
                <c:pt idx="1">
                  <c:v>551</c:v>
                </c:pt>
                <c:pt idx="2">
                  <c:v>9784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71D-446A-B49B-35699F7A25AC}"/>
            </c:ext>
          </c:extLst>
        </c:ser>
        <c:ser>
          <c:idx val="2"/>
          <c:order val="2"/>
          <c:tx>
            <c:strRef>
              <c:f>DATOS!$D$14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26,051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10,210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36,261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32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DATOS!$A$15:$A$17</c:f>
              <c:strCache>
                <c:ptCount val="3"/>
                <c:pt idx="0">
                  <c:v>Redes Urbanas</c:v>
                </c:pt>
                <c:pt idx="1">
                  <c:v>Redes Rurales</c:v>
                </c:pt>
                <c:pt idx="2">
                  <c:v>La Paz</c:v>
                </c:pt>
              </c:strCache>
            </c:strRef>
          </c:cat>
          <c:val>
            <c:numRef>
              <c:f>DATOS!$D$15:$D$17</c:f>
              <c:numCache>
                <c:formatCode>General</c:formatCode>
                <c:ptCount val="3"/>
                <c:pt idx="0">
                  <c:v>16988</c:v>
                </c:pt>
                <c:pt idx="1">
                  <c:v>10210</c:v>
                </c:pt>
                <c:pt idx="2">
                  <c:v>36261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71D-446A-B49B-35699F7A25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717512"/>
        <c:axId val="122717904"/>
      </c:barChart>
      <c:catAx>
        <c:axId val="122717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717904"/>
        <c:crosses val="autoZero"/>
        <c:auto val="1"/>
        <c:lblAlgn val="ctr"/>
        <c:lblOffset val="100"/>
        <c:noMultiLvlLbl val="0"/>
      </c:catAx>
      <c:valAx>
        <c:axId val="12271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" sz="1200" dirty="0">
                    <a:solidFill>
                      <a:sysClr val="windowText" lastClr="000000"/>
                    </a:solidFill>
                  </a:rPr>
                  <a:t>Nº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717512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</c:dPt>
          <c:dLbls>
            <c:dLbl>
              <c:idx val="1"/>
              <c:layout>
                <c:manualLayout>
                  <c:x val="2.0522686152984092E-2"/>
                  <c:y val="-3.75965128705677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109346730176565E-2"/>
                  <c:y val="-4.83383736907300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4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Hoja1!$A$6:$A$8</c:f>
              <c:strCache>
                <c:ptCount val="3"/>
                <c:pt idx="0">
                  <c:v>Prenatal</c:v>
                </c:pt>
                <c:pt idx="1">
                  <c:v>Partos </c:v>
                </c:pt>
                <c:pt idx="2">
                  <c:v>Puerperio </c:v>
                </c:pt>
              </c:strCache>
            </c:strRef>
          </c:cat>
          <c:val>
            <c:numRef>
              <c:f>Hoja1!$B$6:$B$8</c:f>
              <c:numCache>
                <c:formatCode>_(* #,##0.00_);_(* \(#,##0.00\);_(* "-"??_);_(@_)</c:formatCode>
                <c:ptCount val="3"/>
                <c:pt idx="0">
                  <c:v>110</c:v>
                </c:pt>
                <c:pt idx="1">
                  <c:v>61</c:v>
                </c:pt>
                <c:pt idx="2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642480"/>
        <c:axId val="185642872"/>
        <c:axId val="0"/>
      </c:bar3DChart>
      <c:catAx>
        <c:axId val="185642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5642872"/>
        <c:crosses val="autoZero"/>
        <c:auto val="1"/>
        <c:lblAlgn val="ctr"/>
        <c:lblOffset val="100"/>
        <c:noMultiLvlLbl val="0"/>
      </c:catAx>
      <c:valAx>
        <c:axId val="185642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5642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ED4837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-2.4154589371980662E-3"/>
                  <c:y val="-3.6281175436623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8309178743962235E-3"/>
                  <c:y val="-4.6647225561373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270531400966288E-2"/>
                  <c:y val="-1.39972285099843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3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Hoja1!$B$9:$B$11</c:f>
              <c:strCache>
                <c:ptCount val="3"/>
                <c:pt idx="0">
                  <c:v>Gest. 2014</c:v>
                </c:pt>
                <c:pt idx="1">
                  <c:v>Gest. 2015</c:v>
                </c:pt>
                <c:pt idx="2">
                  <c:v>Gest. 2016</c:v>
                </c:pt>
              </c:strCache>
            </c:strRef>
          </c:cat>
          <c:val>
            <c:numRef>
              <c:f>Hoja1!$C$9:$C$11</c:f>
              <c:numCache>
                <c:formatCode>0%</c:formatCode>
                <c:ptCount val="3"/>
                <c:pt idx="0" formatCode="0.00%">
                  <c:v>0.64400000000000024</c:v>
                </c:pt>
                <c:pt idx="1">
                  <c:v>0.65000000000000024</c:v>
                </c:pt>
                <c:pt idx="2" formatCode="0.00%">
                  <c:v>0.69599999999999995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643656"/>
        <c:axId val="185644048"/>
        <c:axId val="0"/>
      </c:bar3DChart>
      <c:catAx>
        <c:axId val="18564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2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5644048"/>
        <c:crosses val="autoZero"/>
        <c:auto val="1"/>
        <c:lblAlgn val="ctr"/>
        <c:lblOffset val="100"/>
        <c:noMultiLvlLbl val="0"/>
      </c:catAx>
      <c:valAx>
        <c:axId val="185644048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5643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73665179964388"/>
          <c:y val="1.8592712675621431E-2"/>
          <c:w val="0.82885395684593843"/>
          <c:h val="0.647532416656873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PAP!$F$4</c:f>
              <c:strCache>
                <c:ptCount val="1"/>
                <c:pt idx="0">
                  <c:v>%  de muestras tomadas</c:v>
                </c:pt>
              </c:strCache>
            </c:strRef>
          </c:tx>
          <c:spPr>
            <a:solidFill>
              <a:srgbClr val="0070C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9.9085371800303034E-3"/>
                  <c:y val="-2.4289986481761876E-3"/>
                </c:manualLayout>
              </c:layout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2400" b="1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96078431372549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PAP!$A$5:$A$8</c:f>
              <c:strCache>
                <c:ptCount val="4"/>
                <c:pt idx="0">
                  <c:v>Total  Departamento</c:v>
                </c:pt>
                <c:pt idx="1">
                  <c:v>Redes  La Paz</c:v>
                </c:pt>
                <c:pt idx="2">
                  <c:v>Redes  El Alto</c:v>
                </c:pt>
                <c:pt idx="3">
                  <c:v>Redes Area  Rural</c:v>
                </c:pt>
              </c:strCache>
            </c:strRef>
          </c:cat>
          <c:val>
            <c:numRef>
              <c:f>PAP!$F$5:$F$8</c:f>
              <c:numCache>
                <c:formatCode>0.0%</c:formatCode>
                <c:ptCount val="4"/>
                <c:pt idx="0">
                  <c:v>0.18647220693450742</c:v>
                </c:pt>
                <c:pt idx="1">
                  <c:v>0.23948576374053746</c:v>
                </c:pt>
                <c:pt idx="2">
                  <c:v>0.22075893615060371</c:v>
                </c:pt>
                <c:pt idx="3">
                  <c:v>0.1187351100792377</c:v>
                </c:pt>
              </c:numCache>
            </c:numRef>
          </c:val>
        </c:ser>
        <c:ser>
          <c:idx val="1"/>
          <c:order val="1"/>
          <c:tx>
            <c:strRef>
              <c:f>PAP!$G$4</c:f>
              <c:strCache>
                <c:ptCount val="1"/>
                <c:pt idx="0">
                  <c:v>Indice de positivos</c:v>
                </c:pt>
              </c:strCache>
            </c:strRef>
          </c:tx>
          <c:spPr>
            <a:solidFill>
              <a:srgbClr val="FFFF00"/>
            </a:solidFill>
            <a:ln w="25400">
              <a:noFill/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 w="25400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s-ES" sz="2000" b="0" i="0" u="none" strike="noStrike" kern="1200" baseline="0">
                      <a:solidFill>
                        <a:schemeClr val="bg1"/>
                      </a:solidFill>
                      <a:latin typeface="Arial Black" panose="020B0A04020102020204" pitchFamily="34" charset="0"/>
                      <a:ea typeface="+mn-ea"/>
                      <a:cs typeface="+mn-cs"/>
                    </a:defRPr>
                  </a:pPr>
                  <a:endParaRPr lang="es-B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00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PAP!$A$5:$A$8</c:f>
              <c:strCache>
                <c:ptCount val="4"/>
                <c:pt idx="0">
                  <c:v>Total  Departamento</c:v>
                </c:pt>
                <c:pt idx="1">
                  <c:v>Redes  La Paz</c:v>
                </c:pt>
                <c:pt idx="2">
                  <c:v>Redes  El Alto</c:v>
                </c:pt>
                <c:pt idx="3">
                  <c:v>Redes Area  Rural</c:v>
                </c:pt>
              </c:strCache>
            </c:strRef>
          </c:cat>
          <c:val>
            <c:numRef>
              <c:f>PAP!$G$5:$G$8</c:f>
              <c:numCache>
                <c:formatCode>0.0%</c:formatCode>
                <c:ptCount val="4"/>
                <c:pt idx="0">
                  <c:v>2.4437754559943355E-2</c:v>
                </c:pt>
                <c:pt idx="1">
                  <c:v>2.2963793142883281E-2</c:v>
                </c:pt>
                <c:pt idx="2">
                  <c:v>3.0981520950978884E-2</c:v>
                </c:pt>
                <c:pt idx="3">
                  <c:v>1.6487821495486304E-2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"/>
        <c:overlap val="-21"/>
        <c:axId val="185644832"/>
        <c:axId val="185645224"/>
      </c:barChart>
      <c:catAx>
        <c:axId val="1856448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85645224"/>
        <c:crosses val="autoZero"/>
        <c:auto val="1"/>
        <c:lblAlgn val="ctr"/>
        <c:lblOffset val="100"/>
        <c:noMultiLvlLbl val="0"/>
      </c:catAx>
      <c:valAx>
        <c:axId val="185645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PORCENTAJE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56448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9.8850011533953355E-3"/>
          <c:y val="0.85266059484499923"/>
          <c:w val="0.9739162309901076"/>
          <c:h val="9.2894853812533346E-2"/>
        </c:manualLayout>
      </c:layout>
      <c:overlay val="0"/>
      <c:spPr>
        <a:solidFill>
          <a:schemeClr val="accent5">
            <a:lumMod val="20000"/>
            <a:lumOff val="80000"/>
          </a:schemeClr>
        </a:solidFill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lang="es-ES" sz="2000" b="1" i="0" u="none" strike="noStrike" kern="1200" baseline="0">
              <a:solidFill>
                <a:schemeClr val="tx1"/>
              </a:solidFill>
              <a:latin typeface="Arial Black" panose="020B0A04020102020204" pitchFamily="34" charset="0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200" b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200" b="1" baseline="0" dirty="0">
                <a:latin typeface="Arial" panose="020B0604020202020204" pitchFamily="34" charset="0"/>
                <a:cs typeface="Arial" panose="020B0604020202020204" pitchFamily="34" charset="0"/>
              </a:rPr>
              <a:t>ATENCIONES EN EL SEMESTRE DEL SISTEMA PUBLICO Y PRIVADO EN EL DEPARTAMENTO DE LA PAZ</a:t>
            </a:r>
            <a:endParaRPr lang="es-E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4812883946575251"/>
          <c:y val="3.099924824345154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28739747968645"/>
          <c:y val="0.28445991821672706"/>
          <c:w val="0.81388888888888955"/>
          <c:h val="0.58295749489647131"/>
        </c:manualLayout>
      </c:layout>
      <c:pie3DChart>
        <c:varyColors val="1"/>
        <c:ser>
          <c:idx val="0"/>
          <c:order val="0"/>
          <c:tx>
            <c:v>606 atenciones publico</c:v>
          </c:tx>
          <c:spPr>
            <a:solidFill>
              <a:srgbClr val="FFC000"/>
            </a:solidFill>
          </c:spPr>
          <c:explosion val="153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'CUADROS ESTADISTICOS 2016'!$I$5:$J$6</c:f>
              <c:multiLvlStrCache>
                <c:ptCount val="2"/>
                <c:lvl>
                  <c:pt idx="0">
                    <c:v>MASCULINO Y FEMENINO Y GRUPO ETAREO</c:v>
                  </c:pt>
                  <c:pt idx="1">
                    <c:v>MASCULINO Y FEMENINO Y GRUPO ETAREO</c:v>
                  </c:pt>
                </c:lvl>
                <c:lvl>
                  <c:pt idx="0">
                    <c:v>ATENCIONES SISTEMA PRIVADO</c:v>
                  </c:pt>
                  <c:pt idx="1">
                    <c:v>ATENCIONES SISTEMA PUBLICO</c:v>
                  </c:pt>
                </c:lvl>
              </c:multiLvlStrCache>
            </c:multiLvlStrRef>
          </c:cat>
          <c:val>
            <c:numRef>
              <c:f>'CUADROS ESTADISTICOS 2016'!$I$7:$J$7</c:f>
              <c:numCache>
                <c:formatCode>General</c:formatCode>
                <c:ptCount val="2"/>
                <c:pt idx="0">
                  <c:v>260</c:v>
                </c:pt>
                <c:pt idx="1">
                  <c:v>606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dirty="0" smtClean="0">
                <a:solidFill>
                  <a:schemeClr val="tx1"/>
                </a:solidFill>
              </a:rPr>
              <a:t>DISTRIBUCIÓN</a:t>
            </a:r>
            <a:r>
              <a:rPr lang="es-ES" baseline="0" dirty="0" smtClean="0"/>
              <a:t> </a:t>
            </a:r>
            <a:endParaRPr lang="es-E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6350"/>
        </a:sp3d>
      </c:spPr>
    </c:sideWall>
    <c:backWall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>
          <a:bevelT w="6350"/>
        </a:sp3d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Hoja12!$G$3</c:f>
              <c:strCache>
                <c:ptCount val="1"/>
                <c:pt idx="0">
                  <c:v>Medicos 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3560368744767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6017027655857566E-2"/>
                  <c:y val="-6.72022207423623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Hoja12!$H$2:$J$2</c:f>
              <c:strCache>
                <c:ptCount val="3"/>
                <c:pt idx="0">
                  <c:v>El Alto </c:v>
                </c:pt>
                <c:pt idx="1">
                  <c:v>La Paz </c:v>
                </c:pt>
                <c:pt idx="2">
                  <c:v>Provincia </c:v>
                </c:pt>
              </c:strCache>
            </c:strRef>
          </c:cat>
          <c:val>
            <c:numRef>
              <c:f>Hoja12!$H$3:$J$3</c:f>
              <c:numCache>
                <c:formatCode>_-* #,##0\ _€_-;\-* #,##0\ _€_-;_-* "-"??\ _€_-;_-@_-</c:formatCode>
                <c:ptCount val="3"/>
                <c:pt idx="0">
                  <c:v>173</c:v>
                </c:pt>
                <c:pt idx="1">
                  <c:v>911</c:v>
                </c:pt>
                <c:pt idx="2">
                  <c:v>114</c:v>
                </c:pt>
              </c:numCache>
            </c:numRef>
          </c:val>
        </c:ser>
        <c:ser>
          <c:idx val="1"/>
          <c:order val="1"/>
          <c:tx>
            <c:strRef>
              <c:f>Hoja12!$G$4</c:f>
              <c:strCache>
                <c:ptCount val="1"/>
                <c:pt idx="0">
                  <c:v>tecnicos </c:v>
                </c:pt>
              </c:strCache>
            </c:strRef>
          </c:tx>
          <c:spPr>
            <a:solidFill>
              <a:srgbClr val="ED4837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"/>
            </a:sp3d>
          </c:spPr>
          <c:invertIfNegative val="0"/>
          <c:dLbls>
            <c:dLbl>
              <c:idx val="0"/>
              <c:layout>
                <c:manualLayout>
                  <c:x val="-1.0678018437238371E-2"/>
                  <c:y val="-1.2320264811349348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0085138279286858E-3"/>
                  <c:y val="7.728255385371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Hoja12!$H$2:$J$2</c:f>
              <c:strCache>
                <c:ptCount val="3"/>
                <c:pt idx="0">
                  <c:v>El Alto </c:v>
                </c:pt>
                <c:pt idx="1">
                  <c:v>La Paz </c:v>
                </c:pt>
                <c:pt idx="2">
                  <c:v>Provincia </c:v>
                </c:pt>
              </c:strCache>
            </c:strRef>
          </c:cat>
          <c:val>
            <c:numRef>
              <c:f>Hoja12!$H$4:$J$4</c:f>
              <c:numCache>
                <c:formatCode>_-* #,##0\ _€_-;\-* #,##0\ _€_-;_-* "-"??\ _€_-;_-@_-</c:formatCode>
                <c:ptCount val="3"/>
                <c:pt idx="0">
                  <c:v>491</c:v>
                </c:pt>
                <c:pt idx="1">
                  <c:v>743</c:v>
                </c:pt>
                <c:pt idx="2">
                  <c:v>690</c:v>
                </c:pt>
              </c:numCache>
            </c:numRef>
          </c:val>
        </c:ser>
        <c:ser>
          <c:idx val="2"/>
          <c:order val="2"/>
          <c:tx>
            <c:strRef>
              <c:f>Hoja12!$G$5</c:f>
              <c:strCache>
                <c:ptCount val="1"/>
                <c:pt idx="0">
                  <c:v>adm 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3.7373064530334295E-2"/>
                  <c:y val="-1.3440444148472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Hoja12!$H$2:$J$2</c:f>
              <c:strCache>
                <c:ptCount val="3"/>
                <c:pt idx="0">
                  <c:v>El Alto </c:v>
                </c:pt>
                <c:pt idx="1">
                  <c:v>La Paz </c:v>
                </c:pt>
                <c:pt idx="2">
                  <c:v>Provincia </c:v>
                </c:pt>
              </c:strCache>
            </c:strRef>
          </c:cat>
          <c:val>
            <c:numRef>
              <c:f>Hoja12!$H$5:$J$5</c:f>
              <c:numCache>
                <c:formatCode>_-* #,##0\ _€_-;\-* #,##0\ _€_-;_-* "-"??\ _€_-;_-@_-</c:formatCode>
                <c:ptCount val="3"/>
                <c:pt idx="0">
                  <c:v>700</c:v>
                </c:pt>
                <c:pt idx="1">
                  <c:v>1389</c:v>
                </c:pt>
                <c:pt idx="2">
                  <c:v>545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186896"/>
        <c:axId val="186187288"/>
        <c:axId val="0"/>
      </c:bar3DChart>
      <c:catAx>
        <c:axId val="18618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6187288"/>
        <c:crosses val="autoZero"/>
        <c:auto val="1"/>
        <c:lblAlgn val="ctr"/>
        <c:lblOffset val="100"/>
        <c:noMultiLvlLbl val="0"/>
      </c:catAx>
      <c:valAx>
        <c:axId val="186187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\ _€_-;\-* #,##0\ _€_-;_-* &quot;-&quot;??\ _€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8618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legend>
    <c:plotVisOnly val="1"/>
    <c:dispBlanksAs val="gap"/>
    <c:showDLblsOverMax val="0"/>
  </c:chart>
  <c:spPr>
    <a:solidFill>
      <a:srgbClr val="FFFF00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2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dPt>
            <c:idx val="5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0.18192588133545895"/>
                  <c:y val="2.1001507585500477E-3"/>
                </c:manualLayout>
              </c:layout>
              <c:tx>
                <c:rich>
                  <a:bodyPr/>
                  <a:lstStyle/>
                  <a:p>
                    <a:fld id="{902FC7D9-0446-4B1E-9E92-F635C318F3EF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0.13440846456692956"/>
                  <c:y val="9.8885608048994017E-2"/>
                </c:manualLayout>
              </c:layout>
              <c:tx>
                <c:rich>
                  <a:bodyPr/>
                  <a:lstStyle/>
                  <a:p>
                    <a:fld id="{11A052FA-9627-4DDD-9FFD-7707690D8419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9.3703575605840847E-2"/>
                  <c:y val="-0.10536585337639291"/>
                </c:manualLayout>
              </c:layout>
              <c:tx>
                <c:rich>
                  <a:bodyPr/>
                  <a:lstStyle/>
                  <a:p>
                    <a:fld id="{3F991B45-8B3B-4DD5-BF5A-6EAB2B1DAADB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78D1B1E-8777-44EC-80D4-0DCC0329F659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9%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4514673100459398E-2"/>
                  <c:y val="-0.2990814804703622"/>
                </c:manualLayout>
              </c:layout>
              <c:tx>
                <c:rich>
                  <a:bodyPr/>
                  <a:lstStyle/>
                  <a:p>
                    <a:fld id="{C3898A64-4F74-4B5B-82D5-21B2CCBF5C92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E031D5CD-DFB1-46D6-9243-068F8CDFC063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30%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7.8756561679790033E-2"/>
                  <c:y val="-4.7086978710994473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HEMOCENT.</a:t>
                    </a:r>
                    <a:r>
                      <a:rPr lang="en-US" baseline="0" dirty="0"/>
                      <a:t>
</a:t>
                    </a:r>
                    <a:fld id="{AB94A3B6-DF9E-4E30-941A-D609F017B9F6}" type="PERCENTAGE">
                      <a:rPr lang="en-US" baseline="0" dirty="0"/>
                      <a:pPr/>
                      <a:t>[PORCENTAJE]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34229309181081"/>
                      <c:h val="0.13655491408382153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8.9416229221347329E-2"/>
                  <c:y val="9.2592592592592851E-2"/>
                </c:manualLayout>
              </c:layout>
              <c:tx>
                <c:rich>
                  <a:bodyPr/>
                  <a:lstStyle/>
                  <a:p>
                    <a:fld id="{626AD929-166A-49DC-90A2-8BB521D23CF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</a:t>
                    </a:r>
                    <a:r>
                      <a:rPr lang="en-US" baseline="0" dirty="0" smtClean="0"/>
                      <a:t>14%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0.12395734908136483"/>
                  <c:y val="1.1574074074074073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400" b="1"/>
                </a:pPr>
                <a:endParaRPr lang="es-B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Hoja3!$B$98:$B$106</c:f>
              <c:strCache>
                <c:ptCount val="9"/>
                <c:pt idx="0">
                  <c:v>I.N.O.</c:v>
                </c:pt>
                <c:pt idx="1">
                  <c:v>HOSP. MUJER </c:v>
                </c:pt>
                <c:pt idx="2">
                  <c:v>HOSP. DEL NIÑO</c:v>
                </c:pt>
                <c:pt idx="3">
                  <c:v>HOSP. GASTRO,</c:v>
                </c:pt>
                <c:pt idx="4">
                  <c:v>INS. NAL. TORAX</c:v>
                </c:pt>
                <c:pt idx="5">
                  <c:v>HOSP. DE CLINICAS-LP</c:v>
                </c:pt>
                <c:pt idx="6">
                  <c:v>HEMOCENTRO </c:v>
                </c:pt>
                <c:pt idx="7">
                  <c:v>HOSP. DEL NORTE </c:v>
                </c:pt>
                <c:pt idx="8">
                  <c:v>INTRAID </c:v>
                </c:pt>
              </c:strCache>
            </c:strRef>
          </c:cat>
          <c:val>
            <c:numRef>
              <c:f>Hoja3!$C$98:$C$106</c:f>
              <c:numCache>
                <c:formatCode>_(* #,##0.00_);_(* \(#,##0.00\);_(* "-"??_);_(@_)</c:formatCode>
                <c:ptCount val="9"/>
                <c:pt idx="0">
                  <c:v>7935886</c:v>
                </c:pt>
                <c:pt idx="1">
                  <c:v>13838404</c:v>
                </c:pt>
                <c:pt idx="2">
                  <c:v>20257102</c:v>
                </c:pt>
                <c:pt idx="3">
                  <c:v>12376558</c:v>
                </c:pt>
                <c:pt idx="4">
                  <c:v>7833737</c:v>
                </c:pt>
                <c:pt idx="5">
                  <c:v>36132608</c:v>
                </c:pt>
                <c:pt idx="6">
                  <c:v>6883840</c:v>
                </c:pt>
                <c:pt idx="7">
                  <c:v>12671696</c:v>
                </c:pt>
                <c:pt idx="8">
                  <c:v>27188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4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6668248765221551E-2"/>
          <c:y val="9.22005025214057E-2"/>
          <c:w val="0.71671689993908361"/>
          <c:h val="0.88799711411894311"/>
        </c:manualLayout>
      </c:layout>
      <c:pie3DChart>
        <c:varyColors val="1"/>
        <c:ser>
          <c:idx val="0"/>
          <c:order val="0"/>
          <c:explosion val="26"/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54F6EE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92D050"/>
              </a:solidFill>
            </c:spPr>
          </c:dPt>
          <c:dPt>
            <c:idx val="6"/>
            <c:bubble3D val="0"/>
            <c:spPr>
              <a:solidFill>
                <a:srgbClr val="00B0F0"/>
              </a:solidFill>
            </c:spPr>
          </c:dPt>
          <c:dLbls>
            <c:dLbl>
              <c:idx val="6"/>
              <c:layout>
                <c:manualLayout>
                  <c:x val="0.11578865021119827"/>
                  <c:y val="-0.25611117888849144"/>
                </c:manualLayout>
              </c:layout>
              <c:tx>
                <c:rich>
                  <a:bodyPr/>
                  <a:lstStyle/>
                  <a:p>
                    <a:pPr>
                      <a:defRPr lang="es-ES" sz="2800"/>
                    </a:pPr>
                    <a:r>
                      <a:rPr lang="en-US" sz="2800" dirty="0"/>
                      <a:t>86,5</a:t>
                    </a:r>
                    <a:r>
                      <a:rPr lang="en-US" sz="2800" dirty="0" smtClean="0"/>
                      <a:t>%</a:t>
                    </a:r>
                  </a:p>
                  <a:p>
                    <a:pPr>
                      <a:defRPr lang="es-ES" sz="2800"/>
                    </a:pPr>
                    <a:r>
                      <a:rPr lang="en-US" sz="1800" dirty="0" smtClean="0"/>
                      <a:t>Público  </a:t>
                    </a:r>
                    <a:endParaRPr lang="en-US" sz="1800" dirty="0"/>
                  </a:p>
                  <a:p>
                    <a:pPr>
                      <a:defRPr lang="es-ES" sz="2800"/>
                    </a:pPr>
                    <a:endParaRPr lang="en-US" sz="1800" dirty="0"/>
                  </a:p>
                </c:rich>
              </c:tx>
              <c:spPr>
                <a:solidFill>
                  <a:schemeClr val="bg1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12143044138636"/>
                      <c:h val="0.15177019830943253"/>
                    </c:manualLayout>
                  </c15:layout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/>
              <a:lstStyle/>
              <a:p>
                <a:pPr>
                  <a:defRPr lang="es-ES" sz="1800"/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Hoja1!$B$25:$B$31</c:f>
              <c:strCache>
                <c:ptCount val="7"/>
                <c:pt idx="0">
                  <c:v>FF.AA.</c:v>
                </c:pt>
                <c:pt idx="1">
                  <c:v>Iglesia </c:v>
                </c:pt>
                <c:pt idx="2">
                  <c:v>Privados </c:v>
                </c:pt>
                <c:pt idx="3">
                  <c:v>ONGs</c:v>
                </c:pt>
                <c:pt idx="4">
                  <c:v>Policia N</c:v>
                </c:pt>
                <c:pt idx="5">
                  <c:v>Cajas </c:v>
                </c:pt>
                <c:pt idx="6">
                  <c:v>Publicos /SEDES</c:v>
                </c:pt>
              </c:strCache>
            </c:strRef>
          </c:cat>
          <c:val>
            <c:numRef>
              <c:f>Hoja1!$C$25:$C$31</c:f>
              <c:numCache>
                <c:formatCode>0.0%</c:formatCode>
                <c:ptCount val="7"/>
                <c:pt idx="0">
                  <c:v>2.6178010471204251E-3</c:v>
                </c:pt>
                <c:pt idx="1">
                  <c:v>2.3560209424083791E-2</c:v>
                </c:pt>
                <c:pt idx="2">
                  <c:v>2.4869109947643991E-2</c:v>
                </c:pt>
                <c:pt idx="3">
                  <c:v>3.6649214659685916E-2</c:v>
                </c:pt>
                <c:pt idx="4">
                  <c:v>1.3089005235602125E-3</c:v>
                </c:pt>
                <c:pt idx="5">
                  <c:v>4.5811518324607364E-2</c:v>
                </c:pt>
                <c:pt idx="6">
                  <c:v>0.86518324607329899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4924225047756601"/>
          <c:y val="0.22171341584383525"/>
          <c:w val="0.35075774952243449"/>
          <c:h val="0.65736535802681084"/>
        </c:manualLayout>
      </c:layout>
      <c:overlay val="0"/>
      <c:txPr>
        <a:bodyPr/>
        <a:lstStyle/>
        <a:p>
          <a:pPr>
            <a:defRPr lang="es-ES" sz="2800"/>
          </a:pPr>
          <a:endParaRPr lang="es-BO"/>
        </a:p>
      </c:txPr>
    </c:legend>
    <c:plotVisOnly val="1"/>
    <c:dispBlanksAs val="zero"/>
    <c:showDLblsOverMax val="0"/>
  </c:chart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s-B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E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</a:t>
            </a:r>
            <a:r>
              <a:rPr lang="es-ES" sz="1600" b="1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SALUD - LA PAZ  2016</a:t>
            </a:r>
          </a:p>
        </c:rich>
      </c:tx>
      <c:layout>
        <c:manualLayout>
          <c:xMode val="edge"/>
          <c:yMode val="edge"/>
          <c:x val="0.12830444056000134"/>
          <c:y val="2.0588235294117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/>
        <a:sp3d>
          <a:contourClr>
            <a:schemeClr val="accent1">
              <a:lumMod val="75000"/>
            </a:schemeClr>
          </a:contourClr>
        </a:sp3d>
      </c:spPr>
    </c:sideWall>
    <c:backWall>
      <c:thickness val="0"/>
      <c:spPr>
        <a:solidFill>
          <a:schemeClr val="accent4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/>
        <a:sp3d>
          <a:contourClr>
            <a:schemeClr val="accent1">
              <a:lumMod val="7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6.0140802155331401E-2"/>
          <c:y val="0.10411764705882352"/>
          <c:w val="0.91949259906666403"/>
          <c:h val="0.77684298286243669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139</a:t>
                    </a:r>
                    <a:endParaRPr lang="en-US" sz="12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522</a:t>
                    </a:r>
                    <a:endParaRPr lang="en-US" sz="12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20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661</a:t>
                    </a:r>
                    <a:endParaRPr lang="en-US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Hoja1!$A$11:$A$13</c:f>
              <c:strCache>
                <c:ptCount val="3"/>
                <c:pt idx="0">
                  <c:v>Urbano </c:v>
                </c:pt>
                <c:pt idx="1">
                  <c:v>Rural </c:v>
                </c:pt>
                <c:pt idx="2">
                  <c:v>Total </c:v>
                </c:pt>
              </c:strCache>
            </c:strRef>
          </c:cat>
          <c:val>
            <c:numRef>
              <c:f>Hoja1!$B$11:$B$13</c:f>
              <c:numCache>
                <c:formatCode>General</c:formatCode>
                <c:ptCount val="3"/>
                <c:pt idx="0">
                  <c:v>129</c:v>
                </c:pt>
                <c:pt idx="1">
                  <c:v>511</c:v>
                </c:pt>
                <c:pt idx="2">
                  <c:v>640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416272"/>
        <c:axId val="123190520"/>
        <c:axId val="0"/>
      </c:bar3DChart>
      <c:catAx>
        <c:axId val="12241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BO"/>
          </a:p>
        </c:txPr>
        <c:crossAx val="123190520"/>
        <c:crosses val="autoZero"/>
        <c:auto val="1"/>
        <c:lblAlgn val="ctr"/>
        <c:lblOffset val="100"/>
        <c:noMultiLvlLbl val="0"/>
      </c:catAx>
      <c:valAx>
        <c:axId val="12319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416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2215543754671518E-2"/>
          <c:y val="1.4826227810606869E-2"/>
          <c:w val="0.91232733137940369"/>
          <c:h val="0.5741679097133628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  <a:sp3d/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  <a:sp3d/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sp3d/>
            </c:spPr>
          </c:dPt>
          <c:dLbls>
            <c:dLbl>
              <c:idx val="0"/>
              <c:layout>
                <c:manualLayout>
                  <c:x val="5.6932341963439603E-3"/>
                  <c:y val="-2.4294141477347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954894642292366E-3"/>
                  <c:y val="-3.7790886742540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284213124802564E-2"/>
                  <c:y val="-1.619609431823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977447321146455E-2"/>
                  <c:y val="-3.2392188636463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842131248025E-2"/>
                  <c:y val="-2.6993490530385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488723660573262E-3"/>
                  <c:y val="-2.69934905303859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8977447321146382E-2"/>
                  <c:y val="-2.9692839583424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usacsia!$N$38:$N$44</c:f>
              <c:strCache>
                <c:ptCount val="7"/>
                <c:pt idx="0">
                  <c:v>U. hemodiálisis</c:v>
                </c:pt>
                <c:pt idx="1">
                  <c:v>Clínicas y C. Salud</c:v>
                </c:pt>
                <c:pt idx="2">
                  <c:v>Consult. Grales y Especialidad</c:v>
                </c:pt>
                <c:pt idx="3">
                  <c:v>Otros- Rx, Opt. fisiot.</c:v>
                </c:pt>
                <c:pt idx="4">
                  <c:v>Farmacias</c:v>
                </c:pt>
                <c:pt idx="5">
                  <c:v>Laboratorios clínicos </c:v>
                </c:pt>
                <c:pt idx="6">
                  <c:v>Consult. Odontológ..</c:v>
                </c:pt>
              </c:strCache>
            </c:strRef>
          </c:cat>
          <c:val>
            <c:numRef>
              <c:f>usacsia!$O$38:$O$44</c:f>
              <c:numCache>
                <c:formatCode>General</c:formatCode>
                <c:ptCount val="7"/>
                <c:pt idx="0">
                  <c:v>7</c:v>
                </c:pt>
                <c:pt idx="1">
                  <c:v>26</c:v>
                </c:pt>
                <c:pt idx="2">
                  <c:v>146</c:v>
                </c:pt>
                <c:pt idx="3">
                  <c:v>58</c:v>
                </c:pt>
                <c:pt idx="4">
                  <c:v>80</c:v>
                </c:pt>
                <c:pt idx="5">
                  <c:v>36</c:v>
                </c:pt>
                <c:pt idx="6">
                  <c:v>49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shape val="box"/>
        <c:axId val="157609352"/>
        <c:axId val="157610136"/>
        <c:axId val="0"/>
      </c:bar3DChart>
      <c:catAx>
        <c:axId val="157609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7610136"/>
        <c:crosses val="autoZero"/>
        <c:auto val="1"/>
        <c:lblAlgn val="ctr"/>
        <c:lblOffset val="100"/>
        <c:noMultiLvlLbl val="0"/>
      </c:catAx>
      <c:valAx>
        <c:axId val="157610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7609352"/>
        <c:crosses val="autoZero"/>
        <c:crossBetween val="between"/>
      </c:valAx>
      <c:spPr>
        <a:solidFill>
          <a:srgbClr val="FFFF00"/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14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S" b="1" dirty="0">
                <a:solidFill>
                  <a:schemeClr val="tx1"/>
                </a:solidFill>
              </a:rPr>
              <a:t>CERTIFICACION SANITARIA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14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B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65763170532231"/>
          <c:y val="0.11522843235632135"/>
          <c:w val="0.88531212372534129"/>
          <c:h val="0.54913175596503438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usacsia!$B$18:$B$31</c:f>
              <c:strCache>
                <c:ptCount val="14"/>
                <c:pt idx="0">
                  <c:v>EXPENDIO DE COMIDAS</c:v>
                </c:pt>
                <c:pt idx="1">
                  <c:v>ELABORACION DE ALIMENTO Y BEB.</c:v>
                </c:pt>
                <c:pt idx="2">
                  <c:v>TIENDAS Y ALMACENES</c:v>
                </c:pt>
                <c:pt idx="3">
                  <c:v>AGENCIA DE ALIMENTOS</c:v>
                </c:pt>
                <c:pt idx="4">
                  <c:v>FRIALES Y CARNICERIA</c:v>
                </c:pt>
                <c:pt idx="5">
                  <c:v>HOTELES</c:v>
                </c:pt>
                <c:pt idx="6">
                  <c:v>GUARDERIAS</c:v>
                </c:pt>
                <c:pt idx="7">
                  <c:v>SALONES DE BELLEZA</c:v>
                </c:pt>
                <c:pt idx="8">
                  <c:v>BAÑOS Y SALUNAS </c:v>
                </c:pt>
                <c:pt idx="9">
                  <c:v>EXP. DE BEBIDAS ALCHOL.</c:v>
                </c:pt>
                <c:pt idx="10">
                  <c:v>OTRAS AGENCIAS</c:v>
                </c:pt>
                <c:pt idx="11">
                  <c:v>CENTROS DE DIVERSION</c:v>
                </c:pt>
                <c:pt idx="12">
                  <c:v>EMPRESA DE LIMPIEZA</c:v>
                </c:pt>
                <c:pt idx="13">
                  <c:v>HOGAR DE ANCIANOS</c:v>
                </c:pt>
              </c:strCache>
            </c:strRef>
          </c:cat>
          <c:val>
            <c:numRef>
              <c:f>usacsia!$C$18:$C$31</c:f>
              <c:numCache>
                <c:formatCode>General</c:formatCode>
                <c:ptCount val="14"/>
                <c:pt idx="0">
                  <c:v>840</c:v>
                </c:pt>
                <c:pt idx="1">
                  <c:v>512</c:v>
                </c:pt>
                <c:pt idx="2">
                  <c:v>447</c:v>
                </c:pt>
                <c:pt idx="3">
                  <c:v>297</c:v>
                </c:pt>
                <c:pt idx="4">
                  <c:v>254</c:v>
                </c:pt>
                <c:pt idx="5">
                  <c:v>246</c:v>
                </c:pt>
                <c:pt idx="6">
                  <c:v>163</c:v>
                </c:pt>
                <c:pt idx="7">
                  <c:v>154</c:v>
                </c:pt>
                <c:pt idx="8">
                  <c:v>123</c:v>
                </c:pt>
                <c:pt idx="9">
                  <c:v>93</c:v>
                </c:pt>
                <c:pt idx="10">
                  <c:v>78</c:v>
                </c:pt>
                <c:pt idx="11">
                  <c:v>26</c:v>
                </c:pt>
                <c:pt idx="12">
                  <c:v>15</c:v>
                </c:pt>
                <c:pt idx="13">
                  <c:v>13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7610528"/>
        <c:axId val="157610920"/>
        <c:axId val="0"/>
      </c:bar3DChart>
      <c:catAx>
        <c:axId val="157610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7610920"/>
        <c:crosses val="autoZero"/>
        <c:auto val="1"/>
        <c:lblAlgn val="ctr"/>
        <c:lblOffset val="100"/>
        <c:noMultiLvlLbl val="0"/>
      </c:catAx>
      <c:valAx>
        <c:axId val="157610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7610528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B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accent4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265507436570428"/>
          <c:y val="5.1400554097404488E-2"/>
          <c:w val="0.85678937007874101"/>
          <c:h val="0.77682852143482173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val>
            <c:numRef>
              <c:f>Hoja6!$C$19:$C$21</c:f>
              <c:numCache>
                <c:formatCode>General</c:formatCode>
                <c:ptCount val="3"/>
                <c:pt idx="0">
                  <c:v>524</c:v>
                </c:pt>
                <c:pt idx="1">
                  <c:v>240</c:v>
                </c:pt>
                <c:pt idx="2">
                  <c:v>764</c:v>
                </c:pt>
              </c:numCache>
            </c:numRef>
          </c:val>
        </c:ser>
        <c:ser>
          <c:idx val="1"/>
          <c:order val="1"/>
          <c:spPr>
            <a:solidFill>
              <a:srgbClr val="92D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val>
            <c:numRef>
              <c:f>Hoja6!$D$19:$D$21</c:f>
              <c:numCache>
                <c:formatCode>General</c:formatCode>
                <c:ptCount val="3"/>
                <c:pt idx="0">
                  <c:v>114</c:v>
                </c:pt>
                <c:pt idx="1">
                  <c:v>59</c:v>
                </c:pt>
                <c:pt idx="2">
                  <c:v>173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2713984"/>
        <c:axId val="122714376"/>
        <c:axId val="0"/>
      </c:bar3DChart>
      <c:catAx>
        <c:axId val="122713984"/>
        <c:scaling>
          <c:orientation val="minMax"/>
        </c:scaling>
        <c:delete val="1"/>
        <c:axPos val="b"/>
        <c:majorTickMark val="out"/>
        <c:minorTickMark val="none"/>
        <c:tickLblPos val="none"/>
        <c:crossAx val="122714376"/>
        <c:crosses val="autoZero"/>
        <c:auto val="1"/>
        <c:lblAlgn val="ctr"/>
        <c:lblOffset val="100"/>
        <c:noMultiLvlLbl val="0"/>
      </c:catAx>
      <c:valAx>
        <c:axId val="122714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s-ES"/>
            </a:pPr>
            <a:endParaRPr lang="es-BO"/>
          </a:p>
        </c:txPr>
        <c:crossAx val="12271398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88830025279105"/>
          <c:y val="0.16912191365300883"/>
          <c:w val="0.84258225786292806"/>
          <c:h val="0.68759111697864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BCG!$D$4</c:f>
              <c:strCache>
                <c:ptCount val="1"/>
                <c:pt idx="0">
                  <c:v>Cobertura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>
              <a:glow>
                <a:schemeClr val="accent1">
                  <a:alpha val="72000"/>
                </a:schemeClr>
              </a:glow>
              <a:softEdge rad="0"/>
            </a:effectLst>
            <a:scene3d>
              <a:camera prst="orthographicFront"/>
              <a:lightRig rig="threePt" dir="t"/>
            </a:scene3d>
            <a:sp3d prstMaterial="dkEdge">
              <a:bevelT w="228600"/>
              <a:bevelB w="698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glow>
                  <a:schemeClr val="accent1">
                    <a:alpha val="72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 prstMaterial="dkEdge">
                <a:bevelT w="228600"/>
                <a:bevelB w="69850"/>
              </a:sp3d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glow>
                  <a:schemeClr val="accent1">
                    <a:alpha val="72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 prstMaterial="dkEdge">
                <a:bevelT w="228600"/>
                <a:bevelB w="69850"/>
              </a:sp3d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glow>
                  <a:schemeClr val="accent1">
                    <a:alpha val="72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 prstMaterial="dkEdge">
                <a:bevelT w="228600"/>
                <a:bevelB w="69850"/>
              </a:sp3d>
            </c:spPr>
          </c:dPt>
          <c:dPt>
            <c:idx val="3"/>
            <c:invertIfNegative val="0"/>
            <c:bubble3D val="0"/>
            <c:spPr>
              <a:solidFill>
                <a:srgbClr val="54F6EE"/>
              </a:solidFill>
              <a:ln>
                <a:noFill/>
              </a:ln>
              <a:effectLst>
                <a:glow>
                  <a:schemeClr val="accent1">
                    <a:alpha val="72000"/>
                  </a:schemeClr>
                </a:glow>
                <a:softEdge rad="0"/>
              </a:effectLst>
              <a:scene3d>
                <a:camera prst="orthographicFront"/>
                <a:lightRig rig="threePt" dir="t"/>
              </a:scene3d>
              <a:sp3d prstMaterial="dkEdge">
                <a:bevelT w="228600"/>
                <a:bevelB w="69850"/>
              </a:sp3d>
            </c:spPr>
          </c:dPt>
          <c:dLbls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4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BCG!$A$5:$A$8</c:f>
              <c:strCache>
                <c:ptCount val="4"/>
                <c:pt idx="0">
                  <c:v>Total  Departamento</c:v>
                </c:pt>
                <c:pt idx="1">
                  <c:v>Redes  La Paz</c:v>
                </c:pt>
                <c:pt idx="2">
                  <c:v>Redes  El Alto</c:v>
                </c:pt>
                <c:pt idx="3">
                  <c:v>Redes Area  Rural</c:v>
                </c:pt>
              </c:strCache>
            </c:strRef>
          </c:cat>
          <c:val>
            <c:numRef>
              <c:f>BCG!$D$5:$D$8</c:f>
              <c:numCache>
                <c:formatCode>0.0%</c:formatCode>
                <c:ptCount val="4"/>
                <c:pt idx="0">
                  <c:v>0.96828839077803652</c:v>
                </c:pt>
                <c:pt idx="1">
                  <c:v>1.1811815635345053</c:v>
                </c:pt>
                <c:pt idx="2">
                  <c:v>1.1676287619794878</c:v>
                </c:pt>
                <c:pt idx="3">
                  <c:v>0.66436184268475362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7"/>
        <c:overlap val="-33"/>
        <c:axId val="122715160"/>
        <c:axId val="122715552"/>
      </c:barChart>
      <c:catAx>
        <c:axId val="122715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22715552"/>
        <c:crosses val="autoZero"/>
        <c:auto val="1"/>
        <c:lblAlgn val="ctr"/>
        <c:lblOffset val="100"/>
        <c:noMultiLvlLbl val="0"/>
      </c:catAx>
      <c:valAx>
        <c:axId val="12271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50" b="0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en-US" sz="1050" dirty="0">
                    <a:solidFill>
                      <a:schemeClr val="tx1"/>
                    </a:solidFill>
                    <a:latin typeface="Arial Black" panose="020B0A04020102020204" pitchFamily="34" charset="0"/>
                  </a:rPr>
                  <a:t>COBERTURA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22715160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25400">
          <a:noFill/>
        </a:ln>
      </c:spPr>
    </c:plotArea>
    <c:plotVisOnly val="1"/>
    <c:dispBlanksAs val="gap"/>
    <c:showDLblsOverMax val="0"/>
  </c:chart>
  <c:spPr>
    <a:solidFill>
      <a:srgbClr val="FFFFCC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77860145303183"/>
          <c:y val="8.6084328456775258E-2"/>
          <c:w val="0.85334951881014875"/>
          <c:h val="0.80422098279381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PENTA!$D$3</c:f>
              <c:strCache>
                <c:ptCount val="1"/>
                <c:pt idx="0">
                  <c:v>Cobertura</c:v>
                </c:pt>
              </c:strCache>
            </c:strRef>
          </c:tx>
          <c:spPr>
            <a:solidFill>
              <a:srgbClr val="385723"/>
            </a:solidFill>
            <a:scene3d>
              <a:camera prst="orthographicFront"/>
              <a:lightRig rig="threePt" dir="t"/>
            </a:scene3d>
            <a:sp3d>
              <a:bevelT w="190500"/>
            </a:sp3d>
          </c:spPr>
          <c:invertIfNegative val="1"/>
          <c:dPt>
            <c:idx val="0"/>
            <c:invertIfNegative val="1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90500"/>
              </a:sp3d>
            </c:spPr>
          </c:dPt>
          <c:dPt>
            <c:idx val="1"/>
            <c:invertIfNegative val="1"/>
            <c:bubble3D val="0"/>
            <c:spPr>
              <a:solidFill>
                <a:srgbClr val="0CE4DA"/>
              </a:solidFill>
              <a:scene3d>
                <a:camera prst="orthographicFront"/>
                <a:lightRig rig="threePt" dir="t"/>
              </a:scene3d>
              <a:sp3d>
                <a:bevelT w="190500"/>
              </a:sp3d>
            </c:spPr>
          </c:dPt>
          <c:dPt>
            <c:idx val="2"/>
            <c:invertIfNegative val="1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90500"/>
              </a:sp3d>
            </c:spPr>
          </c:dPt>
          <c:dPt>
            <c:idx val="3"/>
            <c:invertIfNegative val="1"/>
            <c:bubble3D val="0"/>
            <c:spPr>
              <a:solidFill>
                <a:srgbClr val="ED4837"/>
              </a:solidFill>
              <a:scene3d>
                <a:camera prst="orthographicFront"/>
                <a:lightRig rig="threePt" dir="t"/>
              </a:scene3d>
              <a:sp3d>
                <a:bevelT w="190500"/>
              </a:sp3d>
            </c:spPr>
          </c:dPt>
          <c:dLbls>
            <c:spPr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PENTA!$A$4:$A$7</c:f>
              <c:strCache>
                <c:ptCount val="4"/>
                <c:pt idx="0">
                  <c:v>Total  Departamento</c:v>
                </c:pt>
                <c:pt idx="1">
                  <c:v>Redes  La Paz</c:v>
                </c:pt>
                <c:pt idx="2">
                  <c:v>Redes  El Alto</c:v>
                </c:pt>
                <c:pt idx="3">
                  <c:v>Redes Area  Rural</c:v>
                </c:pt>
              </c:strCache>
            </c:strRef>
          </c:cat>
          <c:val>
            <c:numRef>
              <c:f>PENTA!$D$4:$D$7</c:f>
              <c:numCache>
                <c:formatCode>0.0%</c:formatCode>
                <c:ptCount val="4"/>
                <c:pt idx="0">
                  <c:v>0.85736886076399377</c:v>
                </c:pt>
                <c:pt idx="1">
                  <c:v>0.84733893557422968</c:v>
                </c:pt>
                <c:pt idx="2">
                  <c:v>1.0071176371686377</c:v>
                </c:pt>
                <c:pt idx="3">
                  <c:v>0.7466308464722986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scene3d>
                    <a:camera prst="orthographicFront"/>
                    <a:lightRig rig="threePt" dir="t"/>
                  </a:scene3d>
                  <a:sp3d>
                    <a:bevelT w="190500"/>
                  </a:sp3d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-27"/>
        <c:axId val="155864728"/>
        <c:axId val="155865120"/>
      </c:barChart>
      <c:catAx>
        <c:axId val="155864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400" b="1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es-BO"/>
          </a:p>
        </c:txPr>
        <c:crossAx val="155865120"/>
        <c:crosses val="autoZero"/>
        <c:auto val="1"/>
        <c:lblAlgn val="ctr"/>
        <c:lblOffset val="100"/>
        <c:noMultiLvlLbl val="0"/>
      </c:catAx>
      <c:valAx>
        <c:axId val="15586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5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r>
                  <a:rPr lang="en-US" sz="1050" b="1" dirty="0">
                    <a:latin typeface="Arial Black" panose="020B0A04020102020204" pitchFamily="34" charset="0"/>
                  </a:rPr>
                  <a:t>COBERTURA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>
            <a:glow rad="50800">
              <a:schemeClr val="accent4">
                <a:lumMod val="60000"/>
                <a:lumOff val="40000"/>
                <a:alpha val="51000"/>
              </a:schemeClr>
            </a:glo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lang="es-E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es-BO"/>
          </a:p>
        </c:txPr>
        <c:crossAx val="155864728"/>
        <c:crosses val="autoZero"/>
        <c:crossBetween val="between"/>
      </c:valAx>
      <c:spPr>
        <a:solidFill>
          <a:srgbClr val="FFFFCC"/>
        </a:solidFill>
        <a:ln w="25400">
          <a:noFill/>
        </a:ln>
      </c:spPr>
    </c:plotArea>
    <c:plotVisOnly val="1"/>
    <c:dispBlanksAs val="gap"/>
    <c:showDLblsOverMax val="0"/>
  </c:chart>
  <c:spPr>
    <a:solidFill>
      <a:schemeClr val="accent4">
        <a:lumMod val="20000"/>
        <a:lumOff val="80000"/>
      </a:schemeClr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SRP!$D$3</c:f>
              <c:strCache>
                <c:ptCount val="1"/>
                <c:pt idx="0">
                  <c:v>Cobertura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89000"/>
                  </a:schemeClr>
                </a:gs>
                <a:gs pos="23000">
                  <a:schemeClr val="accent4">
                    <a:lumMod val="89000"/>
                  </a:schemeClr>
                </a:gs>
                <a:gs pos="69000">
                  <a:schemeClr val="accent4">
                    <a:lumMod val="75000"/>
                  </a:schemeClr>
                </a:gs>
                <a:gs pos="97000">
                  <a:schemeClr val="accent4">
                    <a:lumMod val="70000"/>
                  </a:schemeClr>
                </a:gs>
              </a:gsLst>
              <a:path path="circle">
                <a:fillToRect l="50000" t="50000" r="50000" b="50000"/>
              </a:path>
            </a:gradFill>
            <a:effectLst>
              <a:innerShdw blurRad="63500" dist="508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 w="18415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84150"/>
              </a:sp3d>
            </c:spPr>
          </c:dPt>
          <c:dPt>
            <c:idx val="1"/>
            <c:invertIfNegative val="0"/>
            <c:bubble3D val="0"/>
            <c:spPr>
              <a:solidFill>
                <a:srgbClr val="54F6EE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84150"/>
              </a:sp3d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84150"/>
              </a:sp3d>
            </c:spPr>
          </c:dPt>
          <c:dPt>
            <c:idx val="3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orthographicFront"/>
                <a:lightRig rig="threePt" dir="t"/>
              </a:scene3d>
              <a:sp3d>
                <a:bevelT w="184150"/>
              </a:sp3d>
            </c:spPr>
          </c:dPt>
          <c:dLbls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s-ES" sz="2800" b="1" i="0" u="none" strike="noStrike" kern="1200" baseline="0">
                    <a:solidFill>
                      <a:schemeClr val="tx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es-B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SRP!$A$4:$A$7</c:f>
              <c:strCache>
                <c:ptCount val="4"/>
                <c:pt idx="0">
                  <c:v>Total  Departamento</c:v>
                </c:pt>
                <c:pt idx="1">
                  <c:v>Redes  La Paz</c:v>
                </c:pt>
                <c:pt idx="2">
                  <c:v>Redes  El Alto</c:v>
                </c:pt>
                <c:pt idx="3">
                  <c:v>Redes Area  Rural</c:v>
                </c:pt>
              </c:strCache>
            </c:strRef>
          </c:cat>
          <c:val>
            <c:numRef>
              <c:f>SRP!$D$4:$D$7</c:f>
              <c:numCache>
                <c:formatCode>0.0%</c:formatCode>
                <c:ptCount val="4"/>
                <c:pt idx="0">
                  <c:v>0.95275576497465553</c:v>
                </c:pt>
                <c:pt idx="1">
                  <c:v>0.91980505288681846</c:v>
                </c:pt>
                <c:pt idx="2">
                  <c:v>1.1352825567812765</c:v>
                </c:pt>
                <c:pt idx="3">
                  <c:v>0.8321070846509212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27"/>
        <c:axId val="155865904"/>
        <c:axId val="185641696"/>
      </c:barChart>
      <c:catAx>
        <c:axId val="155865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s-ES" sz="1600" b="0" i="0" u="none" strike="noStrike" kern="1200" baseline="0">
                <a:solidFill>
                  <a:schemeClr val="tx1"/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es-BO"/>
          </a:p>
        </c:txPr>
        <c:crossAx val="185641696"/>
        <c:crosses val="autoZero"/>
        <c:auto val="1"/>
        <c:lblAlgn val="ctr"/>
        <c:lblOffset val="100"/>
        <c:noMultiLvlLbl val="0"/>
      </c:catAx>
      <c:valAx>
        <c:axId val="185641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s-ES" sz="105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50" b="1" dirty="0">
                    <a:solidFill>
                      <a:srgbClr val="0070C0"/>
                    </a:solidFill>
                  </a:rPr>
                  <a:t>COBERTURA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0.0%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es-ES"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BO"/>
          </a:p>
        </c:txPr>
        <c:crossAx val="155865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accent1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BO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3219F4-02C8-4FF5-B4A0-FCD99121AD02}" type="doc">
      <dgm:prSet loTypeId="urn:microsoft.com/office/officeart/2005/8/layout/vList4#1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BO"/>
        </a:p>
      </dgm:t>
    </dgm:pt>
    <dgm:pt modelId="{8454BE44-3621-4F2A-942A-C822B5A03347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just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C53EF-9C48-49F8-BD7B-2D97EC6AE7CB}" type="parTrans" cxnId="{0050E114-D2BE-4944-A663-64EDAD5650E6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681E8-E2D4-436D-9F8B-182F42EAF748}" type="sibTrans" cxnId="{0050E114-D2BE-4944-A663-64EDAD5650E6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D035E1-4589-477A-8E1B-B9FD9793E53E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just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El Servicio Departamental de Salud – SEDES – fue creado mediante D.S. 25233 de 27 de noviembre de 1998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22CB8D-DD85-43C3-A6E8-52AE738E8250}" type="parTrans" cxnId="{8BC348E7-BF9E-4E77-AF93-F5AE24BFE104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78643-8D8F-4C3D-9C83-2FCDBE108F69}" type="sibTrans" cxnId="{8BC348E7-BF9E-4E77-AF93-F5AE24BFE104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BFCC5B-C82E-4ED4-93E3-DEC367DF7A9A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s-ES" sz="24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. El presente informe, pretende socializar a las autoridades del sector salud, control social y publico en general; sobre las actividades realizadas en la gestión 2016  </a:t>
          </a:r>
        </a:p>
        <a:p>
          <a:pPr algn="ctr"/>
          <a:r>
            <a:rPr lang="es-ES" sz="24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Haciendo cumplir el derecho a la información y la obligación de rendir cuentas de las responsabilidades asignadas</a:t>
          </a:r>
          <a:endParaRPr lang="es-BO" sz="2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C627A8-61A6-42AC-BDA3-72AE3A363654}" type="parTrans" cxnId="{4390B5E5-CFB2-44F4-954F-084AC6C57755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A807CE-1ED6-4B26-A87F-009438B88048}" type="sibTrans" cxnId="{4390B5E5-CFB2-44F4-954F-084AC6C57755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610193-F205-4FDC-9809-D909E5C11F5F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Es el órgano desconcentrado del Gobierno Autónomo Departamental de La Paz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E74566-3261-41A2-90E2-DE3FF7989750}" type="parTrans" cxnId="{6A8467D8-6F3F-4EFA-88D2-49EC9AC4DF7C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20CDA-1C85-4BAF-8287-9741A67FAE7F}" type="sibTrans" cxnId="{6A8467D8-6F3F-4EFA-88D2-49EC9AC4DF7C}">
      <dgm:prSet/>
      <dgm:spPr/>
      <dgm:t>
        <a:bodyPr/>
        <a:lstStyle/>
        <a:p>
          <a:endParaRPr lang="es-BO" sz="2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702B64-06D0-45A8-832C-EF64FEF1D540}">
      <dgm:prSet phldrT="[Texto]" custT="1"/>
      <dgm:spPr>
        <a:solidFill>
          <a:schemeClr val="accent6">
            <a:lumMod val="50000"/>
          </a:schemeClr>
        </a:solidFill>
      </dgm:spPr>
      <dgm:t>
        <a:bodyPr/>
        <a:lstStyle/>
        <a:p>
          <a:pPr algn="ctr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Responsable de la Rectoría y Autoridad en Salud del Departamento de La Paz 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3698E1-A33A-4A3B-B31A-669D1804F236}" type="parTrans" cxnId="{85E6217D-F620-4E64-AF08-06B289D72C19}">
      <dgm:prSet/>
      <dgm:spPr/>
      <dgm:t>
        <a:bodyPr/>
        <a:lstStyle/>
        <a:p>
          <a:endParaRPr lang="es-BO"/>
        </a:p>
      </dgm:t>
    </dgm:pt>
    <dgm:pt modelId="{7DEE2745-0F9D-4483-B76F-F8B39DFC559A}" type="sibTrans" cxnId="{85E6217D-F620-4E64-AF08-06B289D72C19}">
      <dgm:prSet/>
      <dgm:spPr/>
      <dgm:t>
        <a:bodyPr/>
        <a:lstStyle/>
        <a:p>
          <a:endParaRPr lang="es-BO"/>
        </a:p>
      </dgm:t>
    </dgm:pt>
    <dgm:pt modelId="{7A77A79B-80FD-4313-8285-6BEBB9F54637}" type="pres">
      <dgm:prSet presAssocID="{9E3219F4-02C8-4FF5-B4A0-FCD99121AD0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0C8B07A5-8ECA-4C10-A973-BF82460F619C}" type="pres">
      <dgm:prSet presAssocID="{8454BE44-3621-4F2A-942A-C822B5A03347}" presName="comp" presStyleCnt="0"/>
      <dgm:spPr/>
    </dgm:pt>
    <dgm:pt modelId="{1B7AA929-958A-4ADB-8C4D-F37DC0FCED44}" type="pres">
      <dgm:prSet presAssocID="{8454BE44-3621-4F2A-942A-C822B5A03347}" presName="box" presStyleLbl="node1" presStyleIdx="0" presStyleCnt="2" custScaleY="102371"/>
      <dgm:spPr/>
      <dgm:t>
        <a:bodyPr/>
        <a:lstStyle/>
        <a:p>
          <a:endParaRPr lang="es-BO"/>
        </a:p>
      </dgm:t>
    </dgm:pt>
    <dgm:pt modelId="{5F24097A-66D5-426C-AE12-2667BE43CDD9}" type="pres">
      <dgm:prSet presAssocID="{8454BE44-3621-4F2A-942A-C822B5A03347}" presName="img" presStyleLbl="fgImgPlace1" presStyleIdx="0" presStyleCnt="2" custLinFactNeighborX="2831" custLinFactNeighborY="183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BO"/>
        </a:p>
      </dgm:t>
    </dgm:pt>
    <dgm:pt modelId="{B09F40FC-6B3C-4B20-97B6-73B0A3871B19}" type="pres">
      <dgm:prSet presAssocID="{8454BE44-3621-4F2A-942A-C822B5A03347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2B10D079-2146-460F-B68D-E169F545FEBB}" type="pres">
      <dgm:prSet presAssocID="{477681E8-E2D4-436D-9F8B-182F42EAF748}" presName="spacer" presStyleCnt="0"/>
      <dgm:spPr/>
    </dgm:pt>
    <dgm:pt modelId="{00683785-37D1-46FF-A921-0632A19928E7}" type="pres">
      <dgm:prSet presAssocID="{D0BFCC5B-C82E-4ED4-93E3-DEC367DF7A9A}" presName="comp" presStyleCnt="0"/>
      <dgm:spPr/>
    </dgm:pt>
    <dgm:pt modelId="{0BD26CE3-A47E-4514-AF73-FB00AC6C756A}" type="pres">
      <dgm:prSet presAssocID="{D0BFCC5B-C82E-4ED4-93E3-DEC367DF7A9A}" presName="box" presStyleLbl="node1" presStyleIdx="1" presStyleCnt="2"/>
      <dgm:spPr/>
      <dgm:t>
        <a:bodyPr/>
        <a:lstStyle/>
        <a:p>
          <a:endParaRPr lang="es-BO"/>
        </a:p>
      </dgm:t>
    </dgm:pt>
    <dgm:pt modelId="{4B288AB4-EFC6-4CF9-9E4A-CD877750872F}" type="pres">
      <dgm:prSet presAssocID="{D0BFCC5B-C82E-4ED4-93E3-DEC367DF7A9A}" presName="img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BO"/>
        </a:p>
      </dgm:t>
    </dgm:pt>
    <dgm:pt modelId="{8E5257FD-FA33-4D50-9903-914BDD193DD2}" type="pres">
      <dgm:prSet presAssocID="{D0BFCC5B-C82E-4ED4-93E3-DEC367DF7A9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CE789A3A-2F9B-4100-AFA2-0E474E363524}" type="presOf" srcId="{9E3219F4-02C8-4FF5-B4A0-FCD99121AD02}" destId="{7A77A79B-80FD-4313-8285-6BEBB9F54637}" srcOrd="0" destOrd="0" presId="urn:microsoft.com/office/officeart/2005/8/layout/vList4#1"/>
    <dgm:cxn modelId="{85E6217D-F620-4E64-AF08-06B289D72C19}" srcId="{8454BE44-3621-4F2A-942A-C822B5A03347}" destId="{6C702B64-06D0-45A8-832C-EF64FEF1D540}" srcOrd="2" destOrd="0" parTransId="{383698E1-A33A-4A3B-B31A-669D1804F236}" sibTransId="{7DEE2745-0F9D-4483-B76F-F8B39DFC559A}"/>
    <dgm:cxn modelId="{B670CD08-49E6-49FD-BBEE-EA6BE861A679}" type="presOf" srcId="{8454BE44-3621-4F2A-942A-C822B5A03347}" destId="{1B7AA929-958A-4ADB-8C4D-F37DC0FCED44}" srcOrd="0" destOrd="0" presId="urn:microsoft.com/office/officeart/2005/8/layout/vList4#1"/>
    <dgm:cxn modelId="{E3217A02-494A-4819-8962-CB55D3F5137E}" type="presOf" srcId="{F6D035E1-4589-477A-8E1B-B9FD9793E53E}" destId="{B09F40FC-6B3C-4B20-97B6-73B0A3871B19}" srcOrd="1" destOrd="1" presId="urn:microsoft.com/office/officeart/2005/8/layout/vList4#1"/>
    <dgm:cxn modelId="{8BC348E7-BF9E-4E77-AF93-F5AE24BFE104}" srcId="{8454BE44-3621-4F2A-942A-C822B5A03347}" destId="{F6D035E1-4589-477A-8E1B-B9FD9793E53E}" srcOrd="0" destOrd="0" parTransId="{8922CB8D-DD85-43C3-A6E8-52AE738E8250}" sibTransId="{CA278643-8D8F-4C3D-9C83-2FCDBE108F69}"/>
    <dgm:cxn modelId="{0050E114-D2BE-4944-A663-64EDAD5650E6}" srcId="{9E3219F4-02C8-4FF5-B4A0-FCD99121AD02}" destId="{8454BE44-3621-4F2A-942A-C822B5A03347}" srcOrd="0" destOrd="0" parTransId="{01BC53EF-9C48-49F8-BD7B-2D97EC6AE7CB}" sibTransId="{477681E8-E2D4-436D-9F8B-182F42EAF748}"/>
    <dgm:cxn modelId="{16BF8706-CD91-431A-BD98-F73F38F63929}" type="presOf" srcId="{D0BFCC5B-C82E-4ED4-93E3-DEC367DF7A9A}" destId="{0BD26CE3-A47E-4514-AF73-FB00AC6C756A}" srcOrd="0" destOrd="0" presId="urn:microsoft.com/office/officeart/2005/8/layout/vList4#1"/>
    <dgm:cxn modelId="{CDB37D25-6FF6-4265-B9E9-580824ACCEBF}" type="presOf" srcId="{6C702B64-06D0-45A8-832C-EF64FEF1D540}" destId="{B09F40FC-6B3C-4B20-97B6-73B0A3871B19}" srcOrd="1" destOrd="3" presId="urn:microsoft.com/office/officeart/2005/8/layout/vList4#1"/>
    <dgm:cxn modelId="{D2DC657D-064D-4D8E-B421-E37403265065}" type="presOf" srcId="{6C702B64-06D0-45A8-832C-EF64FEF1D540}" destId="{1B7AA929-958A-4ADB-8C4D-F37DC0FCED44}" srcOrd="0" destOrd="3" presId="urn:microsoft.com/office/officeart/2005/8/layout/vList4#1"/>
    <dgm:cxn modelId="{8FCB80BB-09D9-4D15-BE9A-758BFA4960B8}" type="presOf" srcId="{B3610193-F205-4FDC-9809-D909E5C11F5F}" destId="{B09F40FC-6B3C-4B20-97B6-73B0A3871B19}" srcOrd="1" destOrd="2" presId="urn:microsoft.com/office/officeart/2005/8/layout/vList4#1"/>
    <dgm:cxn modelId="{2E8D0B9C-D3DF-4015-ADD0-A7707EBE4337}" type="presOf" srcId="{F6D035E1-4589-477A-8E1B-B9FD9793E53E}" destId="{1B7AA929-958A-4ADB-8C4D-F37DC0FCED44}" srcOrd="0" destOrd="1" presId="urn:microsoft.com/office/officeart/2005/8/layout/vList4#1"/>
    <dgm:cxn modelId="{A771EA35-D5FA-4598-8DA2-87E1AEEC516E}" type="presOf" srcId="{8454BE44-3621-4F2A-942A-C822B5A03347}" destId="{B09F40FC-6B3C-4B20-97B6-73B0A3871B19}" srcOrd="1" destOrd="0" presId="urn:microsoft.com/office/officeart/2005/8/layout/vList4#1"/>
    <dgm:cxn modelId="{6A8467D8-6F3F-4EFA-88D2-49EC9AC4DF7C}" srcId="{8454BE44-3621-4F2A-942A-C822B5A03347}" destId="{B3610193-F205-4FDC-9809-D909E5C11F5F}" srcOrd="1" destOrd="0" parTransId="{45E74566-3261-41A2-90E2-DE3FF7989750}" sibTransId="{3D420CDA-1C85-4BAF-8287-9741A67FAE7F}"/>
    <dgm:cxn modelId="{AFDEBA3B-0E3A-463E-8063-7AD928E45A65}" type="presOf" srcId="{D0BFCC5B-C82E-4ED4-93E3-DEC367DF7A9A}" destId="{8E5257FD-FA33-4D50-9903-914BDD193DD2}" srcOrd="1" destOrd="0" presId="urn:microsoft.com/office/officeart/2005/8/layout/vList4#1"/>
    <dgm:cxn modelId="{4390B5E5-CFB2-44F4-954F-084AC6C57755}" srcId="{9E3219F4-02C8-4FF5-B4A0-FCD99121AD02}" destId="{D0BFCC5B-C82E-4ED4-93E3-DEC367DF7A9A}" srcOrd="1" destOrd="0" parTransId="{95C627A8-61A6-42AC-BDA3-72AE3A363654}" sibTransId="{C8A807CE-1ED6-4B26-A87F-009438B88048}"/>
    <dgm:cxn modelId="{74188E24-4379-428A-A8CB-4509EAF53B66}" type="presOf" srcId="{B3610193-F205-4FDC-9809-D909E5C11F5F}" destId="{1B7AA929-958A-4ADB-8C4D-F37DC0FCED44}" srcOrd="0" destOrd="2" presId="urn:microsoft.com/office/officeart/2005/8/layout/vList4#1"/>
    <dgm:cxn modelId="{BCF2A35C-DAEE-4044-822D-91A74BC52B10}" type="presParOf" srcId="{7A77A79B-80FD-4313-8285-6BEBB9F54637}" destId="{0C8B07A5-8ECA-4C10-A973-BF82460F619C}" srcOrd="0" destOrd="0" presId="urn:microsoft.com/office/officeart/2005/8/layout/vList4#1"/>
    <dgm:cxn modelId="{5AE84D3C-3A76-4A86-B95A-912FBEFC4B59}" type="presParOf" srcId="{0C8B07A5-8ECA-4C10-A973-BF82460F619C}" destId="{1B7AA929-958A-4ADB-8C4D-F37DC0FCED44}" srcOrd="0" destOrd="0" presId="urn:microsoft.com/office/officeart/2005/8/layout/vList4#1"/>
    <dgm:cxn modelId="{0091211C-A2BC-4467-9866-1B92B59F6CE5}" type="presParOf" srcId="{0C8B07A5-8ECA-4C10-A973-BF82460F619C}" destId="{5F24097A-66D5-426C-AE12-2667BE43CDD9}" srcOrd="1" destOrd="0" presId="urn:microsoft.com/office/officeart/2005/8/layout/vList4#1"/>
    <dgm:cxn modelId="{26D6E630-4A00-4BFF-A58C-0397216C30F0}" type="presParOf" srcId="{0C8B07A5-8ECA-4C10-A973-BF82460F619C}" destId="{B09F40FC-6B3C-4B20-97B6-73B0A3871B19}" srcOrd="2" destOrd="0" presId="urn:microsoft.com/office/officeart/2005/8/layout/vList4#1"/>
    <dgm:cxn modelId="{9387B065-EA4C-421E-8A9A-24BFFD73C4DA}" type="presParOf" srcId="{7A77A79B-80FD-4313-8285-6BEBB9F54637}" destId="{2B10D079-2146-460F-B68D-E169F545FEBB}" srcOrd="1" destOrd="0" presId="urn:microsoft.com/office/officeart/2005/8/layout/vList4#1"/>
    <dgm:cxn modelId="{7D6C94EC-4B59-4353-BBC2-567246E1F3E1}" type="presParOf" srcId="{7A77A79B-80FD-4313-8285-6BEBB9F54637}" destId="{00683785-37D1-46FF-A921-0632A19928E7}" srcOrd="2" destOrd="0" presId="urn:microsoft.com/office/officeart/2005/8/layout/vList4#1"/>
    <dgm:cxn modelId="{3DADF95E-842C-45C5-A02C-E922E3FBA658}" type="presParOf" srcId="{00683785-37D1-46FF-A921-0632A19928E7}" destId="{0BD26CE3-A47E-4514-AF73-FB00AC6C756A}" srcOrd="0" destOrd="0" presId="urn:microsoft.com/office/officeart/2005/8/layout/vList4#1"/>
    <dgm:cxn modelId="{ADB69E8E-1770-41AA-89EA-4070FB92D221}" type="presParOf" srcId="{00683785-37D1-46FF-A921-0632A19928E7}" destId="{4B288AB4-EFC6-4CF9-9E4A-CD877750872F}" srcOrd="1" destOrd="0" presId="urn:microsoft.com/office/officeart/2005/8/layout/vList4#1"/>
    <dgm:cxn modelId="{F2865AF9-6A4C-4DEF-B9C4-1B5A42C29ECE}" type="presParOf" srcId="{00683785-37D1-46FF-A921-0632A19928E7}" destId="{8E5257FD-FA33-4D50-9903-914BDD193DD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8823CA-E840-4A51-9FFE-27870AAA1D92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BO"/>
        </a:p>
      </dgm:t>
    </dgm:pt>
    <dgm:pt modelId="{CF887E2D-DB5C-4254-9B86-20F3C4A6950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VISIÓN</a:t>
          </a:r>
          <a:endParaRPr lang="es-BO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FC2100-B431-439E-9B26-9E19C34EEF80}" type="parTrans" cxnId="{0A7381BA-56C5-410D-B31A-CC280CC853D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BE3287-FBC3-43CC-9D7A-F41B9D110BF5}" type="sibTrans" cxnId="{0A7381BA-56C5-410D-B31A-CC280CC853D5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A9925-4844-481B-9031-E9CD8AF3D853}">
      <dgm:prSet phldrT="[Texto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just"/>
          <a:r>
            <a:rPr lang="es-E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El Servicio Departamental de Salud ejerce rectoría en el Sistema Departamental de Salud, promoviendo el derecho de la población en el marco de la política departamental de “</a:t>
          </a:r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SALUD PARA LA PAZ</a:t>
          </a:r>
          <a:r>
            <a:rPr lang="es-E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”, contribuyendo a la calidad de vida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0542F0-D7AD-49E2-BD46-DC3F6A240982}" type="parTrans" cxnId="{493F9727-B2FC-4248-BD9A-E0DF7CCF8BEF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D62A1B-8C2B-4B97-995D-52CCEEDBD5F9}" type="sibTrans" cxnId="{493F9727-B2FC-4248-BD9A-E0DF7CCF8BEF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D6AD2D-2E34-4716-8D4C-95DE884902A6}">
      <dgm:prSet phldrT="[Texto]" custT="1"/>
      <dgm:spPr>
        <a:solidFill>
          <a:srgbClr val="009900"/>
        </a:solidFill>
      </dgm:spPr>
      <dgm:t>
        <a:bodyPr/>
        <a:lstStyle/>
        <a:p>
          <a:r>
            <a:rPr lang="es-ES" sz="4800" b="1" dirty="0" smtClean="0">
              <a:latin typeface="Arial" panose="020B0604020202020204" pitchFamily="34" charset="0"/>
              <a:cs typeface="Arial" panose="020B0604020202020204" pitchFamily="34" charset="0"/>
            </a:rPr>
            <a:t>MISIÓN</a:t>
          </a:r>
          <a:endParaRPr lang="es-BO" sz="4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E9788-9D16-4503-B35C-50D47B02E002}" type="parTrans" cxnId="{D5175578-3A68-4EB0-AE04-96722609863C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43E8A6-0B2C-4D05-8A43-72A72236E8DC}" type="sibTrans" cxnId="{D5175578-3A68-4EB0-AE04-96722609863C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DBB35-6458-49E9-A777-786259F5DBB9}">
      <dgm:prSet phldrT="[Texto]" custT="1"/>
      <dgm:spPr>
        <a:solidFill>
          <a:srgbClr val="FFC000">
            <a:alpha val="90000"/>
          </a:srgbClr>
        </a:solidFill>
      </dgm:spPr>
      <dgm:t>
        <a:bodyPr/>
        <a:lstStyle/>
        <a:p>
          <a:pPr algn="just"/>
          <a:r>
            <a:rPr lang="es-E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El SEDES La Paz, regula, implementa políticas, planes, programas y proyectos para contribuir a la estructuración de Redes funcionales acreditadas, con acciones de PROMOCIÓN, PREVENCIÓN con enfoque intercultural y responsabilidad compartida en el marco de la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7F06F5-D25E-4E51-BDE1-702543563263}" type="parTrans" cxnId="{846C2931-D2E2-481F-A768-0F091B673BE6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8BFB59-C64B-44A4-91D2-517CF2F9D32C}" type="sibTrans" cxnId="{846C2931-D2E2-481F-A768-0F091B673BE6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6F09D1-B7DF-4628-85EA-F9F6DB49CCE5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3600" b="1" dirty="0" smtClean="0">
              <a:latin typeface="Arial" panose="020B0604020202020204" pitchFamily="34" charset="0"/>
              <a:cs typeface="Arial" panose="020B0604020202020204" pitchFamily="34" charset="0"/>
            </a:rPr>
            <a:t>OBJETIVO ESTRATÉGICO </a:t>
          </a:r>
          <a:endParaRPr lang="es-BO" sz="3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12BB70-A5A6-4A85-999F-95D78EE9FBE1}" type="parTrans" cxnId="{878CBDB1-4598-4D1F-8048-947924E1C812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2749DE-DF3D-45A7-8039-DAC07480839F}" type="sibTrans" cxnId="{878CBDB1-4598-4D1F-8048-947924E1C812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AEF4F-C671-4CF8-A490-B479E3F8CDFD}">
      <dgm:prSet phldrT="[Texto]"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pPr algn="just"/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Mejorar la SALUD de la población del Departamento, promoviendo el acceso a los servicios de Salud con calidad, de manera integral e intercultural en beneficio de sus habitantes</a:t>
          </a:r>
          <a:endParaRPr lang="es-BO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7CE0BE-C3B3-4DA0-A8C0-1C1C73407501}" type="parTrans" cxnId="{3357772E-CA18-4DFD-AA5B-183720B738A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3067BE-5C4D-4CB9-AD55-B13247BE37FD}" type="sibTrans" cxnId="{3357772E-CA18-4DFD-AA5B-183720B738AA}">
      <dgm:prSet/>
      <dgm:spPr/>
      <dgm:t>
        <a:bodyPr/>
        <a:lstStyle/>
        <a:p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6C477-CF45-4B36-B792-F454BEE89ACD}">
      <dgm:prSet phldrT="[Texto]" custT="1"/>
      <dgm:spPr>
        <a:solidFill>
          <a:srgbClr val="FFC000">
            <a:alpha val="90000"/>
          </a:srgbClr>
        </a:solidFill>
      </dgm:spPr>
      <dgm:t>
        <a:bodyPr/>
        <a:lstStyle/>
        <a:p>
          <a:pPr algn="just"/>
          <a:r>
            <a:rPr lang="es-E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“</a:t>
          </a:r>
          <a:r>
            <a:rPr lang="es-ES" sz="2400" b="1" dirty="0" smtClean="0">
              <a:latin typeface="Arial" panose="020B0604020202020204" pitchFamily="34" charset="0"/>
              <a:cs typeface="Arial" panose="020B0604020202020204" pitchFamily="34" charset="0"/>
            </a:rPr>
            <a:t>SALUD PARA LA PAZ  CON TODOS</a:t>
          </a:r>
          <a:r>
            <a:rPr lang="es-ES" sz="1800" b="1" dirty="0" smtClean="0">
              <a:latin typeface="Arial" panose="020B0604020202020204" pitchFamily="34" charset="0"/>
              <a:cs typeface="Arial" panose="020B0604020202020204" pitchFamily="34" charset="0"/>
            </a:rPr>
            <a:t>”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1EC95C-C410-4240-897B-C2709C81B288}" type="parTrans" cxnId="{A3D11D9E-2652-4737-9687-89E65BD85064}">
      <dgm:prSet/>
      <dgm:spPr/>
      <dgm:t>
        <a:bodyPr/>
        <a:lstStyle/>
        <a:p>
          <a:endParaRPr lang="es-ES"/>
        </a:p>
      </dgm:t>
    </dgm:pt>
    <dgm:pt modelId="{F8E029F9-E5EE-4C83-9EC8-F9B48B34A6F9}" type="sibTrans" cxnId="{A3D11D9E-2652-4737-9687-89E65BD85064}">
      <dgm:prSet/>
      <dgm:spPr/>
      <dgm:t>
        <a:bodyPr/>
        <a:lstStyle/>
        <a:p>
          <a:endParaRPr lang="es-ES"/>
        </a:p>
      </dgm:t>
    </dgm:pt>
    <dgm:pt modelId="{21BA9D06-67E6-49B0-84DD-536CBFC1C116}" type="pres">
      <dgm:prSet presAssocID="{FD8823CA-E840-4A51-9FFE-27870AAA1D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BO"/>
        </a:p>
      </dgm:t>
    </dgm:pt>
    <dgm:pt modelId="{3F0EBD5E-69F8-44E4-AD83-BE126CE31D54}" type="pres">
      <dgm:prSet presAssocID="{CF887E2D-DB5C-4254-9B86-20F3C4A6950E}" presName="linNode" presStyleCnt="0"/>
      <dgm:spPr/>
    </dgm:pt>
    <dgm:pt modelId="{3A83A73F-E04E-464A-9C5A-EE43ED480277}" type="pres">
      <dgm:prSet presAssocID="{CF887E2D-DB5C-4254-9B86-20F3C4A6950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B34864C-904E-4EC2-89B9-FFBE3C5BE065}" type="pres">
      <dgm:prSet presAssocID="{CF887E2D-DB5C-4254-9B86-20F3C4A6950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A4C2572E-7F97-498C-8D95-CD7A05604288}" type="pres">
      <dgm:prSet presAssocID="{E9BE3287-FBC3-43CC-9D7A-F41B9D110BF5}" presName="sp" presStyleCnt="0"/>
      <dgm:spPr/>
    </dgm:pt>
    <dgm:pt modelId="{C416E593-842A-41D4-BCE0-B3986BF92F0A}" type="pres">
      <dgm:prSet presAssocID="{81D6AD2D-2E34-4716-8D4C-95DE884902A6}" presName="linNode" presStyleCnt="0"/>
      <dgm:spPr/>
    </dgm:pt>
    <dgm:pt modelId="{4CDD2250-8E3A-464B-A588-B98A9838BF50}" type="pres">
      <dgm:prSet presAssocID="{81D6AD2D-2E34-4716-8D4C-95DE884902A6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DBE284E1-23C6-4074-B6A4-F58EAE71A1DA}" type="pres">
      <dgm:prSet presAssocID="{81D6AD2D-2E34-4716-8D4C-95DE884902A6}" presName="descendantText" presStyleLbl="alignAccFollowNode1" presStyleIdx="1" presStyleCnt="3" custScaleY="111821" custLinFactNeighborY="1748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723C5AA8-CC43-4D2F-9C82-A979E18544B2}" type="pres">
      <dgm:prSet presAssocID="{DF43E8A6-0B2C-4D05-8A43-72A72236E8DC}" presName="sp" presStyleCnt="0"/>
      <dgm:spPr/>
    </dgm:pt>
    <dgm:pt modelId="{BD3E2B97-C373-426D-8198-F15864EEA6A0}" type="pres">
      <dgm:prSet presAssocID="{AB6F09D1-B7DF-4628-85EA-F9F6DB49CCE5}" presName="linNode" presStyleCnt="0"/>
      <dgm:spPr/>
    </dgm:pt>
    <dgm:pt modelId="{37B00869-7BCD-4FE9-B68F-2943740FA883}" type="pres">
      <dgm:prSet presAssocID="{AB6F09D1-B7DF-4628-85EA-F9F6DB49CCE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98275658-90F0-4A17-B98C-970AB219338F}" type="pres">
      <dgm:prSet presAssocID="{AB6F09D1-B7DF-4628-85EA-F9F6DB49CCE5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3357772E-CA18-4DFD-AA5B-183720B738AA}" srcId="{AB6F09D1-B7DF-4628-85EA-F9F6DB49CCE5}" destId="{5A3AEF4F-C671-4CF8-A490-B479E3F8CDFD}" srcOrd="0" destOrd="0" parTransId="{357CE0BE-C3B3-4DA0-A8C0-1C1C73407501}" sibTransId="{E03067BE-5C4D-4CB9-AD55-B13247BE37FD}"/>
    <dgm:cxn modelId="{0A7381BA-56C5-410D-B31A-CC280CC853D5}" srcId="{FD8823CA-E840-4A51-9FFE-27870AAA1D92}" destId="{CF887E2D-DB5C-4254-9B86-20F3C4A6950E}" srcOrd="0" destOrd="0" parTransId="{2BFC2100-B431-439E-9B26-9E19C34EEF80}" sibTransId="{E9BE3287-FBC3-43CC-9D7A-F41B9D110BF5}"/>
    <dgm:cxn modelId="{493F9727-B2FC-4248-BD9A-E0DF7CCF8BEF}" srcId="{CF887E2D-DB5C-4254-9B86-20F3C4A6950E}" destId="{01DA9925-4844-481B-9031-E9CD8AF3D853}" srcOrd="0" destOrd="0" parTransId="{4F0542F0-D7AD-49E2-BD46-DC3F6A240982}" sibTransId="{29D62A1B-8C2B-4B97-995D-52CCEEDBD5F9}"/>
    <dgm:cxn modelId="{878CBDB1-4598-4D1F-8048-947924E1C812}" srcId="{FD8823CA-E840-4A51-9FFE-27870AAA1D92}" destId="{AB6F09D1-B7DF-4628-85EA-F9F6DB49CCE5}" srcOrd="2" destOrd="0" parTransId="{8E12BB70-A5A6-4A85-999F-95D78EE9FBE1}" sibTransId="{532749DE-DF3D-45A7-8039-DAC07480839F}"/>
    <dgm:cxn modelId="{10840F72-D35F-4FC7-9146-50EE71D2EBD5}" type="presOf" srcId="{FD8823CA-E840-4A51-9FFE-27870AAA1D92}" destId="{21BA9D06-67E6-49B0-84DD-536CBFC1C116}" srcOrd="0" destOrd="0" presId="urn:microsoft.com/office/officeart/2005/8/layout/vList5"/>
    <dgm:cxn modelId="{B9292E01-7147-464C-A6BB-BB073F345FC5}" type="presOf" srcId="{AB6F09D1-B7DF-4628-85EA-F9F6DB49CCE5}" destId="{37B00869-7BCD-4FE9-B68F-2943740FA883}" srcOrd="0" destOrd="0" presId="urn:microsoft.com/office/officeart/2005/8/layout/vList5"/>
    <dgm:cxn modelId="{D5175578-3A68-4EB0-AE04-96722609863C}" srcId="{FD8823CA-E840-4A51-9FFE-27870AAA1D92}" destId="{81D6AD2D-2E34-4716-8D4C-95DE884902A6}" srcOrd="1" destOrd="0" parTransId="{385E9788-9D16-4503-B35C-50D47B02E002}" sibTransId="{DF43E8A6-0B2C-4D05-8A43-72A72236E8DC}"/>
    <dgm:cxn modelId="{A3D11D9E-2652-4737-9687-89E65BD85064}" srcId="{81D6AD2D-2E34-4716-8D4C-95DE884902A6}" destId="{2CE6C477-CF45-4B36-B792-F454BEE89ACD}" srcOrd="1" destOrd="0" parTransId="{5A1EC95C-C410-4240-897B-C2709C81B288}" sibTransId="{F8E029F9-E5EE-4C83-9EC8-F9B48B34A6F9}"/>
    <dgm:cxn modelId="{5F8E8DEB-84C0-490B-8426-DF2A4353673D}" type="presOf" srcId="{01DA9925-4844-481B-9031-E9CD8AF3D853}" destId="{AB34864C-904E-4EC2-89B9-FFBE3C5BE065}" srcOrd="0" destOrd="0" presId="urn:microsoft.com/office/officeart/2005/8/layout/vList5"/>
    <dgm:cxn modelId="{48B3AB0A-17BE-4BD7-8F0C-FEB7CD831EA1}" type="presOf" srcId="{2CE6C477-CF45-4B36-B792-F454BEE89ACD}" destId="{DBE284E1-23C6-4074-B6A4-F58EAE71A1DA}" srcOrd="0" destOrd="1" presId="urn:microsoft.com/office/officeart/2005/8/layout/vList5"/>
    <dgm:cxn modelId="{846C2931-D2E2-481F-A768-0F091B673BE6}" srcId="{81D6AD2D-2E34-4716-8D4C-95DE884902A6}" destId="{FE4DBB35-6458-49E9-A777-786259F5DBB9}" srcOrd="0" destOrd="0" parTransId="{207F06F5-D25E-4E51-BDE1-702543563263}" sibTransId="{5B8BFB59-C64B-44A4-91D2-517CF2F9D32C}"/>
    <dgm:cxn modelId="{DBFD343E-1D8D-4328-8FD6-25873A077029}" type="presOf" srcId="{CF887E2D-DB5C-4254-9B86-20F3C4A6950E}" destId="{3A83A73F-E04E-464A-9C5A-EE43ED480277}" srcOrd="0" destOrd="0" presId="urn:microsoft.com/office/officeart/2005/8/layout/vList5"/>
    <dgm:cxn modelId="{FDD746DD-7940-4638-9CD1-F4092E5A26A5}" type="presOf" srcId="{FE4DBB35-6458-49E9-A777-786259F5DBB9}" destId="{DBE284E1-23C6-4074-B6A4-F58EAE71A1DA}" srcOrd="0" destOrd="0" presId="urn:microsoft.com/office/officeart/2005/8/layout/vList5"/>
    <dgm:cxn modelId="{CD4180FD-9490-49B3-8C29-5E94C5DA50FB}" type="presOf" srcId="{5A3AEF4F-C671-4CF8-A490-B479E3F8CDFD}" destId="{98275658-90F0-4A17-B98C-970AB219338F}" srcOrd="0" destOrd="0" presId="urn:microsoft.com/office/officeart/2005/8/layout/vList5"/>
    <dgm:cxn modelId="{BD6EEE7F-5D71-4114-8215-31EB575CB8C0}" type="presOf" srcId="{81D6AD2D-2E34-4716-8D4C-95DE884902A6}" destId="{4CDD2250-8E3A-464B-A588-B98A9838BF50}" srcOrd="0" destOrd="0" presId="urn:microsoft.com/office/officeart/2005/8/layout/vList5"/>
    <dgm:cxn modelId="{38AF6DFB-8996-464A-8895-2061C61F375B}" type="presParOf" srcId="{21BA9D06-67E6-49B0-84DD-536CBFC1C116}" destId="{3F0EBD5E-69F8-44E4-AD83-BE126CE31D54}" srcOrd="0" destOrd="0" presId="urn:microsoft.com/office/officeart/2005/8/layout/vList5"/>
    <dgm:cxn modelId="{CA5A4AB6-565A-408E-BDBF-9B007B7E5C61}" type="presParOf" srcId="{3F0EBD5E-69F8-44E4-AD83-BE126CE31D54}" destId="{3A83A73F-E04E-464A-9C5A-EE43ED480277}" srcOrd="0" destOrd="0" presId="urn:microsoft.com/office/officeart/2005/8/layout/vList5"/>
    <dgm:cxn modelId="{D741097B-7DCD-4BAE-AC2D-A3FA2DBE094F}" type="presParOf" srcId="{3F0EBD5E-69F8-44E4-AD83-BE126CE31D54}" destId="{AB34864C-904E-4EC2-89B9-FFBE3C5BE065}" srcOrd="1" destOrd="0" presId="urn:microsoft.com/office/officeart/2005/8/layout/vList5"/>
    <dgm:cxn modelId="{ED56605D-E41D-4C06-BA4D-09F74E6AF6DA}" type="presParOf" srcId="{21BA9D06-67E6-49B0-84DD-536CBFC1C116}" destId="{A4C2572E-7F97-498C-8D95-CD7A05604288}" srcOrd="1" destOrd="0" presId="urn:microsoft.com/office/officeart/2005/8/layout/vList5"/>
    <dgm:cxn modelId="{51F7D413-0F56-4C7D-B720-8F0EFCDE3DF8}" type="presParOf" srcId="{21BA9D06-67E6-49B0-84DD-536CBFC1C116}" destId="{C416E593-842A-41D4-BCE0-B3986BF92F0A}" srcOrd="2" destOrd="0" presId="urn:microsoft.com/office/officeart/2005/8/layout/vList5"/>
    <dgm:cxn modelId="{EEFEA828-40D8-41EB-AF33-7DB116F75F7E}" type="presParOf" srcId="{C416E593-842A-41D4-BCE0-B3986BF92F0A}" destId="{4CDD2250-8E3A-464B-A588-B98A9838BF50}" srcOrd="0" destOrd="0" presId="urn:microsoft.com/office/officeart/2005/8/layout/vList5"/>
    <dgm:cxn modelId="{8EFF39FB-3AA6-4044-AF46-7C6B37DFAF09}" type="presParOf" srcId="{C416E593-842A-41D4-BCE0-B3986BF92F0A}" destId="{DBE284E1-23C6-4074-B6A4-F58EAE71A1DA}" srcOrd="1" destOrd="0" presId="urn:microsoft.com/office/officeart/2005/8/layout/vList5"/>
    <dgm:cxn modelId="{8F18F834-AA95-404F-9C3D-69AADF4BACDD}" type="presParOf" srcId="{21BA9D06-67E6-49B0-84DD-536CBFC1C116}" destId="{723C5AA8-CC43-4D2F-9C82-A979E18544B2}" srcOrd="3" destOrd="0" presId="urn:microsoft.com/office/officeart/2005/8/layout/vList5"/>
    <dgm:cxn modelId="{1266D663-85DB-49A0-812D-FD7304C64CCE}" type="presParOf" srcId="{21BA9D06-67E6-49B0-84DD-536CBFC1C116}" destId="{BD3E2B97-C373-426D-8198-F15864EEA6A0}" srcOrd="4" destOrd="0" presId="urn:microsoft.com/office/officeart/2005/8/layout/vList5"/>
    <dgm:cxn modelId="{2FC79DC0-4E65-482D-8035-B7138DA1A733}" type="presParOf" srcId="{BD3E2B97-C373-426D-8198-F15864EEA6A0}" destId="{37B00869-7BCD-4FE9-B68F-2943740FA883}" srcOrd="0" destOrd="0" presId="urn:microsoft.com/office/officeart/2005/8/layout/vList5"/>
    <dgm:cxn modelId="{06808D1B-8416-456C-82CD-662536416F96}" type="presParOf" srcId="{BD3E2B97-C373-426D-8198-F15864EEA6A0}" destId="{98275658-90F0-4A17-B98C-970AB21933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417E39-4DA6-4012-8F93-629024323922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BO"/>
        </a:p>
      </dgm:t>
    </dgm:pt>
    <dgm:pt modelId="{B7FE06E7-30F7-4532-8B10-C302A8101B2F}">
      <dgm:prSet phldrT="[Texto]" custT="1"/>
      <dgm:spPr>
        <a:solidFill>
          <a:srgbClr val="FF0000"/>
        </a:solidFill>
      </dgm:spPr>
      <dgm:t>
        <a:bodyPr/>
        <a:lstStyle/>
        <a:p>
          <a:pPr algn="just"/>
          <a:r>
            <a:rPr lang="es-ES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CONSTITUCIÓN</a:t>
          </a:r>
          <a:r>
            <a:rPr lang="es-ES" sz="1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 POLÍTICA DEL ESTADO PLURINACIONAL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DBBD5-960A-4267-8248-C15C481B17E1}" type="parTrans" cxnId="{1C5EF2DC-7225-41BA-AA22-7F858E7C14D7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86C923-664B-44D4-9ACD-BC4E8D97CFBD}" type="sibTrans" cxnId="{1C5EF2DC-7225-41BA-AA22-7F858E7C14D7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A908A-7F64-47CE-BD8C-232FA8D8C739}">
      <dgm:prSet phldrT="[Texto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pPr algn="just"/>
          <a:endParaRPr lang="es-ES" sz="2400" b="1" dirty="0" smtClean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just"/>
          <a:endParaRPr lang="es-ES" sz="2400" b="1" dirty="0" smtClean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just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Artículo 299: Define las  competencias institucionales en temas de salud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742F44A-2079-43D4-819B-856DB0C31662}" type="parTrans" cxnId="{5F678672-81C8-4F4A-B860-2C63E2701F72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76612B-E971-4C04-81AC-EC5F0176E55F}" type="sibTrans" cxnId="{5F678672-81C8-4F4A-B860-2C63E2701F72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0B9C56-0E9E-48A1-BDDB-59FA90FE3F40}">
      <dgm:prSet phldrT="[Texto]" custT="1"/>
      <dgm:spPr>
        <a:solidFill>
          <a:srgbClr val="00B050"/>
        </a:solidFill>
      </dgm:spPr>
      <dgm:t>
        <a:bodyPr/>
        <a:lstStyle/>
        <a:p>
          <a:pPr algn="just"/>
          <a:r>
            <a:rPr lang="es-ES" sz="1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LEY MARCO DE AUTONOMÍA N° 31 “ANDRÉS IBÁÑEZ”</a:t>
          </a:r>
        </a:p>
        <a:p>
          <a:pPr algn="just"/>
          <a:r>
            <a:rPr lang="es-ES" sz="1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19 DE JULIO DE 2010 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7820B9-EAF5-45A0-95D6-08748B82D961}" type="parTrans" cxnId="{A8CB01D0-902C-49C7-AB29-FAADDFD63807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D40C4A-BB08-408A-A6B1-1FCE9D1177F4}" type="sibTrans" cxnId="{A8CB01D0-902C-49C7-AB29-FAADDFD63807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38244-1175-4BC2-BB4C-5D2B7F6530E5}">
      <dgm:prSet phldrT="[Texto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algn="ctr"/>
          <a:endParaRPr lang="es-ES" sz="2400" b="1" dirty="0" smtClean="0">
            <a:latin typeface="Arial" panose="020B0604020202020204" pitchFamily="34" charset="0"/>
            <a:ea typeface="Calibri" panose="020F0502020204030204" pitchFamily="34" charset="0"/>
            <a:cs typeface="Arial" panose="020B0604020202020204" pitchFamily="34" charset="0"/>
          </a:endParaRPr>
        </a:p>
        <a:p>
          <a:pPr algn="ctr"/>
          <a:r>
            <a:rPr lang="es-ES" sz="24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Define las competencias en función de su naturaleza, características y escala de intervención</a:t>
          </a:r>
          <a:endParaRPr lang="es-BO" sz="2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8EBE9B-ED3F-49BC-9732-C7A9DA7A6769}" type="parTrans" cxnId="{30FF1AFF-D658-4026-B9CD-FD381AF7D062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F72CB8-7FF2-4D4B-B8FA-D6B5D4289841}" type="sibTrans" cxnId="{30FF1AFF-D658-4026-B9CD-FD381AF7D062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0DA810-7F34-434A-AB6C-2A4EAB215D5B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just"/>
          <a:r>
            <a:rPr lang="es-ES" sz="1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ARTÍCULO 81 DE LAS COMPETENCIAS DEL GOBIERNO AUTÓNOMO DEPARTAMENTAL  </a:t>
          </a:r>
          <a:endParaRPr lang="es-BO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BC81D1-772C-478E-B163-CF6E91650730}" type="parTrans" cxnId="{A66FC374-E05F-4BD1-B9F3-EBFF238B3A19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3307B6-E6EF-48EB-B55D-72C5140AB922}" type="sibTrans" cxnId="{A66FC374-E05F-4BD1-B9F3-EBFF238B3A19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2CE97-DEFB-4730-B7D0-6880E7D55DF8}">
      <dgm:prSet phldrT="[Tex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* Ejercer la Rectoría en Salud en el departamento para el funcionamiento del Sistema Único de Salud, en el marco de la política nacional.  </a:t>
          </a:r>
        </a:p>
        <a:p>
          <a:pPr algn="just"/>
          <a:r>
            <a:rPr lang="es-ES" sz="20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*Acreditar los servicios de salud de los Establecimientos de I, II y III Nivel de atención en el departamento de acuerdo a la norma del nivel central del Estado</a:t>
          </a:r>
          <a:endParaRPr lang="es-BO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1C7F99-A1F8-430E-AE7D-2FF32F791554}" type="parTrans" cxnId="{CE392864-9B53-4079-8155-4EE0D6D42809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4A5072-85F6-421E-8DBE-0357F0C37D46}" type="sibTrans" cxnId="{CE392864-9B53-4079-8155-4EE0D6D42809}">
      <dgm:prSet/>
      <dgm:spPr/>
      <dgm:t>
        <a:bodyPr/>
        <a:lstStyle/>
        <a:p>
          <a:pPr algn="just"/>
          <a:endParaRPr lang="es-BO" sz="18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0630B-5F1F-4224-B111-2E9AAA52E826}" type="pres">
      <dgm:prSet presAssocID="{82417E39-4DA6-4012-8F93-629024323922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s-BO"/>
        </a:p>
      </dgm:t>
    </dgm:pt>
    <dgm:pt modelId="{0B7485A6-7036-4D20-8398-5C5CCD0B45AF}" type="pres">
      <dgm:prSet presAssocID="{B7FE06E7-30F7-4532-8B10-C302A8101B2F}" presName="parentText1" presStyleLbl="node1" presStyleIdx="0" presStyleCnt="3" custScaleY="125812" custLinFactNeighborX="928" custLinFactNeighborY="-2730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BB3C3542-5C2E-4899-B27F-D0973507E199}" type="pres">
      <dgm:prSet presAssocID="{B7FE06E7-30F7-4532-8B10-C302A8101B2F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FE2BD797-20A4-4AFF-AE98-3B130C307122}" type="pres">
      <dgm:prSet presAssocID="{040B9C56-0E9E-48A1-BDDB-59FA90FE3F40}" presName="parentText2" presStyleLbl="node1" presStyleIdx="1" presStyleCnt="3" custScaleY="11439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35EBF901-6818-4A0D-9314-494F266DB146}" type="pres">
      <dgm:prSet presAssocID="{040B9C56-0E9E-48A1-BDDB-59FA90FE3F40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8301A58E-8E57-41C1-B38C-242BD1F90301}" type="pres">
      <dgm:prSet presAssocID="{200DA810-7F34-434A-AB6C-2A4EAB215D5B}" presName="parentText3" presStyleLbl="node1" presStyleIdx="2" presStyleCnt="3" custScaleY="1537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C479BD46-13A7-4FB8-8DDD-A470500089FE}" type="pres">
      <dgm:prSet presAssocID="{200DA810-7F34-434A-AB6C-2A4EAB215D5B}" presName="childText3" presStyleLbl="solidAlignAcc1" presStyleIdx="2" presStyleCnt="3" custScaleX="1146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7A021B35-5CFF-4026-9996-7C8A084CE351}" type="presOf" srcId="{A75A908A-7F64-47CE-BD8C-232FA8D8C739}" destId="{BB3C3542-5C2E-4899-B27F-D0973507E199}" srcOrd="0" destOrd="0" presId="urn:microsoft.com/office/officeart/2009/3/layout/IncreasingArrowsProcess"/>
    <dgm:cxn modelId="{5F678672-81C8-4F4A-B860-2C63E2701F72}" srcId="{B7FE06E7-30F7-4532-8B10-C302A8101B2F}" destId="{A75A908A-7F64-47CE-BD8C-232FA8D8C739}" srcOrd="0" destOrd="0" parTransId="{C742F44A-2079-43D4-819B-856DB0C31662}" sibTransId="{0B76612B-E971-4C04-81AC-EC5F0176E55F}"/>
    <dgm:cxn modelId="{1C5EF2DC-7225-41BA-AA22-7F858E7C14D7}" srcId="{82417E39-4DA6-4012-8F93-629024323922}" destId="{B7FE06E7-30F7-4532-8B10-C302A8101B2F}" srcOrd="0" destOrd="0" parTransId="{BA9DBBD5-960A-4267-8248-C15C481B17E1}" sibTransId="{B786C923-664B-44D4-9ACD-BC4E8D97CFBD}"/>
    <dgm:cxn modelId="{30FF1AFF-D658-4026-B9CD-FD381AF7D062}" srcId="{040B9C56-0E9E-48A1-BDDB-59FA90FE3F40}" destId="{31A38244-1175-4BC2-BB4C-5D2B7F6530E5}" srcOrd="0" destOrd="0" parTransId="{F58EBE9B-ED3F-49BC-9732-C7A9DA7A6769}" sibTransId="{06F72CB8-7FF2-4D4B-B8FA-D6B5D4289841}"/>
    <dgm:cxn modelId="{B7BA9393-9A9F-4269-9F71-E47555692720}" type="presOf" srcId="{31A38244-1175-4BC2-BB4C-5D2B7F6530E5}" destId="{35EBF901-6818-4A0D-9314-494F266DB146}" srcOrd="0" destOrd="0" presId="urn:microsoft.com/office/officeart/2009/3/layout/IncreasingArrowsProcess"/>
    <dgm:cxn modelId="{81B64E71-936D-4506-BC60-F59447205B81}" type="presOf" srcId="{82417E39-4DA6-4012-8F93-629024323922}" destId="{A3B0630B-5F1F-4224-B111-2E9AAA52E826}" srcOrd="0" destOrd="0" presId="urn:microsoft.com/office/officeart/2009/3/layout/IncreasingArrowsProcess"/>
    <dgm:cxn modelId="{CB75BF83-7799-464C-89D7-49EFFB41F48C}" type="presOf" srcId="{B7FE06E7-30F7-4532-8B10-C302A8101B2F}" destId="{0B7485A6-7036-4D20-8398-5C5CCD0B45AF}" srcOrd="0" destOrd="0" presId="urn:microsoft.com/office/officeart/2009/3/layout/IncreasingArrowsProcess"/>
    <dgm:cxn modelId="{A61C71F2-DC61-41FF-8EAA-AA3E265B3547}" type="presOf" srcId="{8B42CE97-DEFB-4730-B7D0-6880E7D55DF8}" destId="{C479BD46-13A7-4FB8-8DDD-A470500089FE}" srcOrd="0" destOrd="0" presId="urn:microsoft.com/office/officeart/2009/3/layout/IncreasingArrowsProcess"/>
    <dgm:cxn modelId="{A66FC374-E05F-4BD1-B9F3-EBFF238B3A19}" srcId="{82417E39-4DA6-4012-8F93-629024323922}" destId="{200DA810-7F34-434A-AB6C-2A4EAB215D5B}" srcOrd="2" destOrd="0" parTransId="{64BC81D1-772C-478E-B163-CF6E91650730}" sibTransId="{FA3307B6-E6EF-48EB-B55D-72C5140AB922}"/>
    <dgm:cxn modelId="{91D06053-ED12-4044-886F-8EAE0A440D00}" type="presOf" srcId="{200DA810-7F34-434A-AB6C-2A4EAB215D5B}" destId="{8301A58E-8E57-41C1-B38C-242BD1F90301}" srcOrd="0" destOrd="0" presId="urn:microsoft.com/office/officeart/2009/3/layout/IncreasingArrowsProcess"/>
    <dgm:cxn modelId="{CE392864-9B53-4079-8155-4EE0D6D42809}" srcId="{200DA810-7F34-434A-AB6C-2A4EAB215D5B}" destId="{8B42CE97-DEFB-4730-B7D0-6880E7D55DF8}" srcOrd="0" destOrd="0" parTransId="{321C7F99-A1F8-430E-AE7D-2FF32F791554}" sibTransId="{254A5072-85F6-421E-8DBE-0357F0C37D46}"/>
    <dgm:cxn modelId="{A8CB01D0-902C-49C7-AB29-FAADDFD63807}" srcId="{82417E39-4DA6-4012-8F93-629024323922}" destId="{040B9C56-0E9E-48A1-BDDB-59FA90FE3F40}" srcOrd="1" destOrd="0" parTransId="{187820B9-EAF5-45A0-95D6-08748B82D961}" sibTransId="{D7D40C4A-BB08-408A-A6B1-1FCE9D1177F4}"/>
    <dgm:cxn modelId="{277BF335-029B-4670-80A5-35D817F9C5E6}" type="presOf" srcId="{040B9C56-0E9E-48A1-BDDB-59FA90FE3F40}" destId="{FE2BD797-20A4-4AFF-AE98-3B130C307122}" srcOrd="0" destOrd="0" presId="urn:microsoft.com/office/officeart/2009/3/layout/IncreasingArrowsProcess"/>
    <dgm:cxn modelId="{CC0860AE-E9C6-42FA-A34B-3E9F3716C218}" type="presParOf" srcId="{A3B0630B-5F1F-4224-B111-2E9AAA52E826}" destId="{0B7485A6-7036-4D20-8398-5C5CCD0B45AF}" srcOrd="0" destOrd="0" presId="urn:microsoft.com/office/officeart/2009/3/layout/IncreasingArrowsProcess"/>
    <dgm:cxn modelId="{CE2D266B-B03D-4963-9B97-4D15840D293A}" type="presParOf" srcId="{A3B0630B-5F1F-4224-B111-2E9AAA52E826}" destId="{BB3C3542-5C2E-4899-B27F-D0973507E199}" srcOrd="1" destOrd="0" presId="urn:microsoft.com/office/officeart/2009/3/layout/IncreasingArrowsProcess"/>
    <dgm:cxn modelId="{8590D28E-D79D-4B64-B061-500C093CDCA1}" type="presParOf" srcId="{A3B0630B-5F1F-4224-B111-2E9AAA52E826}" destId="{FE2BD797-20A4-4AFF-AE98-3B130C307122}" srcOrd="2" destOrd="0" presId="urn:microsoft.com/office/officeart/2009/3/layout/IncreasingArrowsProcess"/>
    <dgm:cxn modelId="{81A99963-E1F7-4AC4-8E67-99E524F21F19}" type="presParOf" srcId="{A3B0630B-5F1F-4224-B111-2E9AAA52E826}" destId="{35EBF901-6818-4A0D-9314-494F266DB146}" srcOrd="3" destOrd="0" presId="urn:microsoft.com/office/officeart/2009/3/layout/IncreasingArrowsProcess"/>
    <dgm:cxn modelId="{3A6F19A6-44DD-4890-B6CF-7C2D9DAFFB1F}" type="presParOf" srcId="{A3B0630B-5F1F-4224-B111-2E9AAA52E826}" destId="{8301A58E-8E57-41C1-B38C-242BD1F90301}" srcOrd="4" destOrd="0" presId="urn:microsoft.com/office/officeart/2009/3/layout/IncreasingArrowsProcess"/>
    <dgm:cxn modelId="{16CD8AE3-E66C-4327-8A28-3695DF0F60A7}" type="presParOf" srcId="{A3B0630B-5F1F-4224-B111-2E9AAA52E826}" destId="{C479BD46-13A7-4FB8-8DDD-A470500089FE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2467D6-2433-483E-BE47-F3643DE7C5BE}" type="doc">
      <dgm:prSet loTypeId="urn:microsoft.com/office/officeart/2005/8/layout/arrow2" loCatId="process" qsTypeId="urn:microsoft.com/office/officeart/2005/8/quickstyle/simple1" qsCatId="simple" csTypeId="urn:microsoft.com/office/officeart/2005/8/colors/colorful3" csCatId="colorful" phldr="1"/>
      <dgm:spPr/>
    </dgm:pt>
    <dgm:pt modelId="{583E9672-D17F-47F0-8ADD-6DBA2E1D7309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s-MX" sz="1400" b="1" dirty="0" smtClean="0">
              <a:latin typeface="Arial" panose="020B0604020202020204" pitchFamily="34" charset="0"/>
              <a:cs typeface="Arial" panose="020B0604020202020204" pitchFamily="34" charset="0"/>
            </a:rPr>
            <a:t>LEY  Y REGLAMENTACIÓN PREVENCIÓN DEL CA CERVIX UTERINO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39F941-9001-4FBA-A5EA-2D8BD7A2606A}" type="parTrans" cxnId="{79EC1000-A8D3-45B4-A6BD-434CCED87117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AE9768-718C-4309-B0D7-9A954DCE6B14}" type="sibTrans" cxnId="{79EC1000-A8D3-45B4-A6BD-434CCED87117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7A34D-4677-4539-B764-48F59C9FD7AC}">
      <dgm:prSet phldrT="[Texto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PROCESO INSTITUCIONALIZACIÓN DE RRECURSOS HUMANOS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E98481-220C-488D-B5A1-635241E39D24}" type="parTrans" cxnId="{6B718E9B-818E-4E68-8346-21485F4D99D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C52243-8ED6-46A1-B6DB-51049BCD7CAE}" type="sibTrans" cxnId="{6B718E9B-818E-4E68-8346-21485F4D99D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4BF866-A2D1-4E02-8074-A40D0B66D6B2}">
      <dgm:prSet phldrT="[Texto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s-MX" sz="1400" b="1" dirty="0" smtClean="0">
              <a:latin typeface="Arial" panose="020B0604020202020204" pitchFamily="34" charset="0"/>
              <a:cs typeface="Arial" panose="020B0604020202020204" pitchFamily="34" charset="0"/>
            </a:rPr>
            <a:t>EQUIPAMIENTO HOSPITAL DE CLÍNICAS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7C2003-5522-473B-B012-53F1C7900D0C}" type="parTrans" cxnId="{EFF264F4-57B5-472B-8BC5-10925213E4D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B9576B-3C9D-4286-80C7-C386EF7599CC}" type="sibTrans" cxnId="{EFF264F4-57B5-472B-8BC5-10925213E4D0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4FEC83-C7C5-4C09-A90A-63FC987CEA07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MX" sz="1400" b="1" dirty="0" smtClean="0">
              <a:latin typeface="Arial" panose="020B0604020202020204" pitchFamily="34" charset="0"/>
              <a:cs typeface="Arial" panose="020B0604020202020204" pitchFamily="34" charset="0"/>
            </a:rPr>
            <a:t>FERIAS DEPTALES DE SALUD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68EFD2-8DA8-407B-A12E-AA93B8BF9988}" type="parTrans" cxnId="{D3DAD5A7-FAC5-4792-A880-C7BE6E0CCE02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57602D-4764-4201-A2A3-2E1951E44716}" type="sibTrans" cxnId="{D3DAD5A7-FAC5-4792-A880-C7BE6E0CCE02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259985-36FB-4AC7-820A-D69DA69349A5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MX" sz="1400" b="1" dirty="0" smtClean="0">
              <a:latin typeface="Arial" panose="020B0604020202020204" pitchFamily="34" charset="0"/>
              <a:cs typeface="Arial" panose="020B0604020202020204" pitchFamily="34" charset="0"/>
            </a:rPr>
            <a:t>PROCESO DE ACREDITACIÓN DE ESTABLECIMIENTOS DE SALUD</a:t>
          </a:r>
          <a:endParaRPr lang="es-BO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43E805-7290-446B-8BFE-7278A85C15F2}" type="parTrans" cxnId="{200A5A4E-FB95-42B1-9537-77CF0F91AA2D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1C9098-083F-4849-9909-4E781A1925ED}" type="sibTrans" cxnId="{200A5A4E-FB95-42B1-9537-77CF0F91AA2D}">
      <dgm:prSet/>
      <dgm:spPr/>
      <dgm:t>
        <a:bodyPr/>
        <a:lstStyle/>
        <a:p>
          <a:endParaRPr lang="es-BO" sz="14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F038BB-959E-40E6-B9F0-BC1328DCB4C9}" type="pres">
      <dgm:prSet presAssocID="{652467D6-2433-483E-BE47-F3643DE7C5BE}" presName="arrowDiagram" presStyleCnt="0">
        <dgm:presLayoutVars>
          <dgm:chMax val="5"/>
          <dgm:dir/>
          <dgm:resizeHandles val="exact"/>
        </dgm:presLayoutVars>
      </dgm:prSet>
      <dgm:spPr/>
    </dgm:pt>
    <dgm:pt modelId="{4F6997EA-6D35-4FD5-8208-37E74B9B1E7C}" type="pres">
      <dgm:prSet presAssocID="{652467D6-2433-483E-BE47-F3643DE7C5BE}" presName="arrow" presStyleLbl="bgShp" presStyleIdx="0" presStyleCnt="1"/>
      <dgm:spPr>
        <a:solidFill>
          <a:schemeClr val="accent4">
            <a:lumMod val="60000"/>
            <a:lumOff val="40000"/>
          </a:schemeClr>
        </a:solidFill>
      </dgm:spPr>
    </dgm:pt>
    <dgm:pt modelId="{8E369898-55CC-4296-8F9C-A63142BDD4F2}" type="pres">
      <dgm:prSet presAssocID="{652467D6-2433-483E-BE47-F3643DE7C5BE}" presName="arrowDiagram5" presStyleCnt="0"/>
      <dgm:spPr/>
    </dgm:pt>
    <dgm:pt modelId="{6EE8BE46-3209-4E62-89A0-6C66E94E665C}" type="pres">
      <dgm:prSet presAssocID="{583E9672-D17F-47F0-8ADD-6DBA2E1D7309}" presName="bullet5a" presStyleLbl="node1" presStyleIdx="0" presStyleCnt="5"/>
      <dgm:spPr/>
    </dgm:pt>
    <dgm:pt modelId="{E8222486-CF34-449F-905B-E192D19C07F5}" type="pres">
      <dgm:prSet presAssocID="{583E9672-D17F-47F0-8ADD-6DBA2E1D7309}" presName="textBox5a" presStyleLbl="revTx" presStyleIdx="0" presStyleCnt="5" custScaleX="165276" custScaleY="87268" custLinFactNeighborX="43380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10F567A1-FFAE-4589-9B4F-85E9F67D5F08}" type="pres">
      <dgm:prSet presAssocID="{1457A34D-4677-4539-B764-48F59C9FD7AC}" presName="bullet5b" presStyleLbl="node1" presStyleIdx="1" presStyleCnt="5"/>
      <dgm:spPr/>
    </dgm:pt>
    <dgm:pt modelId="{DB728982-1BF5-4852-A7AB-EA69E6AC79D6}" type="pres">
      <dgm:prSet presAssocID="{1457A34D-4677-4539-B764-48F59C9FD7AC}" presName="textBox5b" presStyleLbl="revTx" presStyleIdx="1" presStyleCnt="5" custScaleY="46964" custLinFactNeighborX="15212" custLinFactNeighborY="-21697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2A375562-3DB9-4BAB-9F3A-0A48925C5E7F}" type="pres">
      <dgm:prSet presAssocID="{034BF866-A2D1-4E02-8074-A40D0B66D6B2}" presName="bullet5c" presStyleLbl="node1" presStyleIdx="2" presStyleCnt="5"/>
      <dgm:spPr/>
    </dgm:pt>
    <dgm:pt modelId="{3E0A44D4-03FD-4305-9B5C-D6DFBCD991BA}" type="pres">
      <dgm:prSet presAssocID="{034BF866-A2D1-4E02-8074-A40D0B66D6B2}" presName="textBox5c" presStyleLbl="revTx" presStyleIdx="2" presStyleCnt="5" custScaleY="23364" custLinFactNeighborX="12024" custLinFactNeighborY="-34794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1CFDB58A-75F4-4376-B6CC-22D5D6D0364C}" type="pres">
      <dgm:prSet presAssocID="{CF4FEC83-C7C5-4C09-A90A-63FC987CEA07}" presName="bullet5d" presStyleLbl="node1" presStyleIdx="3" presStyleCnt="5"/>
      <dgm:spPr/>
    </dgm:pt>
    <dgm:pt modelId="{7C2AFFB9-E3F1-4893-9554-4208656C3AC8}" type="pres">
      <dgm:prSet presAssocID="{CF4FEC83-C7C5-4C09-A90A-63FC987CEA07}" presName="textBox5d" presStyleLbl="revTx" presStyleIdx="3" presStyleCnt="5" custScaleY="17246" custLinFactNeighborX="17017" custLinFactNeighborY="-37313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  <dgm:pt modelId="{3F31A1AE-443A-4828-AEE4-24FF136B1EBA}" type="pres">
      <dgm:prSet presAssocID="{EF259985-36FB-4AC7-820A-D69DA69349A5}" presName="bullet5e" presStyleLbl="node1" presStyleIdx="4" presStyleCnt="5"/>
      <dgm:spPr/>
    </dgm:pt>
    <dgm:pt modelId="{8251689E-8254-404E-BC5D-6C33E68ABA2D}" type="pres">
      <dgm:prSet presAssocID="{EF259985-36FB-4AC7-820A-D69DA69349A5}" presName="textBox5e" presStyleLbl="revTx" presStyleIdx="4" presStyleCnt="5" custScaleX="126125" custScaleY="19802" custLinFactNeighborX="34488" custLinFactNeighborY="-38261">
        <dgm:presLayoutVars>
          <dgm:bulletEnabled val="1"/>
        </dgm:presLayoutVars>
      </dgm:prSet>
      <dgm:spPr/>
      <dgm:t>
        <a:bodyPr/>
        <a:lstStyle/>
        <a:p>
          <a:endParaRPr lang="es-BO"/>
        </a:p>
      </dgm:t>
    </dgm:pt>
  </dgm:ptLst>
  <dgm:cxnLst>
    <dgm:cxn modelId="{D3DAD5A7-FAC5-4792-A880-C7BE6E0CCE02}" srcId="{652467D6-2433-483E-BE47-F3643DE7C5BE}" destId="{CF4FEC83-C7C5-4C09-A90A-63FC987CEA07}" srcOrd="3" destOrd="0" parTransId="{E468EFD2-8DA8-407B-A12E-AA93B8BF9988}" sibTransId="{D557602D-4764-4201-A2A3-2E1951E44716}"/>
    <dgm:cxn modelId="{EFF264F4-57B5-472B-8BC5-10925213E4D0}" srcId="{652467D6-2433-483E-BE47-F3643DE7C5BE}" destId="{034BF866-A2D1-4E02-8074-A40D0B66D6B2}" srcOrd="2" destOrd="0" parTransId="{6A7C2003-5522-473B-B012-53F1C7900D0C}" sibTransId="{14B9576B-3C9D-4286-80C7-C386EF7599CC}"/>
    <dgm:cxn modelId="{C6218738-FE81-4B69-8E2E-B26E9BC0E7C1}" type="presOf" srcId="{EF259985-36FB-4AC7-820A-D69DA69349A5}" destId="{8251689E-8254-404E-BC5D-6C33E68ABA2D}" srcOrd="0" destOrd="0" presId="urn:microsoft.com/office/officeart/2005/8/layout/arrow2"/>
    <dgm:cxn modelId="{192DC250-85EE-4F6D-8B17-DF0E3832DA0F}" type="presOf" srcId="{034BF866-A2D1-4E02-8074-A40D0B66D6B2}" destId="{3E0A44D4-03FD-4305-9B5C-D6DFBCD991BA}" srcOrd="0" destOrd="0" presId="urn:microsoft.com/office/officeart/2005/8/layout/arrow2"/>
    <dgm:cxn modelId="{610DC362-E7D7-4A11-B154-549CAE84B433}" type="presOf" srcId="{652467D6-2433-483E-BE47-F3643DE7C5BE}" destId="{8FF038BB-959E-40E6-B9F0-BC1328DCB4C9}" srcOrd="0" destOrd="0" presId="urn:microsoft.com/office/officeart/2005/8/layout/arrow2"/>
    <dgm:cxn modelId="{6B718E9B-818E-4E68-8346-21485F4D99D0}" srcId="{652467D6-2433-483E-BE47-F3643DE7C5BE}" destId="{1457A34D-4677-4539-B764-48F59C9FD7AC}" srcOrd="1" destOrd="0" parTransId="{7EE98481-220C-488D-B5A1-635241E39D24}" sibTransId="{5FC52243-8ED6-46A1-B6DB-51049BCD7CAE}"/>
    <dgm:cxn modelId="{200A5A4E-FB95-42B1-9537-77CF0F91AA2D}" srcId="{652467D6-2433-483E-BE47-F3643DE7C5BE}" destId="{EF259985-36FB-4AC7-820A-D69DA69349A5}" srcOrd="4" destOrd="0" parTransId="{5843E805-7290-446B-8BFE-7278A85C15F2}" sibTransId="{5B1C9098-083F-4849-9909-4E781A1925ED}"/>
    <dgm:cxn modelId="{79EC1000-A8D3-45B4-A6BD-434CCED87117}" srcId="{652467D6-2433-483E-BE47-F3643DE7C5BE}" destId="{583E9672-D17F-47F0-8ADD-6DBA2E1D7309}" srcOrd="0" destOrd="0" parTransId="{0439F941-9001-4FBA-A5EA-2D8BD7A2606A}" sibTransId="{18AE9768-718C-4309-B0D7-9A954DCE6B14}"/>
    <dgm:cxn modelId="{67005147-3C76-46DB-9A69-56057CC0EC0B}" type="presOf" srcId="{583E9672-D17F-47F0-8ADD-6DBA2E1D7309}" destId="{E8222486-CF34-449F-905B-E192D19C07F5}" srcOrd="0" destOrd="0" presId="urn:microsoft.com/office/officeart/2005/8/layout/arrow2"/>
    <dgm:cxn modelId="{46D5858B-4815-4581-87D0-01C6D9106FC9}" type="presOf" srcId="{1457A34D-4677-4539-B764-48F59C9FD7AC}" destId="{DB728982-1BF5-4852-A7AB-EA69E6AC79D6}" srcOrd="0" destOrd="0" presId="urn:microsoft.com/office/officeart/2005/8/layout/arrow2"/>
    <dgm:cxn modelId="{91281182-95EC-4768-8C7C-97B2951507B2}" type="presOf" srcId="{CF4FEC83-C7C5-4C09-A90A-63FC987CEA07}" destId="{7C2AFFB9-E3F1-4893-9554-4208656C3AC8}" srcOrd="0" destOrd="0" presId="urn:microsoft.com/office/officeart/2005/8/layout/arrow2"/>
    <dgm:cxn modelId="{72A1F151-1006-4F0B-8230-9E63C24C43A9}" type="presParOf" srcId="{8FF038BB-959E-40E6-B9F0-BC1328DCB4C9}" destId="{4F6997EA-6D35-4FD5-8208-37E74B9B1E7C}" srcOrd="0" destOrd="0" presId="urn:microsoft.com/office/officeart/2005/8/layout/arrow2"/>
    <dgm:cxn modelId="{A4E77E87-7D34-4F8B-A30E-EA870AC5BCDC}" type="presParOf" srcId="{8FF038BB-959E-40E6-B9F0-BC1328DCB4C9}" destId="{8E369898-55CC-4296-8F9C-A63142BDD4F2}" srcOrd="1" destOrd="0" presId="urn:microsoft.com/office/officeart/2005/8/layout/arrow2"/>
    <dgm:cxn modelId="{F71B9660-45A0-45F4-9B14-3B7CA8AB100B}" type="presParOf" srcId="{8E369898-55CC-4296-8F9C-A63142BDD4F2}" destId="{6EE8BE46-3209-4E62-89A0-6C66E94E665C}" srcOrd="0" destOrd="0" presId="urn:microsoft.com/office/officeart/2005/8/layout/arrow2"/>
    <dgm:cxn modelId="{C2960DDC-AB01-4543-B69B-BBBBEB999823}" type="presParOf" srcId="{8E369898-55CC-4296-8F9C-A63142BDD4F2}" destId="{E8222486-CF34-449F-905B-E192D19C07F5}" srcOrd="1" destOrd="0" presId="urn:microsoft.com/office/officeart/2005/8/layout/arrow2"/>
    <dgm:cxn modelId="{68C7CDA6-FE49-4987-BAF5-4C6EBDCAA884}" type="presParOf" srcId="{8E369898-55CC-4296-8F9C-A63142BDD4F2}" destId="{10F567A1-FFAE-4589-9B4F-85E9F67D5F08}" srcOrd="2" destOrd="0" presId="urn:microsoft.com/office/officeart/2005/8/layout/arrow2"/>
    <dgm:cxn modelId="{A582F60A-BC3F-4261-B90C-06C17EA4B9C2}" type="presParOf" srcId="{8E369898-55CC-4296-8F9C-A63142BDD4F2}" destId="{DB728982-1BF5-4852-A7AB-EA69E6AC79D6}" srcOrd="3" destOrd="0" presId="urn:microsoft.com/office/officeart/2005/8/layout/arrow2"/>
    <dgm:cxn modelId="{EF029ED7-8611-4834-AC1D-FA93109E1474}" type="presParOf" srcId="{8E369898-55CC-4296-8F9C-A63142BDD4F2}" destId="{2A375562-3DB9-4BAB-9F3A-0A48925C5E7F}" srcOrd="4" destOrd="0" presId="urn:microsoft.com/office/officeart/2005/8/layout/arrow2"/>
    <dgm:cxn modelId="{2AD93C26-3847-46AA-BE25-749E1A22C6F9}" type="presParOf" srcId="{8E369898-55CC-4296-8F9C-A63142BDD4F2}" destId="{3E0A44D4-03FD-4305-9B5C-D6DFBCD991BA}" srcOrd="5" destOrd="0" presId="urn:microsoft.com/office/officeart/2005/8/layout/arrow2"/>
    <dgm:cxn modelId="{D64862F1-7167-4FEF-BD9D-90BD37EB076B}" type="presParOf" srcId="{8E369898-55CC-4296-8F9C-A63142BDD4F2}" destId="{1CFDB58A-75F4-4376-B6CC-22D5D6D0364C}" srcOrd="6" destOrd="0" presId="urn:microsoft.com/office/officeart/2005/8/layout/arrow2"/>
    <dgm:cxn modelId="{45121226-D8C5-491E-A43C-6BD47966149A}" type="presParOf" srcId="{8E369898-55CC-4296-8F9C-A63142BDD4F2}" destId="{7C2AFFB9-E3F1-4893-9554-4208656C3AC8}" srcOrd="7" destOrd="0" presId="urn:microsoft.com/office/officeart/2005/8/layout/arrow2"/>
    <dgm:cxn modelId="{71FE6DF4-2202-491B-BCD8-09E2EAB131B7}" type="presParOf" srcId="{8E369898-55CC-4296-8F9C-A63142BDD4F2}" destId="{3F31A1AE-443A-4828-AEE4-24FF136B1EBA}" srcOrd="8" destOrd="0" presId="urn:microsoft.com/office/officeart/2005/8/layout/arrow2"/>
    <dgm:cxn modelId="{5ED71971-5484-4D43-8F05-6BBA6ADD990D}" type="presParOf" srcId="{8E369898-55CC-4296-8F9C-A63142BDD4F2}" destId="{8251689E-8254-404E-BC5D-6C33E68ABA2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6A9810C-BB26-4E56-95BF-301435E82F2F}" type="doc">
      <dgm:prSet loTypeId="urn:microsoft.com/office/officeart/2005/8/layout/cycle3" loCatId="cycle" qsTypeId="urn:microsoft.com/office/officeart/2005/8/quickstyle/3d4" qsCatId="3D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29015587-960C-4569-86E8-AE6C205DB60D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400" b="1" dirty="0" smtClean="0"/>
            <a:t>PROCESO DE INSTITUCIONALIZACION </a:t>
          </a:r>
          <a:endParaRPr lang="es-ES" sz="2400" b="1" dirty="0"/>
        </a:p>
      </dgm:t>
    </dgm:pt>
    <dgm:pt modelId="{A77867E2-1760-4973-8DBB-0E32F968570E}" type="parTrans" cxnId="{22FA21F3-D05C-42BC-934D-FE0F5D257A49}">
      <dgm:prSet/>
      <dgm:spPr/>
      <dgm:t>
        <a:bodyPr/>
        <a:lstStyle/>
        <a:p>
          <a:endParaRPr lang="es-ES"/>
        </a:p>
      </dgm:t>
    </dgm:pt>
    <dgm:pt modelId="{05AAF657-725C-417D-9D8E-5BC9405BF14C}" type="sibTrans" cxnId="{22FA21F3-D05C-42BC-934D-FE0F5D257A49}">
      <dgm:prSet/>
      <dgm:spPr/>
      <dgm:t>
        <a:bodyPr/>
        <a:lstStyle/>
        <a:p>
          <a:endParaRPr lang="es-ES"/>
        </a:p>
      </dgm:t>
    </dgm:pt>
    <dgm:pt modelId="{06C23F43-1950-4E21-BCF7-5DC933C0750E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400" b="1" dirty="0" smtClean="0"/>
            <a:t>INICIO DE ACREDITACION DE ESTABLECIMIENTOS DE SALUD </a:t>
          </a:r>
          <a:endParaRPr lang="es-ES" sz="2400" b="1" dirty="0"/>
        </a:p>
      </dgm:t>
    </dgm:pt>
    <dgm:pt modelId="{AD6BE6F3-8A72-4C54-BD0C-0726E0BD3E0E}" type="parTrans" cxnId="{CEB8EF67-B9C5-46E9-A23C-441F1E82FA7E}">
      <dgm:prSet/>
      <dgm:spPr/>
      <dgm:t>
        <a:bodyPr/>
        <a:lstStyle/>
        <a:p>
          <a:endParaRPr lang="es-ES"/>
        </a:p>
      </dgm:t>
    </dgm:pt>
    <dgm:pt modelId="{B514B9FA-3CEC-4EC2-9A6B-AA56823D38C2}" type="sibTrans" cxnId="{CEB8EF67-B9C5-46E9-A23C-441F1E82FA7E}">
      <dgm:prSet/>
      <dgm:spPr/>
      <dgm:t>
        <a:bodyPr/>
        <a:lstStyle/>
        <a:p>
          <a:endParaRPr lang="es-ES"/>
        </a:p>
      </dgm:t>
    </dgm:pt>
    <dgm:pt modelId="{962470D7-C307-47EE-82B1-B7351778462A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2400" b="1" dirty="0" smtClean="0"/>
            <a:t>EQUIPAMIENTO DE HOSPITALES DE </a:t>
          </a:r>
        </a:p>
        <a:p>
          <a:r>
            <a:rPr lang="es-ES" sz="2400" b="1" dirty="0" smtClean="0"/>
            <a:t>III NIVEL </a:t>
          </a:r>
          <a:endParaRPr lang="es-ES" sz="2400" b="1" dirty="0"/>
        </a:p>
      </dgm:t>
    </dgm:pt>
    <dgm:pt modelId="{CB6DAF51-DE09-49DC-8F7F-EF32484829CB}" type="parTrans" cxnId="{BA09EC6D-8C17-40E9-BC12-39D3153BAB1D}">
      <dgm:prSet/>
      <dgm:spPr/>
      <dgm:t>
        <a:bodyPr/>
        <a:lstStyle/>
        <a:p>
          <a:endParaRPr lang="es-ES"/>
        </a:p>
      </dgm:t>
    </dgm:pt>
    <dgm:pt modelId="{AE3CDB75-E7F2-4361-9BE6-C102806EC848}" type="sibTrans" cxnId="{BA09EC6D-8C17-40E9-BC12-39D3153BAB1D}">
      <dgm:prSet/>
      <dgm:spPr/>
      <dgm:t>
        <a:bodyPr/>
        <a:lstStyle/>
        <a:p>
          <a:endParaRPr lang="es-ES"/>
        </a:p>
      </dgm:t>
    </dgm:pt>
    <dgm:pt modelId="{A4CE1E05-E994-48E1-86E6-D19420D87480}">
      <dgm:prSet phldrT="[Texto]"/>
      <dgm:spPr>
        <a:solidFill>
          <a:srgbClr val="C00000"/>
        </a:solidFill>
      </dgm:spPr>
      <dgm:t>
        <a:bodyPr/>
        <a:lstStyle/>
        <a:p>
          <a:r>
            <a:rPr lang="es-ES" dirty="0" smtClean="0"/>
            <a:t>IMPLEMENTACION DE LA REGLAMENTACIÓN PARA EL  C.A.C.U. </a:t>
          </a:r>
          <a:endParaRPr lang="es-ES" dirty="0"/>
        </a:p>
      </dgm:t>
    </dgm:pt>
    <dgm:pt modelId="{94C47BB7-6620-48B7-AEFA-E2E4C71B6F4F}" type="parTrans" cxnId="{F951077C-10B8-47EF-8699-404C99F7F984}">
      <dgm:prSet/>
      <dgm:spPr/>
      <dgm:t>
        <a:bodyPr/>
        <a:lstStyle/>
        <a:p>
          <a:endParaRPr lang="es-ES"/>
        </a:p>
      </dgm:t>
    </dgm:pt>
    <dgm:pt modelId="{F068171A-9C1D-473C-8ACD-425428BFE472}" type="sibTrans" cxnId="{F951077C-10B8-47EF-8699-404C99F7F984}">
      <dgm:prSet/>
      <dgm:spPr/>
      <dgm:t>
        <a:bodyPr/>
        <a:lstStyle/>
        <a:p>
          <a:endParaRPr lang="es-ES"/>
        </a:p>
      </dgm:t>
    </dgm:pt>
    <dgm:pt modelId="{E8385DA4-CB16-45BE-940F-ECBE220182CF}" type="pres">
      <dgm:prSet presAssocID="{36A9810C-BB26-4E56-95BF-301435E82F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6A2B715-2F40-4A00-B487-8D3F10C8E0E6}" type="pres">
      <dgm:prSet presAssocID="{36A9810C-BB26-4E56-95BF-301435E82F2F}" presName="cycle" presStyleCnt="0"/>
      <dgm:spPr/>
    </dgm:pt>
    <dgm:pt modelId="{296F2580-40BE-48DF-B23B-0724F14026B6}" type="pres">
      <dgm:prSet presAssocID="{29015587-960C-4569-86E8-AE6C205DB60D}" presName="nodeFirstNode" presStyleLbl="node1" presStyleIdx="0" presStyleCnt="4" custScaleX="142486" custScaleY="745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4FFAB8-6C49-4C6C-9009-A92DF40CF4EF}" type="pres">
      <dgm:prSet presAssocID="{05AAF657-725C-417D-9D8E-5BC9405BF14C}" presName="sibTransFirstNode" presStyleLbl="bgShp" presStyleIdx="0" presStyleCnt="1" custLinFactNeighborX="-590" custLinFactNeighborY="-3252"/>
      <dgm:spPr/>
      <dgm:t>
        <a:bodyPr/>
        <a:lstStyle/>
        <a:p>
          <a:endParaRPr lang="es-ES"/>
        </a:p>
      </dgm:t>
    </dgm:pt>
    <dgm:pt modelId="{C530FDC5-4EF9-4AAC-AFE8-D79C85DF7B98}" type="pres">
      <dgm:prSet presAssocID="{06C23F43-1950-4E21-BCF7-5DC933C0750E}" presName="nodeFollowingNodes" presStyleLbl="node1" presStyleIdx="1" presStyleCnt="4" custScaleX="124818" custRadScaleRad="179085" custRadScaleInc="-79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C37F5F-F483-4E1C-BF12-F33E1F4AD36B}" type="pres">
      <dgm:prSet presAssocID="{962470D7-C307-47EE-82B1-B7351778462A}" presName="nodeFollowingNodes" presStyleLbl="node1" presStyleIdx="2" presStyleCnt="4" custScaleX="134678" custScaleY="77687" custRadScaleRad="94870" custRadScaleInc="-29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28F483-ECAB-4170-9EF9-08704C447E1A}" type="pres">
      <dgm:prSet presAssocID="{A4CE1E05-E994-48E1-86E6-D19420D87480}" presName="nodeFollowingNodes" presStyleLbl="node1" presStyleIdx="3" presStyleCnt="4" custRadScaleRad="15840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B8EF67-B9C5-46E9-A23C-441F1E82FA7E}" srcId="{36A9810C-BB26-4E56-95BF-301435E82F2F}" destId="{06C23F43-1950-4E21-BCF7-5DC933C0750E}" srcOrd="1" destOrd="0" parTransId="{AD6BE6F3-8A72-4C54-BD0C-0726E0BD3E0E}" sibTransId="{B514B9FA-3CEC-4EC2-9A6B-AA56823D38C2}"/>
    <dgm:cxn modelId="{BA09EC6D-8C17-40E9-BC12-39D3153BAB1D}" srcId="{36A9810C-BB26-4E56-95BF-301435E82F2F}" destId="{962470D7-C307-47EE-82B1-B7351778462A}" srcOrd="2" destOrd="0" parTransId="{CB6DAF51-DE09-49DC-8F7F-EF32484829CB}" sibTransId="{AE3CDB75-E7F2-4361-9BE6-C102806EC848}"/>
    <dgm:cxn modelId="{16DB1933-48F4-4DA5-86B0-770A9FC9ECF7}" type="presOf" srcId="{962470D7-C307-47EE-82B1-B7351778462A}" destId="{C9C37F5F-F483-4E1C-BF12-F33E1F4AD36B}" srcOrd="0" destOrd="0" presId="urn:microsoft.com/office/officeart/2005/8/layout/cycle3"/>
    <dgm:cxn modelId="{DBDDC243-5528-4CE0-9790-F4F4B1421892}" type="presOf" srcId="{29015587-960C-4569-86E8-AE6C205DB60D}" destId="{296F2580-40BE-48DF-B23B-0724F14026B6}" srcOrd="0" destOrd="0" presId="urn:microsoft.com/office/officeart/2005/8/layout/cycle3"/>
    <dgm:cxn modelId="{CA483B63-CCC2-4579-9C7C-F35F20A06BD6}" type="presOf" srcId="{05AAF657-725C-417D-9D8E-5BC9405BF14C}" destId="{824FFAB8-6C49-4C6C-9009-A92DF40CF4EF}" srcOrd="0" destOrd="0" presId="urn:microsoft.com/office/officeart/2005/8/layout/cycle3"/>
    <dgm:cxn modelId="{F951077C-10B8-47EF-8699-404C99F7F984}" srcId="{36A9810C-BB26-4E56-95BF-301435E82F2F}" destId="{A4CE1E05-E994-48E1-86E6-D19420D87480}" srcOrd="3" destOrd="0" parTransId="{94C47BB7-6620-48B7-AEFA-E2E4C71B6F4F}" sibTransId="{F068171A-9C1D-473C-8ACD-425428BFE472}"/>
    <dgm:cxn modelId="{E362FB37-75A7-42B3-A53B-33FDD4F4FC7C}" type="presOf" srcId="{A4CE1E05-E994-48E1-86E6-D19420D87480}" destId="{5328F483-ECAB-4170-9EF9-08704C447E1A}" srcOrd="0" destOrd="0" presId="urn:microsoft.com/office/officeart/2005/8/layout/cycle3"/>
    <dgm:cxn modelId="{22FA21F3-D05C-42BC-934D-FE0F5D257A49}" srcId="{36A9810C-BB26-4E56-95BF-301435E82F2F}" destId="{29015587-960C-4569-86E8-AE6C205DB60D}" srcOrd="0" destOrd="0" parTransId="{A77867E2-1760-4973-8DBB-0E32F968570E}" sibTransId="{05AAF657-725C-417D-9D8E-5BC9405BF14C}"/>
    <dgm:cxn modelId="{264F04EA-3A9C-49E3-8457-06086F61F085}" type="presOf" srcId="{36A9810C-BB26-4E56-95BF-301435E82F2F}" destId="{E8385DA4-CB16-45BE-940F-ECBE220182CF}" srcOrd="0" destOrd="0" presId="urn:microsoft.com/office/officeart/2005/8/layout/cycle3"/>
    <dgm:cxn modelId="{C78627C3-C160-4DBD-9F99-EAD0F1822C0C}" type="presOf" srcId="{06C23F43-1950-4E21-BCF7-5DC933C0750E}" destId="{C530FDC5-4EF9-4AAC-AFE8-D79C85DF7B98}" srcOrd="0" destOrd="0" presId="urn:microsoft.com/office/officeart/2005/8/layout/cycle3"/>
    <dgm:cxn modelId="{A24F4334-403C-44F9-B533-4AA785C6917C}" type="presParOf" srcId="{E8385DA4-CB16-45BE-940F-ECBE220182CF}" destId="{B6A2B715-2F40-4A00-B487-8D3F10C8E0E6}" srcOrd="0" destOrd="0" presId="urn:microsoft.com/office/officeart/2005/8/layout/cycle3"/>
    <dgm:cxn modelId="{FC43D22E-26E4-4A58-8015-8259A382B9D9}" type="presParOf" srcId="{B6A2B715-2F40-4A00-B487-8D3F10C8E0E6}" destId="{296F2580-40BE-48DF-B23B-0724F14026B6}" srcOrd="0" destOrd="0" presId="urn:microsoft.com/office/officeart/2005/8/layout/cycle3"/>
    <dgm:cxn modelId="{588EA845-470B-4A14-A4BA-E32A6E649568}" type="presParOf" srcId="{B6A2B715-2F40-4A00-B487-8D3F10C8E0E6}" destId="{824FFAB8-6C49-4C6C-9009-A92DF40CF4EF}" srcOrd="1" destOrd="0" presId="urn:microsoft.com/office/officeart/2005/8/layout/cycle3"/>
    <dgm:cxn modelId="{3BDA2423-CB39-465C-8847-E1B847DDB4C3}" type="presParOf" srcId="{B6A2B715-2F40-4A00-B487-8D3F10C8E0E6}" destId="{C530FDC5-4EF9-4AAC-AFE8-D79C85DF7B98}" srcOrd="2" destOrd="0" presId="urn:microsoft.com/office/officeart/2005/8/layout/cycle3"/>
    <dgm:cxn modelId="{857D2C39-7CF8-4A14-A9B4-BD687F920B8C}" type="presParOf" srcId="{B6A2B715-2F40-4A00-B487-8D3F10C8E0E6}" destId="{C9C37F5F-F483-4E1C-BF12-F33E1F4AD36B}" srcOrd="3" destOrd="0" presId="urn:microsoft.com/office/officeart/2005/8/layout/cycle3"/>
    <dgm:cxn modelId="{A6E0282B-CF49-4676-BC4E-81222E89704F}" type="presParOf" srcId="{B6A2B715-2F40-4A00-B487-8D3F10C8E0E6}" destId="{5328F483-ECAB-4170-9EF9-08704C447E1A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BD2ACF-AC2D-4DE8-8259-B051CBA860F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4AFC180-1CD7-4FF7-9B7B-1539BAEA8AB9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3600" b="1" dirty="0" smtClean="0"/>
            <a:t>GOBIERNO</a:t>
          </a:r>
        </a:p>
        <a:p>
          <a:r>
            <a:rPr lang="es-ES" sz="3600" b="1" dirty="0" smtClean="0"/>
            <a:t>ELECTRONICO</a:t>
          </a:r>
          <a:r>
            <a:rPr lang="es-ES" sz="3600" dirty="0" smtClean="0"/>
            <a:t> </a:t>
          </a:r>
          <a:endParaRPr lang="es-ES" sz="3600" dirty="0"/>
        </a:p>
      </dgm:t>
    </dgm:pt>
    <dgm:pt modelId="{BA5D9702-738F-43EF-B716-A01FF4AD56A9}" type="parTrans" cxnId="{B44EF2BE-5EDD-43D6-AE4C-B88D5F35CE76}">
      <dgm:prSet/>
      <dgm:spPr/>
      <dgm:t>
        <a:bodyPr/>
        <a:lstStyle/>
        <a:p>
          <a:endParaRPr lang="es-ES"/>
        </a:p>
      </dgm:t>
    </dgm:pt>
    <dgm:pt modelId="{2F9FB0A6-24BE-4E1A-B9C5-D7B69AC35E66}" type="sibTrans" cxnId="{B44EF2BE-5EDD-43D6-AE4C-B88D5F35CE76}">
      <dgm:prSet/>
      <dgm:spPr/>
      <dgm:t>
        <a:bodyPr/>
        <a:lstStyle/>
        <a:p>
          <a:endParaRPr lang="es-ES"/>
        </a:p>
      </dgm:t>
    </dgm:pt>
    <dgm:pt modelId="{6C229967-8AB5-4F9D-9161-760CE99919A7}">
      <dgm:prSet phldrT="[Texto]"/>
      <dgm:spPr>
        <a:solidFill>
          <a:srgbClr val="7030A0"/>
        </a:solidFill>
      </dgm:spPr>
      <dgm:t>
        <a:bodyPr/>
        <a:lstStyle/>
        <a:p>
          <a:r>
            <a:rPr lang="es-ES" b="1" dirty="0" smtClean="0">
              <a:solidFill>
                <a:schemeClr val="bg1"/>
              </a:solidFill>
            </a:rPr>
            <a:t>CONTROL DE ACTIVIDADES DEL PARQUE AUTOMOTOR MEDIANTE SIST. GPS</a:t>
          </a:r>
          <a:endParaRPr lang="es-ES" b="1" dirty="0">
            <a:solidFill>
              <a:schemeClr val="bg1"/>
            </a:solidFill>
          </a:endParaRPr>
        </a:p>
      </dgm:t>
    </dgm:pt>
    <dgm:pt modelId="{74BAC9A3-2DC5-43BB-8C43-749FBB660297}" type="parTrans" cxnId="{4DE64CA6-FFFA-4CC5-8479-CC6BD75DCC1F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CB5C1E41-AC20-4C03-852B-9DD96C513A6A}" type="sibTrans" cxnId="{4DE64CA6-FFFA-4CC5-8479-CC6BD75DCC1F}">
      <dgm:prSet/>
      <dgm:spPr/>
      <dgm:t>
        <a:bodyPr/>
        <a:lstStyle/>
        <a:p>
          <a:endParaRPr lang="es-ES"/>
        </a:p>
      </dgm:t>
    </dgm:pt>
    <dgm:pt modelId="{F4B82EF3-724A-4116-BDFF-0B22C3577B7C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ES" sz="2800" b="1" dirty="0" smtClean="0"/>
            <a:t>REFERENCIA Y RETORNO ENTRE NIVELES DE ATENCION </a:t>
          </a:r>
          <a:endParaRPr lang="es-ES" sz="2800" b="1" dirty="0"/>
        </a:p>
      </dgm:t>
    </dgm:pt>
    <dgm:pt modelId="{0886EA99-DCF5-4037-BA4D-56817D8D0E0C}" type="parTrans" cxnId="{C71B181C-FB13-4BE1-BBDE-4E0D624F993D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C65AC4B1-D1AA-496A-8FDE-3B123ADC7A77}" type="sibTrans" cxnId="{C71B181C-FB13-4BE1-BBDE-4E0D624F993D}">
      <dgm:prSet/>
      <dgm:spPr/>
      <dgm:t>
        <a:bodyPr/>
        <a:lstStyle/>
        <a:p>
          <a:endParaRPr lang="es-ES"/>
        </a:p>
      </dgm:t>
    </dgm:pt>
    <dgm:pt modelId="{A0ABF774-4E3D-400C-BFD5-D1EC2E60AF4B}">
      <dgm:prSet phldrT="[Texto]"/>
      <dgm:spPr>
        <a:solidFill>
          <a:srgbClr val="C00000"/>
        </a:solidFill>
      </dgm:spPr>
      <dgm:t>
        <a:bodyPr/>
        <a:lstStyle/>
        <a:p>
          <a:r>
            <a:rPr lang="es-ES" dirty="0" smtClean="0"/>
            <a:t>ALERTA TEMPRANA DE VACUNACIÓN Y PAP </a:t>
          </a:r>
          <a:endParaRPr lang="es-ES" dirty="0"/>
        </a:p>
      </dgm:t>
    </dgm:pt>
    <dgm:pt modelId="{18BF0257-ADE9-4C51-BAD7-7A217020AB90}" type="parTrans" cxnId="{6D97A722-94CB-43F3-B175-E6B9DC26EDB5}">
      <dgm:prSet/>
      <dgm:spPr>
        <a:solidFill>
          <a:srgbClr val="FFFF00"/>
        </a:solidFill>
      </dgm:spPr>
      <dgm:t>
        <a:bodyPr/>
        <a:lstStyle/>
        <a:p>
          <a:endParaRPr lang="es-ES"/>
        </a:p>
      </dgm:t>
    </dgm:pt>
    <dgm:pt modelId="{7C452A14-F541-4FF0-8024-34D2FF116B18}" type="sibTrans" cxnId="{6D97A722-94CB-43F3-B175-E6B9DC26EDB5}">
      <dgm:prSet/>
      <dgm:spPr/>
      <dgm:t>
        <a:bodyPr/>
        <a:lstStyle/>
        <a:p>
          <a:endParaRPr lang="es-ES"/>
        </a:p>
      </dgm:t>
    </dgm:pt>
    <dgm:pt modelId="{6CE871C4-05AA-42AD-AF69-AC80A435E0C5}" type="pres">
      <dgm:prSet presAssocID="{9CBD2ACF-AC2D-4DE8-8259-B051CBA860F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341993-3454-4A93-AAB6-3CA469FAD7B7}" type="pres">
      <dgm:prSet presAssocID="{04AFC180-1CD7-4FF7-9B7B-1539BAEA8AB9}" presName="centerShape" presStyleLbl="node0" presStyleIdx="0" presStyleCnt="1" custScaleX="157861" custScaleY="84966" custLinFactNeighborX="256" custLinFactNeighborY="-43077"/>
      <dgm:spPr/>
      <dgm:t>
        <a:bodyPr/>
        <a:lstStyle/>
        <a:p>
          <a:endParaRPr lang="es-ES"/>
        </a:p>
      </dgm:t>
    </dgm:pt>
    <dgm:pt modelId="{0937BC40-F86C-49BA-B591-8AA81223ADE6}" type="pres">
      <dgm:prSet presAssocID="{74BAC9A3-2DC5-43BB-8C43-749FBB660297}" presName="parTrans" presStyleLbl="bgSibTrans2D1" presStyleIdx="0" presStyleCnt="3"/>
      <dgm:spPr/>
      <dgm:t>
        <a:bodyPr/>
        <a:lstStyle/>
        <a:p>
          <a:endParaRPr lang="es-ES"/>
        </a:p>
      </dgm:t>
    </dgm:pt>
    <dgm:pt modelId="{FF12AFC8-DA14-4D89-91D5-48DD18F25678}" type="pres">
      <dgm:prSet presAssocID="{6C229967-8AB5-4F9D-9161-760CE99919A7}" presName="node" presStyleLbl="node1" presStyleIdx="0" presStyleCnt="3" custRadScaleRad="112877" custRadScaleInc="-274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37DD9F-8872-4A55-8623-36E39ECF38CD}" type="pres">
      <dgm:prSet presAssocID="{0886EA99-DCF5-4037-BA4D-56817D8D0E0C}" presName="parTrans" presStyleLbl="bgSibTrans2D1" presStyleIdx="1" presStyleCnt="3"/>
      <dgm:spPr/>
      <dgm:t>
        <a:bodyPr/>
        <a:lstStyle/>
        <a:p>
          <a:endParaRPr lang="es-ES"/>
        </a:p>
      </dgm:t>
    </dgm:pt>
    <dgm:pt modelId="{DCD28BAE-ECDE-409E-BBB9-D38D849B532A}" type="pres">
      <dgm:prSet presAssocID="{F4B82EF3-724A-4116-BDFF-0B22C3577B7C}" presName="node" presStyleLbl="node1" presStyleIdx="1" presStyleCnt="3" custScaleX="135212" custRadScaleRad="15932" custRadScaleInc="2053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CC29BB-55F3-4A33-9586-B2A04AE1B6EF}" type="pres">
      <dgm:prSet presAssocID="{18BF0257-ADE9-4C51-BAD7-7A217020AB90}" presName="parTrans" presStyleLbl="bgSibTrans2D1" presStyleIdx="2" presStyleCnt="3" custAng="256581"/>
      <dgm:spPr/>
      <dgm:t>
        <a:bodyPr/>
        <a:lstStyle/>
        <a:p>
          <a:endParaRPr lang="es-ES"/>
        </a:p>
      </dgm:t>
    </dgm:pt>
    <dgm:pt modelId="{06C2A29A-4945-43BB-97E7-E126C26362FE}" type="pres">
      <dgm:prSet presAssocID="{A0ABF774-4E3D-400C-BFD5-D1EC2E60AF4B}" presName="node" presStyleLbl="node1" presStyleIdx="2" presStyleCnt="3" custScaleX="122284" custRadScaleRad="114974" custRadScaleInc="3385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71B181C-FB13-4BE1-BBDE-4E0D624F993D}" srcId="{04AFC180-1CD7-4FF7-9B7B-1539BAEA8AB9}" destId="{F4B82EF3-724A-4116-BDFF-0B22C3577B7C}" srcOrd="1" destOrd="0" parTransId="{0886EA99-DCF5-4037-BA4D-56817D8D0E0C}" sibTransId="{C65AC4B1-D1AA-496A-8FDE-3B123ADC7A77}"/>
    <dgm:cxn modelId="{6D477486-3741-4CE5-93C8-B9813CAF67E8}" type="presOf" srcId="{9CBD2ACF-AC2D-4DE8-8259-B051CBA860F1}" destId="{6CE871C4-05AA-42AD-AF69-AC80A435E0C5}" srcOrd="0" destOrd="0" presId="urn:microsoft.com/office/officeart/2005/8/layout/radial4"/>
    <dgm:cxn modelId="{0F8FDD81-CEA1-41A5-A602-16F639CD0642}" type="presOf" srcId="{18BF0257-ADE9-4C51-BAD7-7A217020AB90}" destId="{6ACC29BB-55F3-4A33-9586-B2A04AE1B6EF}" srcOrd="0" destOrd="0" presId="urn:microsoft.com/office/officeart/2005/8/layout/radial4"/>
    <dgm:cxn modelId="{8B775E93-B2E2-4A5B-B21A-D5883A0E0D80}" type="presOf" srcId="{0886EA99-DCF5-4037-BA4D-56817D8D0E0C}" destId="{5937DD9F-8872-4A55-8623-36E39ECF38CD}" srcOrd="0" destOrd="0" presId="urn:microsoft.com/office/officeart/2005/8/layout/radial4"/>
    <dgm:cxn modelId="{6BE34B72-236B-4AF6-8D04-997DCAF22F15}" type="presOf" srcId="{A0ABF774-4E3D-400C-BFD5-D1EC2E60AF4B}" destId="{06C2A29A-4945-43BB-97E7-E126C26362FE}" srcOrd="0" destOrd="0" presId="urn:microsoft.com/office/officeart/2005/8/layout/radial4"/>
    <dgm:cxn modelId="{4DE64CA6-FFFA-4CC5-8479-CC6BD75DCC1F}" srcId="{04AFC180-1CD7-4FF7-9B7B-1539BAEA8AB9}" destId="{6C229967-8AB5-4F9D-9161-760CE99919A7}" srcOrd="0" destOrd="0" parTransId="{74BAC9A3-2DC5-43BB-8C43-749FBB660297}" sibTransId="{CB5C1E41-AC20-4C03-852B-9DD96C513A6A}"/>
    <dgm:cxn modelId="{CE6ED541-69AE-4A79-8AAF-3E369BC63158}" type="presOf" srcId="{F4B82EF3-724A-4116-BDFF-0B22C3577B7C}" destId="{DCD28BAE-ECDE-409E-BBB9-D38D849B532A}" srcOrd="0" destOrd="0" presId="urn:microsoft.com/office/officeart/2005/8/layout/radial4"/>
    <dgm:cxn modelId="{F4B2500A-CC0B-4FE1-BD36-B8624562B68D}" type="presOf" srcId="{74BAC9A3-2DC5-43BB-8C43-749FBB660297}" destId="{0937BC40-F86C-49BA-B591-8AA81223ADE6}" srcOrd="0" destOrd="0" presId="urn:microsoft.com/office/officeart/2005/8/layout/radial4"/>
    <dgm:cxn modelId="{6D97A722-94CB-43F3-B175-E6B9DC26EDB5}" srcId="{04AFC180-1CD7-4FF7-9B7B-1539BAEA8AB9}" destId="{A0ABF774-4E3D-400C-BFD5-D1EC2E60AF4B}" srcOrd="2" destOrd="0" parTransId="{18BF0257-ADE9-4C51-BAD7-7A217020AB90}" sibTransId="{7C452A14-F541-4FF0-8024-34D2FF116B18}"/>
    <dgm:cxn modelId="{5A8E3477-5770-4ADC-A520-B9E0746B131F}" type="presOf" srcId="{6C229967-8AB5-4F9D-9161-760CE99919A7}" destId="{FF12AFC8-DA14-4D89-91D5-48DD18F25678}" srcOrd="0" destOrd="0" presId="urn:microsoft.com/office/officeart/2005/8/layout/radial4"/>
    <dgm:cxn modelId="{F5B4F07A-AAE0-4383-AFB6-3BA548F70FE5}" type="presOf" srcId="{04AFC180-1CD7-4FF7-9B7B-1539BAEA8AB9}" destId="{39341993-3454-4A93-AAB6-3CA469FAD7B7}" srcOrd="0" destOrd="0" presId="urn:microsoft.com/office/officeart/2005/8/layout/radial4"/>
    <dgm:cxn modelId="{B44EF2BE-5EDD-43D6-AE4C-B88D5F35CE76}" srcId="{9CBD2ACF-AC2D-4DE8-8259-B051CBA860F1}" destId="{04AFC180-1CD7-4FF7-9B7B-1539BAEA8AB9}" srcOrd="0" destOrd="0" parTransId="{BA5D9702-738F-43EF-B716-A01FF4AD56A9}" sibTransId="{2F9FB0A6-24BE-4E1A-B9C5-D7B69AC35E66}"/>
    <dgm:cxn modelId="{C19AA897-D4A9-4370-8323-CC7C9B067289}" type="presParOf" srcId="{6CE871C4-05AA-42AD-AF69-AC80A435E0C5}" destId="{39341993-3454-4A93-AAB6-3CA469FAD7B7}" srcOrd="0" destOrd="0" presId="urn:microsoft.com/office/officeart/2005/8/layout/radial4"/>
    <dgm:cxn modelId="{C0751680-8504-4DDA-91E8-0FA8ABC6E10A}" type="presParOf" srcId="{6CE871C4-05AA-42AD-AF69-AC80A435E0C5}" destId="{0937BC40-F86C-49BA-B591-8AA81223ADE6}" srcOrd="1" destOrd="0" presId="urn:microsoft.com/office/officeart/2005/8/layout/radial4"/>
    <dgm:cxn modelId="{51FBE3FA-8868-48F8-B3B5-E280C5DEF67B}" type="presParOf" srcId="{6CE871C4-05AA-42AD-AF69-AC80A435E0C5}" destId="{FF12AFC8-DA14-4D89-91D5-48DD18F25678}" srcOrd="2" destOrd="0" presId="urn:microsoft.com/office/officeart/2005/8/layout/radial4"/>
    <dgm:cxn modelId="{D2F9D577-EDC4-47FD-9AD7-B6119FA107CF}" type="presParOf" srcId="{6CE871C4-05AA-42AD-AF69-AC80A435E0C5}" destId="{5937DD9F-8872-4A55-8623-36E39ECF38CD}" srcOrd="3" destOrd="0" presId="urn:microsoft.com/office/officeart/2005/8/layout/radial4"/>
    <dgm:cxn modelId="{87E7C02B-7FAF-480F-805E-81A6DDD13915}" type="presParOf" srcId="{6CE871C4-05AA-42AD-AF69-AC80A435E0C5}" destId="{DCD28BAE-ECDE-409E-BBB9-D38D849B532A}" srcOrd="4" destOrd="0" presId="urn:microsoft.com/office/officeart/2005/8/layout/radial4"/>
    <dgm:cxn modelId="{6C44E5A5-AC76-4491-A30F-3A936C9BFAC9}" type="presParOf" srcId="{6CE871C4-05AA-42AD-AF69-AC80A435E0C5}" destId="{6ACC29BB-55F3-4A33-9586-B2A04AE1B6EF}" srcOrd="5" destOrd="0" presId="urn:microsoft.com/office/officeart/2005/8/layout/radial4"/>
    <dgm:cxn modelId="{0B0C3050-3E66-4986-84F1-08B3CF800C04}" type="presParOf" srcId="{6CE871C4-05AA-42AD-AF69-AC80A435E0C5}" destId="{06C2A29A-4945-43BB-97E7-E126C26362FE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0202F32-6216-4915-A6AA-627C575DD00C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29FE2BA-BA69-43D3-9AC8-4338E86B2895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b="1" dirty="0" smtClean="0"/>
            <a:t>CONCLUSIÓN ESTUDIO CONST. NUEVO HOSPITAL DE CLINICAS </a:t>
          </a:r>
          <a:endParaRPr lang="es-ES" b="1" dirty="0"/>
        </a:p>
      </dgm:t>
    </dgm:pt>
    <dgm:pt modelId="{A2A45998-993A-4DBA-AE54-185714BD4038}" type="parTrans" cxnId="{E8104EB4-8E28-4AAB-BF48-F2F10FFC8176}">
      <dgm:prSet/>
      <dgm:spPr/>
      <dgm:t>
        <a:bodyPr/>
        <a:lstStyle/>
        <a:p>
          <a:endParaRPr lang="es-ES"/>
        </a:p>
      </dgm:t>
    </dgm:pt>
    <dgm:pt modelId="{7288CE04-2684-456B-A10B-F94746B9192D}" type="sibTrans" cxnId="{E8104EB4-8E28-4AAB-BF48-F2F10FFC8176}">
      <dgm:prSet/>
      <dgm:spPr/>
      <dgm:t>
        <a:bodyPr/>
        <a:lstStyle/>
        <a:p>
          <a:endParaRPr lang="es-ES"/>
        </a:p>
      </dgm:t>
    </dgm:pt>
    <dgm:pt modelId="{F875EB0E-B5AE-4134-9180-192C27870503}">
      <dgm:prSet phldrT="[Texto]" custT="1"/>
      <dgm:spPr>
        <a:solidFill>
          <a:srgbClr val="009900"/>
        </a:solidFill>
      </dgm:spPr>
      <dgm:t>
        <a:bodyPr/>
        <a:lstStyle/>
        <a:p>
          <a:r>
            <a:rPr lang="es-ES" sz="2400" b="1" dirty="0" smtClean="0"/>
            <a:t>EQUIPAMIENTO UNIDAD DE ONCOLOGÍA</a:t>
          </a:r>
        </a:p>
        <a:p>
          <a:r>
            <a:rPr lang="es-ES" sz="1700" dirty="0" smtClean="0"/>
            <a:t>(</a:t>
          </a:r>
          <a:r>
            <a:rPr lang="es-ES" sz="2000" dirty="0" smtClean="0"/>
            <a:t>Acelerador Lineal </a:t>
          </a:r>
          <a:r>
            <a:rPr lang="es-ES" sz="1700" dirty="0" smtClean="0"/>
            <a:t>) </a:t>
          </a:r>
          <a:endParaRPr lang="es-ES" sz="1700" dirty="0"/>
        </a:p>
      </dgm:t>
    </dgm:pt>
    <dgm:pt modelId="{AADAADEA-E016-4F8C-A614-5D13FCB3FC9B}" type="parTrans" cxnId="{797A0283-3ACF-45C1-B6A0-043A4F57BA4E}">
      <dgm:prSet/>
      <dgm:spPr/>
      <dgm:t>
        <a:bodyPr/>
        <a:lstStyle/>
        <a:p>
          <a:endParaRPr lang="es-ES"/>
        </a:p>
      </dgm:t>
    </dgm:pt>
    <dgm:pt modelId="{CD8271D9-50C0-4B70-BD40-1A3AD5A0EAE0}" type="sibTrans" cxnId="{797A0283-3ACF-45C1-B6A0-043A4F57BA4E}">
      <dgm:prSet/>
      <dgm:spPr/>
      <dgm:t>
        <a:bodyPr/>
        <a:lstStyle/>
        <a:p>
          <a:endParaRPr lang="es-ES"/>
        </a:p>
      </dgm:t>
    </dgm:pt>
    <dgm:pt modelId="{598EB13F-CE0A-4507-8A49-A293E1039CBB}">
      <dgm:prSet phldrT="[Texto]"/>
      <dgm:spPr>
        <a:solidFill>
          <a:srgbClr val="ED4837"/>
        </a:solidFill>
      </dgm:spPr>
      <dgm:t>
        <a:bodyPr/>
        <a:lstStyle/>
        <a:p>
          <a:r>
            <a:rPr lang="es-ES" dirty="0" smtClean="0"/>
            <a:t>FORTALECIMIENTO  Y EQUIP.AMIENTO PARA  EL CONTROL DEL VIH/SIDA</a:t>
          </a:r>
          <a:endParaRPr lang="es-ES" dirty="0"/>
        </a:p>
      </dgm:t>
    </dgm:pt>
    <dgm:pt modelId="{AE5C597B-F893-4B3F-814B-65E371C53F1E}" type="parTrans" cxnId="{15416CB5-A5FB-49D1-8EC2-50DE1AF4DD1A}">
      <dgm:prSet/>
      <dgm:spPr/>
      <dgm:t>
        <a:bodyPr/>
        <a:lstStyle/>
        <a:p>
          <a:endParaRPr lang="es-ES"/>
        </a:p>
      </dgm:t>
    </dgm:pt>
    <dgm:pt modelId="{4071B81F-1357-4E0D-AAF7-041B763D8EDE}" type="sibTrans" cxnId="{15416CB5-A5FB-49D1-8EC2-50DE1AF4DD1A}">
      <dgm:prSet/>
      <dgm:spPr/>
      <dgm:t>
        <a:bodyPr/>
        <a:lstStyle/>
        <a:p>
          <a:endParaRPr lang="es-ES"/>
        </a:p>
      </dgm:t>
    </dgm:pt>
    <dgm:pt modelId="{6DA345C6-1503-430D-857E-4F4BF2A2789D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ES" sz="2000" b="1" dirty="0" smtClean="0"/>
            <a:t>EQUIPAMIENTO  INST. GASTROENTEROLOGICO</a:t>
          </a:r>
        </a:p>
        <a:p>
          <a:r>
            <a:rPr lang="es-ES" sz="2000" b="1" dirty="0" smtClean="0"/>
            <a:t>(Tomógrafo) </a:t>
          </a:r>
          <a:endParaRPr lang="es-ES" sz="2000" b="1" dirty="0"/>
        </a:p>
      </dgm:t>
    </dgm:pt>
    <dgm:pt modelId="{CCA230E0-D2BB-4A8E-9D16-4B5857E45866}" type="parTrans" cxnId="{464B1212-3DFB-494B-9A52-91A911D189D2}">
      <dgm:prSet/>
      <dgm:spPr/>
      <dgm:t>
        <a:bodyPr/>
        <a:lstStyle/>
        <a:p>
          <a:endParaRPr lang="es-ES"/>
        </a:p>
      </dgm:t>
    </dgm:pt>
    <dgm:pt modelId="{C225EB3B-E69A-4893-B1AA-A7F7C0DB5B10}" type="sibTrans" cxnId="{464B1212-3DFB-494B-9A52-91A911D189D2}">
      <dgm:prSet/>
      <dgm:spPr/>
      <dgm:t>
        <a:bodyPr/>
        <a:lstStyle/>
        <a:p>
          <a:endParaRPr lang="es-ES"/>
        </a:p>
      </dgm:t>
    </dgm:pt>
    <dgm:pt modelId="{0E8E63DA-ADAE-4CCA-9A49-218D84D1ED18}" type="pres">
      <dgm:prSet presAssocID="{70202F32-6216-4915-A6AA-627C575DD00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4D55E2A-11D8-415E-A632-278B9FAB4316}" type="pres">
      <dgm:prSet presAssocID="{70202F32-6216-4915-A6AA-627C575DD00C}" presName="cycle" presStyleCnt="0"/>
      <dgm:spPr/>
    </dgm:pt>
    <dgm:pt modelId="{09E2E963-2F1E-4B55-8E84-F3FC311E7A7F}" type="pres">
      <dgm:prSet presAssocID="{629FE2BA-BA69-43D3-9AC8-4338E86B2895}" presName="nodeFirstNode" presStyleLbl="node1" presStyleIdx="0" presStyleCnt="4" custRadScaleRad="9382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D867A4-27EC-476B-AD8D-395EC34046D1}" type="pres">
      <dgm:prSet presAssocID="{7288CE04-2684-456B-A10B-F94746B9192D}" presName="sibTransFirstNode" presStyleLbl="bgShp" presStyleIdx="0" presStyleCnt="1"/>
      <dgm:spPr/>
      <dgm:t>
        <a:bodyPr/>
        <a:lstStyle/>
        <a:p>
          <a:endParaRPr lang="es-ES"/>
        </a:p>
      </dgm:t>
    </dgm:pt>
    <dgm:pt modelId="{A209C6A0-A6AC-43EB-81F4-404F39D08F9A}" type="pres">
      <dgm:prSet presAssocID="{F875EB0E-B5AE-4134-9180-192C27870503}" presName="nodeFollowingNodes" presStyleLbl="node1" presStyleIdx="1" presStyleCnt="4" custScaleX="122963" custRadScaleRad="1928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171D08-DB37-47EE-A5E9-680BF748548E}" type="pres">
      <dgm:prSet presAssocID="{598EB13F-CE0A-4507-8A49-A293E1039CBB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B357D1B-6963-4616-9223-CFFF7CB034D9}" type="pres">
      <dgm:prSet presAssocID="{6DA345C6-1503-430D-857E-4F4BF2A2789D}" presName="nodeFollowingNodes" presStyleLbl="node1" presStyleIdx="3" presStyleCnt="4" custScaleX="121137" custRadScaleRad="1838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9CE0AE-48F8-4C1A-99FA-351575566F65}" type="presOf" srcId="{70202F32-6216-4915-A6AA-627C575DD00C}" destId="{0E8E63DA-ADAE-4CCA-9A49-218D84D1ED18}" srcOrd="0" destOrd="0" presId="urn:microsoft.com/office/officeart/2005/8/layout/cycle3"/>
    <dgm:cxn modelId="{91A578ED-F0E1-42C1-82F7-414B4749233D}" type="presOf" srcId="{F875EB0E-B5AE-4134-9180-192C27870503}" destId="{A209C6A0-A6AC-43EB-81F4-404F39D08F9A}" srcOrd="0" destOrd="0" presId="urn:microsoft.com/office/officeart/2005/8/layout/cycle3"/>
    <dgm:cxn modelId="{15416CB5-A5FB-49D1-8EC2-50DE1AF4DD1A}" srcId="{70202F32-6216-4915-A6AA-627C575DD00C}" destId="{598EB13F-CE0A-4507-8A49-A293E1039CBB}" srcOrd="2" destOrd="0" parTransId="{AE5C597B-F893-4B3F-814B-65E371C53F1E}" sibTransId="{4071B81F-1357-4E0D-AAF7-041B763D8EDE}"/>
    <dgm:cxn modelId="{2F9DD2E3-F926-4FDF-817E-A9807E5C0B0B}" type="presOf" srcId="{629FE2BA-BA69-43D3-9AC8-4338E86B2895}" destId="{09E2E963-2F1E-4B55-8E84-F3FC311E7A7F}" srcOrd="0" destOrd="0" presId="urn:microsoft.com/office/officeart/2005/8/layout/cycle3"/>
    <dgm:cxn modelId="{464B1212-3DFB-494B-9A52-91A911D189D2}" srcId="{70202F32-6216-4915-A6AA-627C575DD00C}" destId="{6DA345C6-1503-430D-857E-4F4BF2A2789D}" srcOrd="3" destOrd="0" parTransId="{CCA230E0-D2BB-4A8E-9D16-4B5857E45866}" sibTransId="{C225EB3B-E69A-4893-B1AA-A7F7C0DB5B10}"/>
    <dgm:cxn modelId="{D48A2550-BFF7-4BC3-8733-125758A19FB0}" type="presOf" srcId="{6DA345C6-1503-430D-857E-4F4BF2A2789D}" destId="{5B357D1B-6963-4616-9223-CFFF7CB034D9}" srcOrd="0" destOrd="0" presId="urn:microsoft.com/office/officeart/2005/8/layout/cycle3"/>
    <dgm:cxn modelId="{668E88CB-815A-41B8-8F7D-D4C95E53FA50}" type="presOf" srcId="{598EB13F-CE0A-4507-8A49-A293E1039CBB}" destId="{C2171D08-DB37-47EE-A5E9-680BF748548E}" srcOrd="0" destOrd="0" presId="urn:microsoft.com/office/officeart/2005/8/layout/cycle3"/>
    <dgm:cxn modelId="{A65C9E63-A24F-4963-9FF8-6B88E4A5908B}" type="presOf" srcId="{7288CE04-2684-456B-A10B-F94746B9192D}" destId="{D5D867A4-27EC-476B-AD8D-395EC34046D1}" srcOrd="0" destOrd="0" presId="urn:microsoft.com/office/officeart/2005/8/layout/cycle3"/>
    <dgm:cxn modelId="{797A0283-3ACF-45C1-B6A0-043A4F57BA4E}" srcId="{70202F32-6216-4915-A6AA-627C575DD00C}" destId="{F875EB0E-B5AE-4134-9180-192C27870503}" srcOrd="1" destOrd="0" parTransId="{AADAADEA-E016-4F8C-A614-5D13FCB3FC9B}" sibTransId="{CD8271D9-50C0-4B70-BD40-1A3AD5A0EAE0}"/>
    <dgm:cxn modelId="{E8104EB4-8E28-4AAB-BF48-F2F10FFC8176}" srcId="{70202F32-6216-4915-A6AA-627C575DD00C}" destId="{629FE2BA-BA69-43D3-9AC8-4338E86B2895}" srcOrd="0" destOrd="0" parTransId="{A2A45998-993A-4DBA-AE54-185714BD4038}" sibTransId="{7288CE04-2684-456B-A10B-F94746B9192D}"/>
    <dgm:cxn modelId="{7B5EF0F7-9E71-4733-940C-E023F785E439}" type="presParOf" srcId="{0E8E63DA-ADAE-4CCA-9A49-218D84D1ED18}" destId="{44D55E2A-11D8-415E-A632-278B9FAB4316}" srcOrd="0" destOrd="0" presId="urn:microsoft.com/office/officeart/2005/8/layout/cycle3"/>
    <dgm:cxn modelId="{5DE2F38C-DB6F-4023-AD94-BAA8C97335E4}" type="presParOf" srcId="{44D55E2A-11D8-415E-A632-278B9FAB4316}" destId="{09E2E963-2F1E-4B55-8E84-F3FC311E7A7F}" srcOrd="0" destOrd="0" presId="urn:microsoft.com/office/officeart/2005/8/layout/cycle3"/>
    <dgm:cxn modelId="{C4698EC7-68A4-409D-AA9C-9AEA41FB0F73}" type="presParOf" srcId="{44D55E2A-11D8-415E-A632-278B9FAB4316}" destId="{D5D867A4-27EC-476B-AD8D-395EC34046D1}" srcOrd="1" destOrd="0" presId="urn:microsoft.com/office/officeart/2005/8/layout/cycle3"/>
    <dgm:cxn modelId="{071635EC-61DB-4B29-93CA-592D8FAC4705}" type="presParOf" srcId="{44D55E2A-11D8-415E-A632-278B9FAB4316}" destId="{A209C6A0-A6AC-43EB-81F4-404F39D08F9A}" srcOrd="2" destOrd="0" presId="urn:microsoft.com/office/officeart/2005/8/layout/cycle3"/>
    <dgm:cxn modelId="{4B1F2928-45AB-4B1E-A2BF-8638D911207D}" type="presParOf" srcId="{44D55E2A-11D8-415E-A632-278B9FAB4316}" destId="{C2171D08-DB37-47EE-A5E9-680BF748548E}" srcOrd="3" destOrd="0" presId="urn:microsoft.com/office/officeart/2005/8/layout/cycle3"/>
    <dgm:cxn modelId="{371369A2-ED2C-4DCA-99C8-1E9E3C7E913F}" type="presParOf" srcId="{44D55E2A-11D8-415E-A632-278B9FAB4316}" destId="{5B357D1B-6963-4616-9223-CFFF7CB034D9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0.20917</cdr:x>
      <cdr:y>0.6061</cdr:y>
    </cdr:from>
    <cdr:to>
      <cdr:x>0.33625</cdr:x>
      <cdr:y>0.69464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304346" y="2617123"/>
          <a:ext cx="792432" cy="3823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s-ES" sz="2000" b="1" dirty="0" smtClean="0">
              <a:latin typeface="Arial" panose="020B0604020202020204" pitchFamily="34" charset="0"/>
              <a:cs typeface="Arial" panose="020B0604020202020204" pitchFamily="34" charset="0"/>
            </a:rPr>
            <a:t>21%</a:t>
          </a:r>
          <a:endParaRPr lang="es-ES" sz="20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0.72792</cdr:x>
      <cdr:y>0.12695</cdr:y>
    </cdr:from>
    <cdr:to>
      <cdr:x>0.84042</cdr:x>
      <cdr:y>0.21028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539085" y="548170"/>
          <a:ext cx="701516" cy="359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000" b="1" dirty="0">
              <a:latin typeface="Arial" panose="020B0604020202020204" pitchFamily="34" charset="0"/>
              <a:cs typeface="Arial" panose="020B0604020202020204" pitchFamily="34" charset="0"/>
            </a:rPr>
            <a:t>100%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0.25208</cdr:x>
      <cdr:y>0.84722</cdr:y>
    </cdr:from>
    <cdr:to>
      <cdr:x>0.85417</cdr:x>
      <cdr:y>1</cdr:y>
    </cdr:to>
    <cdr:sp macro="" textlink="">
      <cdr:nvSpPr>
        <cdr:cNvPr id="2" name="1 CuadroTexto"/>
        <cdr:cNvSpPr txBox="1"/>
      </cdr:nvSpPr>
      <cdr:spPr>
        <a:xfrm xmlns:a="http://schemas.openxmlformats.org/drawingml/2006/main">
          <a:off x="1152524" y="2324100"/>
          <a:ext cx="2752725" cy="4191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</cdr:txBody>
    </cdr:sp>
  </cdr:relSizeAnchor>
  <cdr:relSizeAnchor xmlns:cdr="http://schemas.openxmlformats.org/drawingml/2006/chartDrawing">
    <cdr:from>
      <cdr:x>0.14956</cdr:x>
      <cdr:y>0.84722</cdr:y>
    </cdr:from>
    <cdr:to>
      <cdr:x>0.88676</cdr:x>
      <cdr:y>0.96181</cdr:y>
    </cdr:to>
    <cdr:sp macro="" textlink="">
      <cdr:nvSpPr>
        <cdr:cNvPr id="3" name="2 CuadroTexto"/>
        <cdr:cNvSpPr txBox="1"/>
      </cdr:nvSpPr>
      <cdr:spPr>
        <a:xfrm xmlns:a="http://schemas.openxmlformats.org/drawingml/2006/main">
          <a:off x="799982" y="2968617"/>
          <a:ext cx="3943275" cy="4015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600" b="1" dirty="0" smtClean="0">
              <a:latin typeface="Arial" panose="020B0604020202020204" pitchFamily="34" charset="0"/>
              <a:cs typeface="Arial" panose="020B0604020202020204" pitchFamily="34" charset="0"/>
            </a:rPr>
            <a:t>    RURAL</a:t>
          </a:r>
          <a:r>
            <a:rPr lang="es-ES" sz="1600" b="1" baseline="0" dirty="0" smtClean="0">
              <a:latin typeface="Arial" panose="020B0604020202020204" pitchFamily="34" charset="0"/>
              <a:cs typeface="Arial" panose="020B0604020202020204" pitchFamily="34" charset="0"/>
            </a:rPr>
            <a:t>           URBANO        TOTAL </a:t>
          </a:r>
          <a:endParaRPr lang="es-ES" sz="1600" b="1" dirty="0"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0.23125</cdr:x>
      <cdr:y>0.65278</cdr:y>
    </cdr:from>
    <cdr:to>
      <cdr:x>0.32083</cdr:x>
      <cdr:y>0.75347</cdr:y>
    </cdr:to>
    <cdr:sp macro="" textlink="">
      <cdr:nvSpPr>
        <cdr:cNvPr id="4" name="3 CuadroTexto"/>
        <cdr:cNvSpPr txBox="1"/>
      </cdr:nvSpPr>
      <cdr:spPr>
        <a:xfrm xmlns:a="http://schemas.openxmlformats.org/drawingml/2006/main">
          <a:off x="1057275" y="1790700"/>
          <a:ext cx="4095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78 %</a:t>
          </a:r>
        </a:p>
      </cdr:txBody>
    </cdr:sp>
  </cdr:relSizeAnchor>
  <cdr:relSizeAnchor xmlns:cdr="http://schemas.openxmlformats.org/drawingml/2006/chartDrawing">
    <cdr:from>
      <cdr:x>0.47708</cdr:x>
      <cdr:y>0.66319</cdr:y>
    </cdr:from>
    <cdr:to>
      <cdr:x>0.56667</cdr:x>
      <cdr:y>0.76389</cdr:y>
    </cdr:to>
    <cdr:sp macro="" textlink="">
      <cdr:nvSpPr>
        <cdr:cNvPr id="5" name="1 CuadroTexto"/>
        <cdr:cNvSpPr txBox="1"/>
      </cdr:nvSpPr>
      <cdr:spPr>
        <a:xfrm xmlns:a="http://schemas.openxmlformats.org/drawingml/2006/main">
          <a:off x="2181225" y="1819275"/>
          <a:ext cx="40957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75 %</a:t>
          </a:r>
        </a:p>
      </cdr:txBody>
    </cdr:sp>
  </cdr:relSizeAnchor>
  <cdr:relSizeAnchor xmlns:cdr="http://schemas.openxmlformats.org/drawingml/2006/chartDrawing">
    <cdr:from>
      <cdr:x>0.2625</cdr:x>
      <cdr:y>0.21181</cdr:y>
    </cdr:from>
    <cdr:to>
      <cdr:x>0.37292</cdr:x>
      <cdr:y>0.3125</cdr:y>
    </cdr:to>
    <cdr:sp macro="" textlink="">
      <cdr:nvSpPr>
        <cdr:cNvPr id="6" name="1 CuadroTexto"/>
        <cdr:cNvSpPr txBox="1"/>
      </cdr:nvSpPr>
      <cdr:spPr>
        <a:xfrm xmlns:a="http://schemas.openxmlformats.org/drawingml/2006/main">
          <a:off x="1200150" y="581025"/>
          <a:ext cx="5048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22 %</a:t>
          </a:r>
        </a:p>
      </cdr:txBody>
    </cdr:sp>
  </cdr:relSizeAnchor>
  <cdr:relSizeAnchor xmlns:cdr="http://schemas.openxmlformats.org/drawingml/2006/chartDrawing">
    <cdr:from>
      <cdr:x>0.50208</cdr:x>
      <cdr:y>0.45139</cdr:y>
    </cdr:from>
    <cdr:to>
      <cdr:x>0.6125</cdr:x>
      <cdr:y>0.55208</cdr:y>
    </cdr:to>
    <cdr:sp macro="" textlink="">
      <cdr:nvSpPr>
        <cdr:cNvPr id="7" name="1 CuadroTexto"/>
        <cdr:cNvSpPr txBox="1"/>
      </cdr:nvSpPr>
      <cdr:spPr>
        <a:xfrm xmlns:a="http://schemas.openxmlformats.org/drawingml/2006/main">
          <a:off x="2295525" y="1238250"/>
          <a:ext cx="5048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25%</a:t>
          </a:r>
        </a:p>
      </cdr:txBody>
    </cdr:sp>
  </cdr:relSizeAnchor>
  <cdr:relSizeAnchor xmlns:cdr="http://schemas.openxmlformats.org/drawingml/2006/chartDrawing">
    <cdr:from>
      <cdr:x>0.73542</cdr:x>
      <cdr:y>0.05208</cdr:y>
    </cdr:from>
    <cdr:to>
      <cdr:x>0.84583</cdr:x>
      <cdr:y>0.15278</cdr:y>
    </cdr:to>
    <cdr:sp macro="" textlink="">
      <cdr:nvSpPr>
        <cdr:cNvPr id="8" name="1 CuadroTexto"/>
        <cdr:cNvSpPr txBox="1"/>
      </cdr:nvSpPr>
      <cdr:spPr>
        <a:xfrm xmlns:a="http://schemas.openxmlformats.org/drawingml/2006/main">
          <a:off x="3362325" y="142875"/>
          <a:ext cx="504825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23%</a:t>
          </a:r>
        </a:p>
      </cdr:txBody>
    </cdr:sp>
  </cdr:relSizeAnchor>
  <cdr:relSizeAnchor xmlns:cdr="http://schemas.openxmlformats.org/drawingml/2006/chartDrawing">
    <cdr:from>
      <cdr:x>0.72337</cdr:x>
      <cdr:y>0.66319</cdr:y>
    </cdr:from>
    <cdr:to>
      <cdr:x>0.81295</cdr:x>
      <cdr:y>0.76389</cdr:y>
    </cdr:to>
    <cdr:sp macro="" textlink="">
      <cdr:nvSpPr>
        <cdr:cNvPr id="9" name="1 CuadroTexto"/>
        <cdr:cNvSpPr txBox="1"/>
      </cdr:nvSpPr>
      <cdr:spPr>
        <a:xfrm xmlns:a="http://schemas.openxmlformats.org/drawingml/2006/main">
          <a:off x="3869302" y="2323785"/>
          <a:ext cx="479163" cy="3528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s-E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77 %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0.19297</cdr:x>
      <cdr:y>0.73229</cdr:y>
    </cdr:from>
    <cdr:to>
      <cdr:x>0.30133</cdr:x>
      <cdr:y>0.79626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2136121" y="4059871"/>
          <a:ext cx="1199566" cy="3546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54,473</a:t>
          </a:r>
        </a:p>
        <a:p xmlns:a="http://schemas.openxmlformats.org/drawingml/2006/main">
          <a:endParaRPr lang="es-BO" sz="1600" dirty="0"/>
        </a:p>
      </cdr:txBody>
    </cdr:sp>
  </cdr:relSizeAnchor>
  <cdr:relSizeAnchor xmlns:cdr="http://schemas.openxmlformats.org/drawingml/2006/chartDrawing">
    <cdr:from>
      <cdr:x>0.40513</cdr:x>
      <cdr:y>0.71595</cdr:y>
    </cdr:from>
    <cdr:to>
      <cdr:x>0.5</cdr:x>
      <cdr:y>0.79869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4484696" y="3969280"/>
          <a:ext cx="1050195" cy="4587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18,554</a:t>
          </a:r>
        </a:p>
      </cdr:txBody>
    </cdr:sp>
  </cdr:relSizeAnchor>
  <cdr:relSizeAnchor xmlns:cdr="http://schemas.openxmlformats.org/drawingml/2006/chartDrawing">
    <cdr:from>
      <cdr:x>0.61497</cdr:x>
      <cdr:y>0.71362</cdr:y>
    </cdr:from>
    <cdr:to>
      <cdr:x>0.71921</cdr:x>
      <cdr:y>0.78898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6807574" y="3956377"/>
          <a:ext cx="1153902" cy="417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solidFill>
                <a:schemeClr val="tx1"/>
              </a:solidFill>
              <a:latin typeface="Arial Black" panose="020B0A04020102020204" pitchFamily="34" charset="0"/>
            </a:rPr>
            <a:t>20,834</a:t>
          </a:r>
        </a:p>
        <a:p xmlns:a="http://schemas.openxmlformats.org/drawingml/2006/main">
          <a:endParaRPr lang="es-BO" sz="1600" dirty="0"/>
        </a:p>
      </cdr:txBody>
    </cdr:sp>
  </cdr:relSizeAnchor>
  <cdr:relSizeAnchor xmlns:cdr="http://schemas.openxmlformats.org/drawingml/2006/chartDrawing">
    <cdr:from>
      <cdr:x>0.82574</cdr:x>
      <cdr:y>0.7208</cdr:y>
    </cdr:from>
    <cdr:to>
      <cdr:x>0.90507</cdr:x>
      <cdr:y>0.78656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9140709" y="3996174"/>
          <a:ext cx="878168" cy="3645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15,085</a:t>
          </a:r>
        </a:p>
        <a:p xmlns:a="http://schemas.openxmlformats.org/drawingml/2006/main">
          <a:endParaRPr lang="es-BO" sz="1600" dirty="0"/>
        </a:p>
      </cdr:txBody>
    </cdr:sp>
  </cdr:relSizeAnchor>
  <cdr:relSizeAnchor xmlns:cdr="http://schemas.openxmlformats.org/drawingml/2006/chartDrawing">
    <cdr:from>
      <cdr:x>0.15884</cdr:x>
      <cdr:y>0.86959</cdr:y>
    </cdr:from>
    <cdr:to>
      <cdr:x>0.33388</cdr:x>
      <cdr:y>0.97901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1758302" y="4821122"/>
          <a:ext cx="1937657" cy="606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 smtClean="0">
              <a:solidFill>
                <a:schemeClr val="tx1"/>
              </a:solidFill>
            </a:rPr>
            <a:t>TOTAL LA PAZ </a:t>
          </a:r>
          <a:endParaRPr lang="es-ES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0.36797</cdr:x>
      <cdr:y>0.86283</cdr:y>
    </cdr:from>
    <cdr:to>
      <cdr:x>0.54301</cdr:x>
      <cdr:y>0.97224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4073330" y="4783599"/>
          <a:ext cx="1937657" cy="606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smtClean="0">
              <a:solidFill>
                <a:schemeClr val="tx1"/>
              </a:solidFill>
            </a:rPr>
            <a:t>   LA PAZ </a:t>
          </a:r>
          <a:endParaRPr lang="es-ES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0.60398</cdr:x>
      <cdr:y>0.86283</cdr:y>
    </cdr:from>
    <cdr:to>
      <cdr:x>0.77902</cdr:x>
      <cdr:y>0.97224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6685902" y="4783599"/>
          <a:ext cx="1937657" cy="6066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2400" b="1" dirty="0" smtClean="0">
              <a:solidFill>
                <a:schemeClr val="tx1"/>
              </a:solidFill>
            </a:rPr>
            <a:t>EL ALTO  </a:t>
          </a:r>
          <a:endParaRPr lang="es-ES" sz="24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0.82496</cdr:x>
      <cdr:y>0.86283</cdr:y>
    </cdr:from>
    <cdr:to>
      <cdr:x>0.95637</cdr:x>
      <cdr:y>0.94449</cdr:y>
    </cdr:to>
    <cdr:sp macro="" textlink="">
      <cdr:nvSpPr>
        <cdr:cNvPr id="9" name="CuadroTexto 1"/>
        <cdr:cNvSpPr txBox="1"/>
      </cdr:nvSpPr>
      <cdr:spPr>
        <a:xfrm xmlns:a="http://schemas.openxmlformats.org/drawingml/2006/main">
          <a:off x="9132126" y="4783599"/>
          <a:ext cx="1454728" cy="452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2400" b="1" dirty="0" smtClean="0">
              <a:solidFill>
                <a:schemeClr val="tx1"/>
              </a:solidFill>
            </a:rPr>
            <a:t>RURAL </a:t>
          </a:r>
          <a:endParaRPr lang="es-ES" sz="2400" b="1" dirty="0">
            <a:solidFill>
              <a:schemeClr val="tx1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0.17658</cdr:x>
      <cdr:y>0.83476</cdr:y>
    </cdr:from>
    <cdr:to>
      <cdr:x>0.28919</cdr:x>
      <cdr:y>0.88686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954199" y="4464490"/>
          <a:ext cx="1246202" cy="2786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b="1" dirty="0">
              <a:latin typeface="Arial Black" panose="020B0A04020102020204" pitchFamily="34" charset="0"/>
            </a:rPr>
            <a:t>48,233</a:t>
          </a:r>
        </a:p>
        <a:p xmlns:a="http://schemas.openxmlformats.org/drawingml/2006/main">
          <a:endParaRPr lang="es-BO" sz="1600" dirty="0"/>
        </a:p>
      </cdr:txBody>
    </cdr:sp>
  </cdr:relSizeAnchor>
  <cdr:relSizeAnchor xmlns:cdr="http://schemas.openxmlformats.org/drawingml/2006/chartDrawing">
    <cdr:from>
      <cdr:x>0.40517</cdr:x>
      <cdr:y>0.84813</cdr:y>
    </cdr:from>
    <cdr:to>
      <cdr:x>0.52148</cdr:x>
      <cdr:y>0.91589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238375" y="3457575"/>
          <a:ext cx="642522" cy="2762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13,310</a:t>
          </a:r>
        </a:p>
      </cdr:txBody>
    </cdr:sp>
  </cdr:relSizeAnchor>
  <cdr:relSizeAnchor xmlns:cdr="http://schemas.openxmlformats.org/drawingml/2006/chartDrawing">
    <cdr:from>
      <cdr:x>0.59921</cdr:x>
      <cdr:y>0.83866</cdr:y>
    </cdr:from>
    <cdr:to>
      <cdr:x>0.75546</cdr:x>
      <cdr:y>0.901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310353" y="3418965"/>
          <a:ext cx="863203" cy="2541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17,970</a:t>
          </a:r>
        </a:p>
      </cdr:txBody>
    </cdr:sp>
  </cdr:relSizeAnchor>
  <cdr:relSizeAnchor xmlns:cdr="http://schemas.openxmlformats.org/drawingml/2006/chartDrawing">
    <cdr:from>
      <cdr:x>0.81746</cdr:x>
      <cdr:y>0.84126</cdr:y>
    </cdr:from>
    <cdr:to>
      <cdr:x>0.98621</cdr:x>
      <cdr:y>0.9062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516041" y="3429564"/>
          <a:ext cx="932259" cy="2647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600" dirty="0">
              <a:latin typeface="Arial Black" panose="020B0A04020102020204" pitchFamily="34" charset="0"/>
            </a:rPr>
            <a:t>16,953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0.14083</cdr:x>
      <cdr:y>0.69083</cdr:y>
    </cdr:from>
    <cdr:to>
      <cdr:x>0.25452</cdr:x>
      <cdr:y>0.82409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1465730" y="3696553"/>
          <a:ext cx="1183341" cy="713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800" b="1" dirty="0"/>
            <a:t>53,381</a:t>
          </a:r>
        </a:p>
      </cdr:txBody>
    </cdr:sp>
  </cdr:relSizeAnchor>
  <cdr:relSizeAnchor xmlns:cdr="http://schemas.openxmlformats.org/drawingml/2006/chartDrawing">
    <cdr:from>
      <cdr:x>0.3804</cdr:x>
      <cdr:y>0.54861</cdr:y>
    </cdr:from>
    <cdr:to>
      <cdr:x>0.39914</cdr:x>
      <cdr:y>0.74306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2514600" y="1504950"/>
          <a:ext cx="123825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ES" dirty="0"/>
        </a:p>
      </cdr:txBody>
    </cdr:sp>
  </cdr:relSizeAnchor>
  <cdr:relSizeAnchor xmlns:cdr="http://schemas.openxmlformats.org/drawingml/2006/chartDrawing">
    <cdr:from>
      <cdr:x>0.37999</cdr:x>
      <cdr:y>0.6822</cdr:y>
    </cdr:from>
    <cdr:to>
      <cdr:x>0.47797</cdr:x>
      <cdr:y>0.76901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954895" y="3650362"/>
          <a:ext cx="1019779" cy="4645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800" b="1" dirty="0"/>
            <a:t>14,390</a:t>
          </a:r>
        </a:p>
      </cdr:txBody>
    </cdr:sp>
  </cdr:relSizeAnchor>
  <cdr:relSizeAnchor xmlns:cdr="http://schemas.openxmlformats.org/drawingml/2006/chartDrawing">
    <cdr:from>
      <cdr:x>0.59733</cdr:x>
      <cdr:y>0.68198</cdr:y>
    </cdr:from>
    <cdr:to>
      <cdr:x>0.68523</cdr:x>
      <cdr:y>0.78614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6217026" y="3649176"/>
          <a:ext cx="914866" cy="557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800" b="1" dirty="0"/>
            <a:t>20,175</a:t>
          </a:r>
        </a:p>
      </cdr:txBody>
    </cdr:sp>
  </cdr:relSizeAnchor>
  <cdr:relSizeAnchor xmlns:cdr="http://schemas.openxmlformats.org/drawingml/2006/chartDrawing">
    <cdr:from>
      <cdr:x>0.82823</cdr:x>
      <cdr:y>0.68066</cdr:y>
    </cdr:from>
    <cdr:to>
      <cdr:x>0.92765</cdr:x>
      <cdr:y>0.79871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8620279" y="3642089"/>
          <a:ext cx="1034766" cy="631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800" b="1" dirty="0"/>
            <a:t>18,816</a:t>
          </a:r>
        </a:p>
        <a:p xmlns:a="http://schemas.openxmlformats.org/drawingml/2006/main">
          <a:endParaRPr lang="es-BO" sz="1800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0.75085</cdr:x>
      <cdr:y>0.83324</cdr:y>
    </cdr:from>
    <cdr:to>
      <cdr:x>0.82934</cdr:x>
      <cdr:y>0.87773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7846551" y="5540188"/>
          <a:ext cx="820271" cy="2958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</cdr:txBody>
    </cdr:sp>
  </cdr:relSizeAnchor>
  <cdr:relSizeAnchor xmlns:cdr="http://schemas.openxmlformats.org/drawingml/2006/chartDrawing">
    <cdr:from>
      <cdr:x>0.58316</cdr:x>
      <cdr:y>0.76283</cdr:y>
    </cdr:from>
    <cdr:to>
      <cdr:x>0.67066</cdr:x>
      <cdr:y>0.90036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094232" y="507206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ES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0.73207</cdr:x>
      <cdr:y>0.79089</cdr:y>
    </cdr:from>
    <cdr:to>
      <cdr:x>0.78664</cdr:x>
      <cdr:y>0.86339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7937222" y="5134663"/>
          <a:ext cx="591670" cy="4706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800" dirty="0" smtClean="0"/>
            <a:t>73,0%</a:t>
          </a:r>
          <a:endParaRPr lang="es-ES" sz="1800" dirty="0"/>
        </a:p>
      </cdr:txBody>
    </cdr:sp>
  </cdr:relSizeAnchor>
  <cdr:relSizeAnchor xmlns:cdr="http://schemas.openxmlformats.org/drawingml/2006/chartDrawing">
    <cdr:from>
      <cdr:x>0.80152</cdr:x>
      <cdr:y>0.79966</cdr:y>
    </cdr:from>
    <cdr:to>
      <cdr:x>0.85858</cdr:x>
      <cdr:y>0.85765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8690257" y="5191583"/>
          <a:ext cx="618565" cy="3765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1800" dirty="0" smtClean="0"/>
            <a:t>27,0%</a:t>
          </a:r>
          <a:endParaRPr lang="es-ES" sz="1800" dirty="0"/>
        </a:p>
      </cdr:txBody>
    </cdr:sp>
  </cdr:relSizeAnchor>
  <cdr:relSizeAnchor xmlns:cdr="http://schemas.openxmlformats.org/drawingml/2006/chartDrawing">
    <cdr:from>
      <cdr:x>0.87865</cdr:x>
      <cdr:y>0.33017</cdr:y>
    </cdr:from>
    <cdr:to>
      <cdr:x>0.96299</cdr:x>
      <cdr:y>0.40939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9526497" y="2143534"/>
          <a:ext cx="914400" cy="5143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800" dirty="0" smtClean="0"/>
            <a:t>61%</a:t>
          </a:r>
          <a:endParaRPr lang="es-ES" sz="28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0.11538</cdr:x>
      <cdr:y>0.59447</cdr:y>
    </cdr:from>
    <cdr:to>
      <cdr:x>0.25768</cdr:x>
      <cdr:y>0.66656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28650" y="2457450"/>
          <a:ext cx="775261" cy="298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400" b="1" dirty="0"/>
            <a:t>118,5</a:t>
          </a:r>
          <a:r>
            <a:rPr lang="es-BO" sz="1400" dirty="0"/>
            <a:t>87</a:t>
          </a:r>
        </a:p>
        <a:p xmlns:a="http://schemas.openxmlformats.org/drawingml/2006/main">
          <a:endParaRPr lang="es-BO" sz="1400" dirty="0"/>
        </a:p>
      </cdr:txBody>
    </cdr:sp>
  </cdr:relSizeAnchor>
  <cdr:relSizeAnchor xmlns:cdr="http://schemas.openxmlformats.org/drawingml/2006/chartDrawing">
    <cdr:from>
      <cdr:x>0.32867</cdr:x>
      <cdr:y>0.59447</cdr:y>
    </cdr:from>
    <cdr:to>
      <cdr:x>0.47073</cdr:x>
      <cdr:y>0.66359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1790700" y="2457451"/>
          <a:ext cx="773962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400" b="1" dirty="0"/>
            <a:t>43,721</a:t>
          </a:r>
        </a:p>
        <a:p xmlns:a="http://schemas.openxmlformats.org/drawingml/2006/main">
          <a:endParaRPr lang="es-BO" sz="1400" dirty="0"/>
        </a:p>
      </cdr:txBody>
    </cdr:sp>
  </cdr:relSizeAnchor>
  <cdr:relSizeAnchor xmlns:cdr="http://schemas.openxmlformats.org/drawingml/2006/chartDrawing">
    <cdr:from>
      <cdr:x>0.54196</cdr:x>
      <cdr:y>0.59447</cdr:y>
    </cdr:from>
    <cdr:to>
      <cdr:x>0.69944</cdr:x>
      <cdr:y>0.65668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2952750" y="2457450"/>
          <a:ext cx="8580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400" b="1" dirty="0"/>
            <a:t>45,511</a:t>
          </a:r>
        </a:p>
      </cdr:txBody>
    </cdr:sp>
  </cdr:relSizeAnchor>
  <cdr:relSizeAnchor xmlns:cdr="http://schemas.openxmlformats.org/drawingml/2006/chartDrawing">
    <cdr:from>
      <cdr:x>0.73961</cdr:x>
      <cdr:y>0.60241</cdr:y>
    </cdr:from>
    <cdr:to>
      <cdr:x>0.86852</cdr:x>
      <cdr:y>0.67704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4029622" y="2490265"/>
          <a:ext cx="702341" cy="308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BO" sz="1400" b="1" dirty="0"/>
            <a:t>29,355</a:t>
          </a:r>
        </a:p>
        <a:p xmlns:a="http://schemas.openxmlformats.org/drawingml/2006/main">
          <a:endParaRPr lang="es-BO" sz="1100" dirty="0"/>
        </a:p>
      </cdr:txBody>
    </cdr:sp>
  </cdr:relSizeAnchor>
  <cdr:relSizeAnchor xmlns:cdr="http://schemas.openxmlformats.org/drawingml/2006/chartDrawing">
    <cdr:from>
      <cdr:x>0.17879</cdr:x>
      <cdr:y>0.67602</cdr:y>
    </cdr:from>
    <cdr:to>
      <cdr:x>0.29769</cdr:x>
      <cdr:y>0.75513</cdr:y>
    </cdr:to>
    <cdr:sp macro="" textlink="">
      <cdr:nvSpPr>
        <cdr:cNvPr id="6" name="CuadroTexto 5"/>
        <cdr:cNvSpPr txBox="1"/>
      </cdr:nvSpPr>
      <cdr:spPr>
        <a:xfrm xmlns:a="http://schemas.openxmlformats.org/drawingml/2006/main">
          <a:off x="1374949" y="3534545"/>
          <a:ext cx="914400" cy="413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dirty="0" smtClean="0"/>
            <a:t>TOTAL </a:t>
          </a:r>
          <a:endParaRPr lang="es-ES" sz="2400" dirty="0"/>
        </a:p>
      </cdr:txBody>
    </cdr:sp>
  </cdr:relSizeAnchor>
  <cdr:relSizeAnchor xmlns:cdr="http://schemas.openxmlformats.org/drawingml/2006/chartDrawing">
    <cdr:from>
      <cdr:x>0.81294</cdr:x>
      <cdr:y>0.68434</cdr:y>
    </cdr:from>
    <cdr:to>
      <cdr:x>0.93184</cdr:x>
      <cdr:y>0.76346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6251748" y="3578089"/>
          <a:ext cx="914400" cy="413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S" sz="2400" dirty="0" smtClean="0"/>
            <a:t>RURAL </a:t>
          </a:r>
          <a:endParaRPr lang="es-ES" sz="24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0.60447</cdr:x>
      <cdr:y>0.51404</cdr:y>
    </cdr:from>
    <cdr:to>
      <cdr:x>0.98069</cdr:x>
      <cdr:y>0.58574</cdr:y>
    </cdr:to>
    <cdr:sp macro="" textlink="">
      <cdr:nvSpPr>
        <cdr:cNvPr id="3" name="Rectángulo redondeado 2"/>
        <cdr:cNvSpPr/>
      </cdr:nvSpPr>
      <cdr:spPr>
        <a:xfrm xmlns:a="http://schemas.openxmlformats.org/drawingml/2006/main">
          <a:off x="2601728" y="1835962"/>
          <a:ext cx="1619292" cy="256073"/>
        </a:xfrm>
        <a:prstGeom xmlns:a="http://schemas.openxmlformats.org/drawingml/2006/main" prst="round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002">
          <a:schemeClr val="lt2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ES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SISTEMA PRIVADO</a:t>
          </a:r>
          <a:endParaRPr lang="es-ES" sz="1200" dirty="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01D08-438B-4BB2-91F9-A1BF1FEDD26A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515476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02075" y="9515476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5ADD5-07F6-4644-81CA-CF7F3138B397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8143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A37DA-2450-4663-AC8D-71B9BD54D534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8975" y="4757738"/>
            <a:ext cx="5510213" cy="450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51388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02075" y="9513888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53A697-909A-477E-8080-B5C97B16399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30903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13ADC-50BF-4618-B3B1-3D2E48A7C88C}" type="slidenum">
              <a:rPr lang="es-BO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BO" dirty="0" smtClean="0"/>
          </a:p>
        </p:txBody>
      </p:sp>
    </p:spTree>
    <p:extLst>
      <p:ext uri="{BB962C8B-B14F-4D97-AF65-F5344CB8AC3E}">
        <p14:creationId xmlns:p14="http://schemas.microsoft.com/office/powerpoint/2010/main" val="4059124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53A697-909A-477E-8080-B5C97B163998}" type="slidenum">
              <a:rPr lang="es-ES" smtClean="0"/>
              <a:pPr/>
              <a:t>46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0998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2565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15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4863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29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6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35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65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53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61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6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9994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61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96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194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05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4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50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8509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88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719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98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04495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86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1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73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098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223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07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10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9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750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3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98043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74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72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248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89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09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A8AF3-0ABE-4834-A6EB-2334C00D4292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40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BE261-132B-4AE0-A649-7AE64C0DEB6C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577916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F86236-B699-4719-80AC-2577438DD572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551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8E9DC7-A4CC-4010-A70A-3F871BD48706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4251481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2C4C1B-57A7-458B-A989-36DC5ECB037E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98670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87090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7DD1F8-2448-4A4B-9A3E-65129D978210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5626141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FF0E65-CB02-4B23-8731-257B26C83EB6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1604497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6224F8-E55A-44A3-B8CD-91B8D86E3BF8}" type="slidenum">
              <a:rPr lang="en-US" altLang="es-ES" smtClean="0">
                <a:solidFill>
                  <a:srgbClr val="637052"/>
                </a:solidFill>
              </a:rPr>
              <a:pPr>
                <a:defRPr/>
              </a:pPr>
              <a:t>‹Nº›</a:t>
            </a:fld>
            <a:endParaRPr lang="en-US" altLang="es-ES" dirty="0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24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0248C5-71D4-4CF4-A54A-412476866AA5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566359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EA26E9-C84F-475A-A5ED-E806D9AE08AD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711499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971FE-337A-46DC-96FE-DA11B054D88C}" type="slidenum">
              <a:rPr lang="en-US" altLang="es-ES" smtClean="0"/>
              <a:pPr>
                <a:defRPr/>
              </a:pPr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1234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9166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3500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06210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5766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96486-5C22-4BB4-A083-3ACD7DA93A17}" type="datetimeFigureOut">
              <a:rPr lang="es-ES" smtClean="0"/>
              <a:pPr/>
              <a:t>05/09/2019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40847-131A-45FF-AD55-C6954CC1C460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0803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94693-F416-4E42-A40B-C129001A0D8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5454B-07FE-4559-9E37-1253392E066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28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EB1B5-5DF2-4CB5-B750-F76BEC7B18C5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43A4A-9B1D-4BD2-BD09-033E73664D71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34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35272-9DA0-45C7-B731-FBD3B6D82323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05/09/2019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3648A-38BA-4871-830B-0265D429CAE5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4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7DD1F8-2448-4A4B-9A3E-65129D978210}" type="slidenum">
              <a:rPr lang="en-US" altLang="es-ES" b="1" smtClean="0">
                <a:latin typeface="Calisto MT" panose="0204060305050503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altLang="es-ES" b="1" dirty="0">
              <a:latin typeface="Calisto MT" panose="02040603050505030304" pitchFamily="18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1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5246370" cy="1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pic>
        <p:nvPicPr>
          <p:cNvPr id="3073" name="Imagen 1" descr="escudo la p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2" y="0"/>
            <a:ext cx="2083118" cy="235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23512" y="2485964"/>
            <a:ext cx="108197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3200" b="1" i="0" u="none" strike="noStrike" cap="none" normalizeH="0" baseline="0" dirty="0" smtClean="0">
                <a:ln>
                  <a:noFill/>
                </a:ln>
                <a:solidFill>
                  <a:srgbClr val="06520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GOBIERNO AUTÓNOMO DEPARTAMENTAL DE LA PAZ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SERVICIO DEPARTAMENTAL</a:t>
            </a:r>
            <a:r>
              <a:rPr kumimoji="0" lang="es-ES" altLang="es-E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SALUD</a:t>
            </a:r>
            <a:r>
              <a:rPr kumimoji="0" lang="es-ES" altLang="es-ES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ES" alt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032861" y="4208916"/>
            <a:ext cx="642002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002060"/>
                </a:solidFill>
              </a:rPr>
              <a:t>AUDIENCIA PÚBLICA DE</a:t>
            </a:r>
          </a:p>
          <a:p>
            <a:pPr algn="ctr"/>
            <a:r>
              <a:rPr lang="es-ES" sz="4800" b="1" dirty="0" smtClean="0">
                <a:solidFill>
                  <a:srgbClr val="002060"/>
                </a:solidFill>
              </a:rPr>
              <a:t>RENDICIÓN DE CUENTAS</a:t>
            </a:r>
          </a:p>
          <a:p>
            <a:pPr algn="ctr"/>
            <a:r>
              <a:rPr lang="es-ES" sz="4800" b="1" dirty="0" smtClean="0">
                <a:solidFill>
                  <a:srgbClr val="002060"/>
                </a:solidFill>
              </a:rPr>
              <a:t>GESTIÓN  2016</a:t>
            </a:r>
          </a:p>
          <a:p>
            <a:pPr algn="ctr"/>
            <a:endParaRPr lang="es-ES" sz="3200" b="1" dirty="0">
              <a:solidFill>
                <a:srgbClr val="00206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94737" l="18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917" y="0"/>
            <a:ext cx="1584840" cy="29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5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683418" y="146125"/>
            <a:ext cx="88943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DE SALUD (PRIVADO) </a:t>
            </a:r>
          </a:p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HABILITADOS NUEVOS  – Gestión 2016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2095" y="6548717"/>
            <a:ext cx="2230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USACSIA/GC/REDES/EP/-SEDES</a:t>
            </a:r>
            <a:endParaRPr lang="es-ES" sz="1000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622813"/>
              </p:ext>
            </p:extLst>
          </p:nvPr>
        </p:nvGraphicFramePr>
        <p:xfrm>
          <a:off x="168780" y="1287390"/>
          <a:ext cx="4912657" cy="52613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57224"/>
                <a:gridCol w="1857224"/>
                <a:gridCol w="1198209"/>
              </a:tblGrid>
              <a:tr h="417455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u="none" strike="noStrike" dirty="0">
                          <a:effectLst/>
                        </a:rPr>
                        <a:t>UNIDADES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u="none" strike="noStrike" dirty="0">
                          <a:effectLst/>
                        </a:rPr>
                        <a:t>ESTABLECIMIENTOS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600" b="1" u="none" strike="noStrike" dirty="0">
                          <a:effectLst/>
                        </a:rPr>
                        <a:t>CANTIDAD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400" u="none" strike="noStrike" dirty="0">
                          <a:effectLst/>
                        </a:rPr>
                        <a:t>Epidemiología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Unidades de hemodiálisis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7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s-ES" sz="2400" u="none" strike="noStrike" dirty="0">
                          <a:effectLst/>
                        </a:rPr>
                        <a:t>USACSIA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Clínicas y Centros de Salud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26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0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 smtClean="0">
                          <a:effectLst/>
                        </a:rPr>
                        <a:t>Consultorio Gral. </a:t>
                      </a:r>
                      <a:r>
                        <a:rPr lang="es-ES" sz="1800" u="none" strike="noStrike" dirty="0">
                          <a:effectLst/>
                        </a:rPr>
                        <a:t>y Especialidad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146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560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Otros- </a:t>
                      </a:r>
                      <a:r>
                        <a:rPr lang="es-ES" sz="1800" u="none" strike="noStrike" dirty="0" smtClean="0">
                          <a:effectLst/>
                        </a:rPr>
                        <a:t>Radiología</a:t>
                      </a:r>
                      <a:r>
                        <a:rPr lang="es-ES" sz="1800" u="none" strike="noStrike" dirty="0">
                          <a:effectLst/>
                        </a:rPr>
                        <a:t>, </a:t>
                      </a:r>
                      <a:r>
                        <a:rPr lang="es-ES" sz="1800" u="none" strike="noStrike" dirty="0" smtClean="0">
                          <a:effectLst/>
                        </a:rPr>
                        <a:t>Ópticas </a:t>
                      </a:r>
                      <a:r>
                        <a:rPr lang="es-ES" sz="1800" u="none" strike="noStrike" dirty="0">
                          <a:effectLst/>
                        </a:rPr>
                        <a:t>y </a:t>
                      </a:r>
                      <a:r>
                        <a:rPr lang="es-ES" sz="1800" u="none" strike="noStrike" dirty="0" smtClean="0">
                          <a:effectLst/>
                        </a:rPr>
                        <a:t>fisioterap.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58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s-ES" sz="2400" u="none" strike="noStrike" dirty="0">
                          <a:effectLst/>
                        </a:rPr>
                        <a:t>Gestión de Calidad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Farmacias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80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Laboratorios clínicos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36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2400" u="none" strike="noStrike" dirty="0">
                          <a:effectLst/>
                        </a:rPr>
                        <a:t>Unidad de Redes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800" u="none" strike="noStrike" dirty="0">
                          <a:effectLst/>
                        </a:rPr>
                        <a:t>Consultorios Odontológicos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u="none" strike="noStrike" dirty="0">
                          <a:effectLst/>
                        </a:rPr>
                        <a:t>49</a:t>
                      </a:r>
                      <a:endParaRPr lang="es-ES" sz="3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745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s-ES" sz="1600" u="none" strike="noStrike" dirty="0">
                          <a:effectLst/>
                        </a:rPr>
                        <a:t>TOTAL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3600" b="1" u="none" strike="noStrike" dirty="0">
                          <a:effectLst/>
                        </a:rPr>
                        <a:t>402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852191"/>
              </p:ext>
            </p:extLst>
          </p:nvPr>
        </p:nvGraphicFramePr>
        <p:xfrm>
          <a:off x="5141259" y="1695963"/>
          <a:ext cx="6692154" cy="4704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002414" y="146125"/>
            <a:ext cx="82563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ESTABLECIMIENTOS PRIVADOS </a:t>
            </a:r>
          </a:p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HABILITADOS – Gestión 2016 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2095" y="6548717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dirty="0" smtClean="0"/>
              <a:t>Fuente: USACSIA-SEDES</a:t>
            </a:r>
            <a:endParaRPr lang="es-ES" sz="10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4230658"/>
              </p:ext>
            </p:extLst>
          </p:nvPr>
        </p:nvGraphicFramePr>
        <p:xfrm>
          <a:off x="6478974" y="1254036"/>
          <a:ext cx="5474821" cy="551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3600"/>
                <a:gridCol w="3864580"/>
                <a:gridCol w="1136641"/>
              </a:tblGrid>
              <a:tr h="31077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N°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OTROS ESTABLECIMIENTOS  HABILITADOS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CANT.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EXPENDIO DE COMIDAS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840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ELABORACION DE ALIMENTO Y BEB.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512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TIENDAS Y ALMACENES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447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AGENCIA DE ALIMENTOS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297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FRIALES Y CARNICERIA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HOTELES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246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7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GUARDERIAS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163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SALONES DE BELLEZA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154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9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BAÑOS Y SALUNAS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123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11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EXP. DE BEBIDAS ALCHOL.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93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12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OTRAS AGENCIAS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78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CENTROS DE DIVERSION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26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14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EMPRESA DE LIMPIEZA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u="none" strike="noStrike" dirty="0">
                          <a:effectLst/>
                        </a:rPr>
                        <a:t>15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 dirty="0">
                          <a:effectLst/>
                        </a:rPr>
                        <a:t>HOGAR DE ANCIANOS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</a:rPr>
                        <a:t>13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774">
                <a:tc>
                  <a:txBody>
                    <a:bodyPr/>
                    <a:lstStyle/>
                    <a:p>
                      <a:pPr algn="l" fontAlgn="b"/>
                      <a:r>
                        <a:rPr lang="es-ES" sz="3200" u="none" strike="noStrike" dirty="0">
                          <a:effectLst/>
                        </a:rPr>
                        <a:t> </a:t>
                      </a:r>
                      <a:endParaRPr lang="es-E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3200" b="1" u="none" strike="noStrike" dirty="0">
                          <a:effectLst/>
                        </a:rPr>
                        <a:t>TOTAL 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200" b="1" u="none" strike="noStrike" dirty="0" smtClean="0">
                          <a:effectLst/>
                        </a:rPr>
                        <a:t>3.261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163558"/>
              </p:ext>
            </p:extLst>
          </p:nvPr>
        </p:nvGraphicFramePr>
        <p:xfrm>
          <a:off x="-1" y="1869141"/>
          <a:ext cx="6158753" cy="4087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237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921309" y="51328"/>
            <a:ext cx="103360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 CALIDAD  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A AUDITORIAS MEDICAS  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583668"/>
              </p:ext>
            </p:extLst>
          </p:nvPr>
        </p:nvGraphicFramePr>
        <p:xfrm>
          <a:off x="748134" y="1190101"/>
          <a:ext cx="10945092" cy="509778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776591"/>
                <a:gridCol w="8251699"/>
                <a:gridCol w="1916802"/>
              </a:tblGrid>
              <a:tr h="3716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Nº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Auditorias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Médicas externas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concluidas a Establecimiento de Salud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</a:t>
                      </a:r>
                      <a:r>
                        <a:rPr lang="es-ES" sz="2000" b="1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PRIVADOS Y PUBLICOS</a:t>
                      </a:r>
                      <a:endParaRPr lang="es-ES" sz="2000" b="1" i="0" u="none" strike="noStrike" baseline="0" dirty="0" smtClean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Auditorias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Médicas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curso a Establecimiento de Salud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 de Auditoria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responsabilidad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64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Expedientes para Auditoria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externa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Denuncias recibidas por presunta mala praxis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 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Privados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985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Denuncias recibidas por presunta mala praxis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médica 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E. Públicos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32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Comités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Gestión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Calidad y Auditoria Médica Conformados  en redes Urbanas y Rurales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40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ES" sz="4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748134" y="6360459"/>
            <a:ext cx="195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AudMed./GC/SEDES</a:t>
            </a:r>
            <a:endParaRPr lang="es-E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1315394" y="51326"/>
            <a:ext cx="91877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GESTION DE CALIDAD  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DE ACREDITACIÓN 2016  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364029"/>
              </p:ext>
            </p:extLst>
          </p:nvPr>
        </p:nvGraphicFramePr>
        <p:xfrm>
          <a:off x="388608" y="1374765"/>
          <a:ext cx="6427827" cy="5192608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545270"/>
                <a:gridCol w="1102398"/>
                <a:gridCol w="780159"/>
              </a:tblGrid>
              <a:tr h="77111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 E T A L L  E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</a:t>
                      </a:r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E.S.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699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Establecimientos de Salud en proceso de </a:t>
                      </a:r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acreditación</a:t>
                      </a:r>
                    </a:p>
                    <a:p>
                      <a:pPr algn="l" fontAlgn="b"/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(con </a:t>
                      </a:r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Autoevaluaciones 1 y </a:t>
                      </a:r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</a:t>
                      </a:r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699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Establecimientos de Salud en proceso de </a:t>
                      </a:r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acreditación (con </a:t>
                      </a:r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Autoevaluaciones 1 y 2) URBANO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7509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E.S.</a:t>
                      </a:r>
                      <a:r>
                        <a:rPr lang="es-ES" sz="2400" b="1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PUBLICOS  CON  Auto Evaluación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9 Gráfico"/>
          <p:cNvGraphicFramePr/>
          <p:nvPr>
            <p:extLst>
              <p:ext uri="{D42A27DB-BD31-4B8C-83A1-F6EECF244321}">
                <p14:modId xmlns:p14="http://schemas.microsoft.com/office/powerpoint/2010/main" val="2434452753"/>
              </p:ext>
            </p:extLst>
          </p:nvPr>
        </p:nvGraphicFramePr>
        <p:xfrm>
          <a:off x="6531623" y="2175049"/>
          <a:ext cx="5348990" cy="3503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366" y="323125"/>
            <a:ext cx="633868" cy="117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53229" y="2334791"/>
            <a:ext cx="77165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cap="none" spc="0" dirty="0" smtClean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ATENCIÓN INTEGRAL</a:t>
            </a:r>
          </a:p>
          <a:p>
            <a:pPr algn="ctr"/>
            <a:r>
              <a:rPr lang="es-ES" sz="4800" b="1" cap="none" spc="0" dirty="0" smtClean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4800" b="1" dirty="0" smtClean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NIÑOS Y NIÑAS </a:t>
            </a:r>
            <a:endParaRPr lang="es-ES" sz="4800" b="1" cap="none" spc="0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79" y="928850"/>
            <a:ext cx="2575775" cy="47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6951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" y="0"/>
            <a:ext cx="633868" cy="11779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46423" y="111898"/>
            <a:ext cx="1075284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Vacunación con BCG a niños &lt; 1 año </a:t>
            </a:r>
          </a:p>
          <a:p>
            <a:pPr algn="ctr"/>
            <a:r>
              <a:rPr lang="es-ES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2016</a:t>
            </a:r>
            <a:r>
              <a:rPr lang="es-ES" sz="28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800" b="1" cap="none" spc="0" dirty="0">
              <a:ln w="12700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93182"/>
              </p:ext>
            </p:extLst>
          </p:nvPr>
        </p:nvGraphicFramePr>
        <p:xfrm>
          <a:off x="429490" y="1177903"/>
          <a:ext cx="11069783" cy="5544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29490" y="6414237"/>
            <a:ext cx="17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Fuente: SDIS – SEDES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11613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" y="0"/>
            <a:ext cx="633868" cy="11779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46423" y="111898"/>
            <a:ext cx="1075284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Vacunación 3ra. Pentavalente a niños (as) </a:t>
            </a:r>
          </a:p>
          <a:p>
            <a:pPr algn="ctr"/>
            <a:r>
              <a:rPr lang="es-ES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Menores de</a:t>
            </a:r>
            <a:r>
              <a:rPr lang="es-ES" sz="28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año - </a:t>
            </a:r>
            <a:r>
              <a:rPr lang="es-ES" sz="28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2016</a:t>
            </a:r>
            <a:r>
              <a:rPr lang="es-ES" sz="28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800" b="1" cap="none" spc="0" dirty="0">
              <a:ln w="12700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3485" y="6433842"/>
            <a:ext cx="17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Fuente: SDIS – SEDES </a:t>
            </a:r>
            <a:endParaRPr lang="es-ES" sz="1400" dirty="0"/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605549"/>
              </p:ext>
            </p:extLst>
          </p:nvPr>
        </p:nvGraphicFramePr>
        <p:xfrm>
          <a:off x="874059" y="1066004"/>
          <a:ext cx="11066929" cy="5351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746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" y="73744"/>
            <a:ext cx="633868" cy="11779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92617" y="0"/>
            <a:ext cx="1043837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0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Vacunación con SRP </a:t>
            </a:r>
          </a:p>
          <a:p>
            <a:pPr algn="ctr"/>
            <a:r>
              <a:rPr lang="es-ES" sz="30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niñas y niños de 12 – 23 meses - </a:t>
            </a:r>
            <a:r>
              <a:rPr lang="es-ES" sz="3000" b="1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3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estión 2016</a:t>
            </a:r>
            <a:r>
              <a:rPr lang="es-ES" sz="3600" b="1" cap="none" spc="0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3600" b="1" cap="none" spc="0" dirty="0">
              <a:ln w="12700">
                <a:solidFill>
                  <a:srgbClr val="0070C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635624"/>
              </p:ext>
            </p:extLst>
          </p:nvPr>
        </p:nvGraphicFramePr>
        <p:xfrm>
          <a:off x="1280672" y="1107996"/>
          <a:ext cx="10408024" cy="535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102446" y="6550223"/>
            <a:ext cx="1758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Fuente: SDIS – SEDES 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96472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 Imagen" descr="G:\INFORME ACTIVIDADES MENSUAL\IMG_555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2084496" cy="6858000"/>
          </a:xfrm>
          <a:prstGeom prst="rect">
            <a:avLst/>
          </a:prstGeom>
          <a:gradFill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3900371" y="271903"/>
            <a:ext cx="829162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ATENCIÓN INTEGRAL</a:t>
            </a:r>
          </a:p>
          <a:p>
            <a:pPr algn="ctr"/>
            <a:r>
              <a:rPr lang="es-ES" sz="6000" b="1" cap="none" spc="0" dirty="0" smtClean="0">
                <a:ln w="6600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LA MUJER</a:t>
            </a:r>
            <a:endParaRPr lang="es-ES" sz="6000" b="1" cap="none" spc="0" dirty="0">
              <a:ln w="6600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3D820423-9B5C-415A-935D-DE79BAEDE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575939"/>
              </p:ext>
            </p:extLst>
          </p:nvPr>
        </p:nvGraphicFramePr>
        <p:xfrm>
          <a:off x="692331" y="0"/>
          <a:ext cx="10450286" cy="664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9686919" y="1785905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111%</a:t>
            </a:r>
            <a:endParaRPr lang="es-ES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3386133" y="2914647"/>
            <a:ext cx="994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 smtClean="0"/>
              <a:t>113%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861457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4345" y="143452"/>
            <a:ext cx="10515600" cy="757093"/>
          </a:xfrm>
        </p:spPr>
        <p:txBody>
          <a:bodyPr>
            <a:normAutofit/>
          </a:bodyPr>
          <a:lstStyle/>
          <a:p>
            <a:r>
              <a:rPr lang="es-MX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  <a:endParaRPr lang="es-BO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6175649"/>
              </p:ext>
            </p:extLst>
          </p:nvPr>
        </p:nvGraphicFramePr>
        <p:xfrm>
          <a:off x="484909" y="914400"/>
          <a:ext cx="11374582" cy="5597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99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Gráfico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2D9959D1-F69D-47F0-96E1-FB90BDFC5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00641"/>
              </p:ext>
            </p:extLst>
          </p:nvPr>
        </p:nvGraphicFramePr>
        <p:xfrm>
          <a:off x="574766" y="156754"/>
          <a:ext cx="10842171" cy="6492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60708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278134"/>
              </p:ext>
            </p:extLst>
          </p:nvPr>
        </p:nvGraphicFramePr>
        <p:xfrm>
          <a:off x="1171575" y="1414463"/>
          <a:ext cx="9901238" cy="4729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100388" y="485776"/>
            <a:ext cx="5479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PROCESO DE EMBARAZO 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228868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328738" y="614364"/>
            <a:ext cx="9890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CONTROL PRENATAL ANTES DEL QUINTO MES </a:t>
            </a:r>
            <a:endParaRPr lang="es-ES" sz="4000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222688"/>
              </p:ext>
            </p:extLst>
          </p:nvPr>
        </p:nvGraphicFramePr>
        <p:xfrm>
          <a:off x="1328738" y="1322250"/>
          <a:ext cx="10515600" cy="4900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8047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0" y="73744"/>
            <a:ext cx="633868" cy="117790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32491" y="-3738"/>
            <a:ext cx="11942618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cap="none" spc="0" dirty="0" smtClean="0">
                <a:ln w="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COBERTURA DE MUESTRAS - PAP - MUJERES DE 25 A 64 AÑOS</a:t>
            </a:r>
          </a:p>
          <a:p>
            <a:pPr algn="ctr"/>
            <a:r>
              <a:rPr lang="es-ES" sz="2800" b="1" dirty="0" smtClean="0">
                <a:ln w="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- 2016</a:t>
            </a:r>
            <a:r>
              <a:rPr lang="es-ES" sz="2800" b="1" cap="none" spc="0" dirty="0" smtClean="0">
                <a:ln w="0">
                  <a:solidFill>
                    <a:srgbClr val="002060"/>
                  </a:solidFill>
                  <a:prstDash val="solid"/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2800" b="1" cap="none" spc="0" dirty="0">
              <a:ln w="0">
                <a:solidFill>
                  <a:srgbClr val="002060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658598"/>
              </p:ext>
            </p:extLst>
          </p:nvPr>
        </p:nvGraphicFramePr>
        <p:xfrm>
          <a:off x="4307394" y="950369"/>
          <a:ext cx="7690338" cy="5228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7701734"/>
              </p:ext>
            </p:extLst>
          </p:nvPr>
        </p:nvGraphicFramePr>
        <p:xfrm>
          <a:off x="87429" y="1828803"/>
          <a:ext cx="3918514" cy="4093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9257"/>
                <a:gridCol w="1959257"/>
              </a:tblGrid>
              <a:tr h="956861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effectLst/>
                        </a:rPr>
                        <a:t>Área geográfica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effectLst/>
                        </a:rPr>
                        <a:t>Población </a:t>
                      </a:r>
                      <a:r>
                        <a:rPr lang="es-ES" sz="2000" b="1" u="none" strike="noStrike" dirty="0">
                          <a:effectLst/>
                        </a:rPr>
                        <a:t>de mujeres de 25 a 64 años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1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Total  Departamento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>
                          <a:effectLst/>
                        </a:rPr>
                        <a:t>635.950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46947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Redes  La Paz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>
                          <a:effectLst/>
                        </a:rPr>
                        <a:t>182.562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6947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Redes  El Alto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>
                          <a:effectLst/>
                        </a:rPr>
                        <a:t>206.157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113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effectLst/>
                        </a:rPr>
                        <a:t>Redes </a:t>
                      </a:r>
                      <a:r>
                        <a:rPr lang="es-ES" sz="2400" u="none" strike="noStrike" dirty="0" smtClean="0">
                          <a:effectLst/>
                        </a:rPr>
                        <a:t>Área  </a:t>
                      </a:r>
                      <a:r>
                        <a:rPr lang="es-ES" sz="2400" u="none" strike="noStrike" dirty="0">
                          <a:effectLst/>
                        </a:rPr>
                        <a:t>Rural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u="none" strike="noStrike" dirty="0">
                          <a:effectLst/>
                        </a:rPr>
                        <a:t>247.231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22031" y="6564923"/>
            <a:ext cx="12875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50" dirty="0" smtClean="0"/>
              <a:t>Fuente: SDIS- SEDES</a:t>
            </a:r>
            <a:endParaRPr lang="es-ES" sz="1050" dirty="0"/>
          </a:p>
        </p:txBody>
      </p:sp>
      <p:sp>
        <p:nvSpPr>
          <p:cNvPr id="9" name="CuadroTexto 1"/>
          <p:cNvSpPr txBox="1"/>
          <p:nvPr/>
        </p:nvSpPr>
        <p:spPr>
          <a:xfrm>
            <a:off x="8839200" y="4528459"/>
            <a:ext cx="914400" cy="41365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/>
              <a:t>EL ALTO</a:t>
            </a:r>
            <a:endParaRPr lang="es-ES" sz="2400" dirty="0"/>
          </a:p>
        </p:txBody>
      </p:sp>
      <p:sp>
        <p:nvSpPr>
          <p:cNvPr id="10" name="CuadroTexto 1"/>
          <p:cNvSpPr txBox="1"/>
          <p:nvPr/>
        </p:nvSpPr>
        <p:spPr>
          <a:xfrm>
            <a:off x="7119258" y="4528459"/>
            <a:ext cx="914400" cy="413657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ES" sz="2400" dirty="0" smtClean="0"/>
              <a:t>LA PAZ  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99784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408218" y="1634836"/>
            <a:ext cx="7331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ALERTAS EPIDEMIOLOGICAS </a:t>
            </a:r>
          </a:p>
          <a:p>
            <a:pPr algn="ctr"/>
            <a:endParaRPr lang="es-E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781455"/>
            <a:ext cx="2537137" cy="4714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7" b="21774"/>
          <a:stretch>
            <a:fillRect/>
          </a:stretch>
        </p:blipFill>
        <p:spPr bwMode="auto">
          <a:xfrm>
            <a:off x="429492" y="682244"/>
            <a:ext cx="6180847" cy="606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4 CuadroTexto"/>
          <p:cNvSpPr txBox="1">
            <a:spLocks noChangeArrowheads="1"/>
          </p:cNvSpPr>
          <p:nvPr/>
        </p:nvSpPr>
        <p:spPr bwMode="auto">
          <a:xfrm>
            <a:off x="7014745" y="908613"/>
            <a:ext cx="500909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s-ES" altLang="es-BO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INTERVENCIONES REALIZADAS</a:t>
            </a:r>
          </a:p>
        </p:txBody>
      </p:sp>
      <p:pic>
        <p:nvPicPr>
          <p:cNvPr id="3076" name="Picture 11" descr="C:\Users\ANGEL\Desktop\DATOS 2014\OTROS\INTERVENCION 2014\RED 1 2014\DATOS\FOTOS PABLO\DSC057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9" b="15672"/>
          <a:stretch>
            <a:fillRect/>
          </a:stretch>
        </p:blipFill>
        <p:spPr bwMode="auto">
          <a:xfrm>
            <a:off x="6732700" y="1557338"/>
            <a:ext cx="4780415" cy="2737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32700" y="4533541"/>
            <a:ext cx="5573183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b="1" i="1" dirty="0">
                <a:latin typeface="Arial" pitchFamily="34" charset="0"/>
                <a:cs typeface="Arial" pitchFamily="34" charset="0"/>
              </a:rPr>
              <a:t>Alertas epidemiológicas  declaradas</a:t>
            </a:r>
            <a:endParaRPr lang="es-ES" b="1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Enfermedad por el virus de CHIKV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s-ES" dirty="0">
                <a:latin typeface="Arial" pitchFamily="34" charset="0"/>
                <a:cs typeface="Arial" pitchFamily="34" charset="0"/>
              </a:rPr>
              <a:t>Rabia por canes y Felina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610339" y="5475291"/>
            <a:ext cx="4902776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b="1" dirty="0">
                <a:latin typeface="Arial" pitchFamily="34" charset="0"/>
                <a:cs typeface="Arial" pitchFamily="34" charset="0"/>
              </a:rPr>
              <a:t>Contención y Respuesta</a:t>
            </a:r>
          </a:p>
          <a:p>
            <a:pPr algn="ctr">
              <a:defRPr/>
            </a:pPr>
            <a:r>
              <a:rPr lang="es-ES" i="1" dirty="0">
                <a:latin typeface="Arial" pitchFamily="34" charset="0"/>
                <a:cs typeface="Arial" pitchFamily="34" charset="0"/>
              </a:rPr>
              <a:t>88 brotes en 35 municipios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527382" y="159024"/>
            <a:ext cx="11267671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INTERVENCIONES, CONTROL DE BROTES - 2016  </a:t>
            </a:r>
          </a:p>
        </p:txBody>
      </p:sp>
    </p:spTree>
    <p:extLst>
      <p:ext uri="{BB962C8B-B14F-4D97-AF65-F5344CB8AC3E}">
        <p14:creationId xmlns:p14="http://schemas.microsoft.com/office/powerpoint/2010/main" val="178957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3 CuadroTexto"/>
          <p:cNvSpPr txBox="1">
            <a:spLocks noChangeArrowheads="1"/>
          </p:cNvSpPr>
          <p:nvPr/>
        </p:nvSpPr>
        <p:spPr bwMode="auto">
          <a:xfrm>
            <a:off x="1504568" y="604837"/>
            <a:ext cx="297603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1987 - 2016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25579" y="87016"/>
            <a:ext cx="120190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36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VIH / SIDA - 2016  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5991244" y="1066800"/>
            <a:ext cx="6251388" cy="4835236"/>
          </a:xfrm>
          <a:prstGeom prst="roundRect">
            <a:avLst/>
          </a:prstGeom>
          <a:solidFill>
            <a:srgbClr val="FFD44B"/>
          </a:solidFill>
          <a:ln w="28575"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u="sng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 2016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u="sng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BO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 casos detectados con VIH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BO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 casos  detectados de SIDA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cap="all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 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EMBARAZADAS VIH(</a:t>
            </a:r>
            <a:r>
              <a:rPr lang="es-ES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NIÑOS VIH (</a:t>
            </a:r>
            <a:r>
              <a:rPr lang="es-ES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TRABAJADORAS SEXUALES (</a:t>
            </a:r>
            <a:r>
              <a:rPr lang="es-ES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HSH (</a:t>
            </a:r>
            <a:r>
              <a:rPr lang="es-ES" sz="2400" b="1" cap="al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s-ES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24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BO" sz="2400" b="1" cap="all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BO" sz="24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BO" sz="2400" b="1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39.690 personas que acceden a pruebas rápidas para VIH</a:t>
            </a:r>
            <a:endParaRPr lang="es-ES" sz="2400" b="1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8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957" b="9520"/>
          <a:stretch>
            <a:fillRect/>
          </a:stretch>
        </p:blipFill>
        <p:spPr bwMode="auto">
          <a:xfrm>
            <a:off x="125580" y="5622926"/>
            <a:ext cx="5865664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9" y="647661"/>
            <a:ext cx="5865719" cy="4975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1 Elipse"/>
          <p:cNvSpPr/>
          <p:nvPr/>
        </p:nvSpPr>
        <p:spPr>
          <a:xfrm>
            <a:off x="1742699" y="2877223"/>
            <a:ext cx="2832400" cy="11997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BO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BO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CASOS VIH</a:t>
            </a:r>
          </a:p>
          <a:p>
            <a:pPr algn="ctr">
              <a:defRPr/>
            </a:pPr>
            <a:r>
              <a:rPr lang="es-BO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s-BO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2860</a:t>
            </a:r>
            <a:r>
              <a:rPr lang="es-BO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= 78%</a:t>
            </a:r>
          </a:p>
          <a:p>
            <a:pPr algn="ctr">
              <a:defRPr/>
            </a:pPr>
            <a:endParaRPr lang="es-BO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6 Elipse"/>
          <p:cNvSpPr/>
          <p:nvPr/>
        </p:nvSpPr>
        <p:spPr>
          <a:xfrm>
            <a:off x="1504568" y="4133814"/>
            <a:ext cx="2499401" cy="115565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BO" sz="1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BO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CASOS SIDA</a:t>
            </a:r>
          </a:p>
          <a:p>
            <a:pPr algn="ctr">
              <a:defRPr/>
            </a:pPr>
            <a:r>
              <a:rPr lang="es-BO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 826 = 22%</a:t>
            </a:r>
          </a:p>
          <a:p>
            <a:pPr algn="ctr">
              <a:defRPr/>
            </a:pPr>
            <a:endParaRPr lang="es-BO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1 Elipse"/>
          <p:cNvSpPr/>
          <p:nvPr/>
        </p:nvSpPr>
        <p:spPr>
          <a:xfrm>
            <a:off x="3022355" y="1615632"/>
            <a:ext cx="3169864" cy="138215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BO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BO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Total desde 1987: </a:t>
            </a:r>
            <a:r>
              <a:rPr lang="es-BO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3682</a:t>
            </a:r>
          </a:p>
          <a:p>
            <a:pPr algn="ctr">
              <a:defRPr/>
            </a:pPr>
            <a:r>
              <a:rPr lang="es-BO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20% LP</a:t>
            </a:r>
            <a:endParaRPr lang="es-BO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s-BO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2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61E1-8BD4-4457-8429-BF0B1CB16311}" type="slidenum">
              <a:rPr lang="es-ES" smtClean="0"/>
              <a:pPr>
                <a:defRPr/>
              </a:pPr>
              <a:t>27</a:t>
            </a:fld>
            <a:endParaRPr lang="es-ES" dirty="0"/>
          </a:p>
        </p:txBody>
      </p:sp>
      <p:sp>
        <p:nvSpPr>
          <p:cNvPr id="6148" name="5 Rectángulo"/>
          <p:cNvSpPr>
            <a:spLocks noChangeArrowheads="1"/>
          </p:cNvSpPr>
          <p:nvPr/>
        </p:nvSpPr>
        <p:spPr bwMode="auto">
          <a:xfrm>
            <a:off x="239185" y="139701"/>
            <a:ext cx="1171363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2000" dirty="0" smtClean="0">
                <a:solidFill>
                  <a:srgbClr val="FFFF00"/>
                </a:solidFill>
                <a:latin typeface="Arial Black" pitchFamily="34" charset="0"/>
              </a:rPr>
              <a:t>TENDENCIA SECULAR TOTAL ACUMULADO DE </a:t>
            </a:r>
            <a:r>
              <a:rPr lang="es-ES" altLang="es-BO" sz="2000" dirty="0">
                <a:solidFill>
                  <a:srgbClr val="FFFF00"/>
                </a:solidFill>
                <a:latin typeface="Arial Black" pitchFamily="34" charset="0"/>
              </a:rPr>
              <a:t>CASOS NOTIFICADOS DE VIH/SIDA, </a:t>
            </a:r>
          </a:p>
          <a:p>
            <a:pPr algn="ctr" eaLnBrk="1" hangingPunct="1"/>
            <a:r>
              <a:rPr lang="es-ES" altLang="es-BO" sz="2000" dirty="0" smtClean="0">
                <a:solidFill>
                  <a:srgbClr val="FFFF00"/>
                </a:solidFill>
                <a:latin typeface="Arial Black" pitchFamily="34" charset="0"/>
              </a:rPr>
              <a:t>AÑO </a:t>
            </a:r>
            <a:r>
              <a:rPr lang="es-ES" altLang="es-BO" sz="2000" dirty="0">
                <a:solidFill>
                  <a:srgbClr val="FFFF00"/>
                </a:solidFill>
                <a:latin typeface="Arial Black" pitchFamily="34" charset="0"/>
              </a:rPr>
              <a:t>1987 – </a:t>
            </a:r>
            <a:r>
              <a:rPr lang="es-ES" altLang="es-BO" sz="2000" b="1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es-ES" altLang="es-BO" sz="2000" b="1" dirty="0" smtClean="0">
                <a:solidFill>
                  <a:srgbClr val="FFFF00"/>
                </a:solidFill>
                <a:latin typeface="Arial Black" pitchFamily="34" charset="0"/>
              </a:rPr>
              <a:t> 2016 </a:t>
            </a:r>
            <a:endParaRPr lang="es-ES" altLang="es-BO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371" y="970698"/>
            <a:ext cx="8273447" cy="543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803358" y="6513857"/>
            <a:ext cx="1786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U. Epidemiología </a:t>
            </a:r>
            <a:endParaRPr lang="es-ES" sz="12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2" y="2054953"/>
            <a:ext cx="3681273" cy="3667315"/>
          </a:xfrm>
          <a:prstGeom prst="rect">
            <a:avLst/>
          </a:prstGeom>
          <a:solidFill>
            <a:srgbClr val="FFD44B"/>
          </a:solidFill>
          <a:ln>
            <a:noFill/>
          </a:ln>
          <a:effectLst/>
        </p:spPr>
      </p:pic>
      <p:sp>
        <p:nvSpPr>
          <p:cNvPr id="3" name="CuadroTexto 2"/>
          <p:cNvSpPr txBox="1"/>
          <p:nvPr/>
        </p:nvSpPr>
        <p:spPr>
          <a:xfrm>
            <a:off x="239185" y="1574515"/>
            <a:ext cx="255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Vía de transmisión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1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A261E1-8BD4-4457-8429-BF0B1CB16311}" type="slidenum">
              <a:rPr lang="es-ES" smtClean="0"/>
              <a:pPr>
                <a:defRPr/>
              </a:pPr>
              <a:t>28</a:t>
            </a:fld>
            <a:endParaRPr lang="es-ES" dirty="0"/>
          </a:p>
        </p:txBody>
      </p:sp>
      <p:sp>
        <p:nvSpPr>
          <p:cNvPr id="6148" name="5 Rectángulo"/>
          <p:cNvSpPr>
            <a:spLocks noChangeArrowheads="1"/>
          </p:cNvSpPr>
          <p:nvPr/>
        </p:nvSpPr>
        <p:spPr bwMode="auto">
          <a:xfrm>
            <a:off x="239185" y="139701"/>
            <a:ext cx="117136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s-ES" altLang="es-BO" sz="2000" dirty="0" smtClean="0">
                <a:solidFill>
                  <a:srgbClr val="FFFF00"/>
                </a:solidFill>
                <a:latin typeface="Arial Black" pitchFamily="34" charset="0"/>
              </a:rPr>
              <a:t>TOMA DE CONSCIENCIA DEL PROBLEMA </a:t>
            </a:r>
            <a:r>
              <a:rPr lang="es-ES" altLang="es-BO" sz="2000" b="1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endParaRPr lang="es-ES" altLang="es-BO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803358" y="6513857"/>
            <a:ext cx="1786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 smtClean="0"/>
              <a:t>Fuente: U. Epidemiología </a:t>
            </a:r>
            <a:endParaRPr lang="es-ES" sz="1200" dirty="0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092" y="1048679"/>
            <a:ext cx="9543297" cy="5760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954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33446" y="182856"/>
            <a:ext cx="8053754" cy="1143000"/>
          </a:xfrm>
        </p:spPr>
        <p:txBody>
          <a:bodyPr>
            <a:normAutofit/>
          </a:bodyPr>
          <a:lstStyle/>
          <a:p>
            <a:pPr algn="ctr"/>
            <a:r>
              <a:rPr lang="es-ES" sz="2500" b="1" dirty="0"/>
              <a:t>VIGILANCIA  DEL AGUA  EN UNIDADES DE HEMODIALISIS</a:t>
            </a:r>
            <a:r>
              <a:rPr lang="es-ES" sz="2500" dirty="0"/>
              <a:t/>
            </a:r>
            <a:br>
              <a:rPr lang="es-ES" sz="2500" dirty="0"/>
            </a:br>
            <a:r>
              <a:rPr lang="es-ES" sz="2500" b="1" dirty="0" smtClean="0"/>
              <a:t>Diciembre </a:t>
            </a:r>
            <a:r>
              <a:rPr lang="es-ES" sz="2500" b="1" dirty="0"/>
              <a:t>del 2016</a:t>
            </a:r>
            <a:endParaRPr lang="es-ES" sz="25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0935563"/>
              </p:ext>
            </p:extLst>
          </p:nvPr>
        </p:nvGraphicFramePr>
        <p:xfrm>
          <a:off x="4093066" y="1405061"/>
          <a:ext cx="7652825" cy="49086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5052"/>
                <a:gridCol w="2126127"/>
                <a:gridCol w="1145052"/>
                <a:gridCol w="1077006"/>
                <a:gridCol w="1027926"/>
                <a:gridCol w="1027368"/>
                <a:gridCol w="104294"/>
              </a:tblGrid>
              <a:tr h="77781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Nº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UNIDAD DE HEMODIALISIS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RESPONSABLE  DE CONTROL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CLORO RESIDUAL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9283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OPS/MIN.SALUD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MISMA UNIDAD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11667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PRE-TRATAMIENTO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AGUA TRATADA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PRE-TRATAMIENTO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AGUA TRATADA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Hospital Obrero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0.42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0.96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Hospital del Niño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0.72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Clínica Arco Iris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0.38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NEFROMED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0.45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0.03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0.52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0.04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San Francisco de Asís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0.30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0.07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28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6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INBOLNEF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0.31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0.75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0.01</a:t>
                      </a:r>
                      <a:endParaRPr lang="es-ES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961" marR="649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000" dirty="0">
                          <a:effectLst/>
                        </a:rPr>
                        <a:t> </a:t>
                      </a:r>
                      <a:endParaRPr lang="es-ES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4" y="1476387"/>
            <a:ext cx="3733776" cy="335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22334" y="830056"/>
            <a:ext cx="40444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/>
              <a:t>MUESTRAS DE CALIDAD DE AGUA</a:t>
            </a:r>
            <a:br>
              <a:rPr lang="es-ES" dirty="0"/>
            </a:br>
            <a:r>
              <a:rPr lang="es-ES" dirty="0"/>
              <a:t>CON EQUIPO HACKS</a:t>
            </a:r>
          </a:p>
        </p:txBody>
      </p:sp>
    </p:spTree>
    <p:extLst>
      <p:ext uri="{BB962C8B-B14F-4D97-AF65-F5344CB8AC3E}">
        <p14:creationId xmlns:p14="http://schemas.microsoft.com/office/powerpoint/2010/main" val="4694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343141095"/>
              </p:ext>
            </p:extLst>
          </p:nvPr>
        </p:nvGraphicFramePr>
        <p:xfrm>
          <a:off x="429491" y="318655"/>
          <a:ext cx="11333018" cy="6151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24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19403" y="2161327"/>
            <a:ext cx="10753195" cy="4268488"/>
          </a:xfrm>
          <a:noFill/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 LA SALUD </a:t>
            </a:r>
            <a:b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b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 DE ENFERMEDADES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E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3552" y="260648"/>
            <a:ext cx="1248139" cy="183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2 Imagen" descr="C:\Users\admin\Desktop\logo-unidad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8235" y="836712"/>
            <a:ext cx="192021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15979" y="476672"/>
            <a:ext cx="9324473" cy="1296144"/>
          </a:xfrm>
        </p:spPr>
        <p:txBody>
          <a:bodyPr>
            <a:normAutofit fontScale="90000"/>
          </a:bodyPr>
          <a:lstStyle/>
          <a:p>
            <a:r>
              <a:rPr lang="es-ES" sz="2200" b="1" dirty="0"/>
              <a:t/>
            </a:r>
            <a:br>
              <a:rPr lang="es-ES" sz="2200" b="1" dirty="0"/>
            </a:br>
            <a:r>
              <a:rPr lang="es-ES" sz="2200" b="1" dirty="0"/>
              <a:t/>
            </a:r>
            <a:br>
              <a:rPr lang="es-ES" sz="2200" b="1" dirty="0"/>
            </a:br>
            <a:r>
              <a:rPr lang="es-ES" sz="2200" b="1" dirty="0"/>
              <a:t/>
            </a:r>
            <a:br>
              <a:rPr lang="es-ES" sz="2200" b="1" dirty="0"/>
            </a:br>
            <a:r>
              <a:rPr lang="es-ES" sz="4000" b="1" dirty="0" smtClean="0"/>
              <a:t>ASISTENCIA TECNICA PARA LA ELABORACION DE </a:t>
            </a:r>
            <a:br>
              <a:rPr lang="es-ES" sz="4000" b="1" dirty="0" smtClean="0"/>
            </a:br>
            <a:r>
              <a:rPr lang="es-ES" sz="4000" b="1" dirty="0" smtClean="0"/>
              <a:t>PLANES MUNICIPALES DE SALUD   </a:t>
            </a:r>
            <a:r>
              <a:rPr lang="es-ES" sz="2200" i="1" dirty="0"/>
              <a:t> </a:t>
            </a:r>
            <a:r>
              <a:rPr lang="es-ES" sz="2200" i="1" dirty="0" smtClean="0"/>
              <a:t/>
            </a:r>
            <a:br>
              <a:rPr lang="es-ES" sz="2200" i="1" dirty="0" smtClean="0"/>
            </a:br>
            <a:r>
              <a:rPr lang="es-ES" dirty="0" smtClean="0"/>
              <a:t> 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11" name="3 Marcador de contenido" descr="C:\Users\Usuario\AppData\Local\Microsoft\Windows\Temporary Internet Files\Content.Word\20160927_113645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6277" y="1677999"/>
            <a:ext cx="2428893" cy="2358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4 Imagen" descr="C:\Users\Usuario\AppData\Local\Microsoft\Windows\Temporary Internet Files\Content.Word\20160927_1150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787" y="4214819"/>
            <a:ext cx="2214035" cy="220133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5 Rectángulo"/>
          <p:cNvSpPr/>
          <p:nvPr/>
        </p:nvSpPr>
        <p:spPr>
          <a:xfrm>
            <a:off x="4740223" y="4297357"/>
            <a:ext cx="2382472" cy="1947031"/>
          </a:xfrm>
          <a:prstGeom prst="rect">
            <a:avLst/>
          </a:prstGeom>
          <a:solidFill>
            <a:srgbClr val="54F6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prstClr val="black"/>
                </a:solidFill>
              </a:rPr>
              <a:t>Redes 3,5,9  y 2 Rurales </a:t>
            </a:r>
            <a:endParaRPr lang="es-ES" sz="2400" dirty="0" smtClean="0">
              <a:solidFill>
                <a:prstClr val="black"/>
              </a:solidFill>
            </a:endParaRPr>
          </a:p>
          <a:p>
            <a:pPr algn="ctr"/>
            <a:r>
              <a:rPr lang="es-ES" sz="2400" dirty="0" smtClean="0">
                <a:solidFill>
                  <a:prstClr val="black"/>
                </a:solidFill>
              </a:rPr>
              <a:t>24 </a:t>
            </a:r>
            <a:r>
              <a:rPr lang="es-ES" sz="2400" dirty="0">
                <a:solidFill>
                  <a:prstClr val="black"/>
                </a:solidFill>
              </a:rPr>
              <a:t>Planes Municipales  </a:t>
            </a:r>
          </a:p>
        </p:txBody>
      </p:sp>
      <p:pic>
        <p:nvPicPr>
          <p:cNvPr id="16" name="6 Imagen" descr="F:\ \fotos celular\20160617_133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7381885" y="1643051"/>
            <a:ext cx="2524125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7 Imagen" descr="H:\ \fotos celular\20160623_00384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4" y="4143380"/>
            <a:ext cx="2500330" cy="2286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3 Marcador de contenido" descr="I:\Fotos cel 2\20160324_105723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17" y="1643051"/>
            <a:ext cx="2531225" cy="230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03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5 Título"/>
          <p:cNvSpPr>
            <a:spLocks noGrp="1"/>
          </p:cNvSpPr>
          <p:nvPr>
            <p:ph type="title"/>
          </p:nvPr>
        </p:nvSpPr>
        <p:spPr>
          <a:xfrm>
            <a:off x="2054225" y="188913"/>
            <a:ext cx="7970838" cy="14541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endParaRPr lang="es-CO" altLang="es-CO" sz="2400" dirty="0"/>
          </a:p>
        </p:txBody>
      </p:sp>
      <p:sp>
        <p:nvSpPr>
          <p:cNvPr id="15363" name="6 Marcador de texto"/>
          <p:cNvSpPr>
            <a:spLocks noGrp="1"/>
          </p:cNvSpPr>
          <p:nvPr>
            <p:ph type="body" idx="1"/>
          </p:nvPr>
        </p:nvSpPr>
        <p:spPr>
          <a:xfrm>
            <a:off x="5810251" y="1714501"/>
            <a:ext cx="4016375" cy="3929063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/>
          </a:p>
          <a:p>
            <a:pPr>
              <a:defRPr/>
            </a:pPr>
            <a:endParaRPr lang="es-ES_tradnl" altLang="es-CO" sz="7200" dirty="0"/>
          </a:p>
          <a:p>
            <a:pPr>
              <a:defRPr/>
            </a:pPr>
            <a:endParaRPr lang="es-CO" altLang="es-CO" sz="2900" dirty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919289" y="227014"/>
            <a:ext cx="8713787" cy="707886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altLang="es-CO" sz="2000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PROMOCIÓN  DE  ALIMENTACIÓN Y NUTRICIÓN  CONTINUA  A TRAVÉS DE MATERIAL DE DIFUSIÓN IMPRESO</a:t>
            </a:r>
            <a:endParaRPr lang="es-ES_tradnl" altLang="es-CO" sz="2000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1290918" y="1059064"/>
            <a:ext cx="2963582" cy="203442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92D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altLang="es-CO" sz="1600" b="1" dirty="0">
                <a:solidFill>
                  <a:prstClr val="black"/>
                </a:solidFill>
              </a:rPr>
              <a:t>OBJETIVO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prstClr val="black"/>
                </a:solidFill>
              </a:rPr>
              <a:t>Informar  a la población, los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prstClr val="black"/>
                </a:solidFill>
              </a:rPr>
              <a:t> beneficios de  una  alimentación 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prstClr val="black"/>
                </a:solidFill>
              </a:rPr>
              <a:t>y nutrición adecuada para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prstClr val="black"/>
                </a:solidFill>
              </a:rPr>
              <a:t> mejorar la salud  </a:t>
            </a:r>
            <a:r>
              <a:rPr lang="es-ES_tradnl" altLang="es-CO" sz="1600" dirty="0" smtClean="0">
                <a:solidFill>
                  <a:prstClr val="black"/>
                </a:solidFill>
              </a:rPr>
              <a:t>en el </a:t>
            </a:r>
          </a:p>
          <a:p>
            <a:pPr algn="ctr">
              <a:defRPr/>
            </a:pPr>
            <a:r>
              <a:rPr lang="es-ES_tradnl" altLang="es-CO" sz="1600" dirty="0" smtClean="0">
                <a:solidFill>
                  <a:prstClr val="black"/>
                </a:solidFill>
              </a:rPr>
              <a:t>ciclo de la vida</a:t>
            </a:r>
            <a:endParaRPr lang="es-ES_tradnl" altLang="es-CO" sz="1600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s-ES_tradnl" altLang="es-CO" sz="16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484369" y="1093994"/>
            <a:ext cx="2746375" cy="20476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92D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altLang="es-CO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RESULTADO</a:t>
            </a:r>
            <a:r>
              <a:rPr lang="es-ES_tradnl" altLang="es-CO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Material de difusión elaborado: </a:t>
            </a:r>
          </a:p>
          <a:p>
            <a:pPr algn="ctr"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Trípticos, afiches,</a:t>
            </a:r>
          </a:p>
          <a:p>
            <a:pPr algn="ctr">
              <a:defRPr/>
            </a:pPr>
            <a:r>
              <a:rPr lang="es-ES" sz="1600" dirty="0" smtClean="0">
                <a:solidFill>
                  <a:prstClr val="black"/>
                </a:solidFill>
              </a:rPr>
              <a:t> volantes y banners</a:t>
            </a:r>
            <a:endParaRPr lang="es-ES" sz="1600" dirty="0">
              <a:solidFill>
                <a:prstClr val="black"/>
              </a:solidFill>
            </a:endParaRP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7535864" y="1249363"/>
            <a:ext cx="2841625" cy="1892300"/>
          </a:xfrm>
          <a:prstGeom prst="ellipse">
            <a:avLst/>
          </a:prstGeom>
          <a:solidFill>
            <a:srgbClr val="FFFF00"/>
          </a:solidFill>
          <a:ln>
            <a:solidFill>
              <a:srgbClr val="92D05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altLang="es-CO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BENEFICIO SOCIAL</a:t>
            </a: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s-CO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Población, informada 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s-ES_tradnl" altLang="es-CO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ue conoce</a:t>
            </a:r>
            <a:endParaRPr lang="es-ES_tradnl" altLang="es-CO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s-CO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temas de alimentación </a:t>
            </a:r>
          </a:p>
          <a:p>
            <a:pPr algn="ctr">
              <a:defRPr/>
            </a:pPr>
            <a:r>
              <a:rPr lang="es-ES_tradnl" altLang="es-CO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 nutrición  saludable</a:t>
            </a:r>
          </a:p>
        </p:txBody>
      </p:sp>
      <p:pic>
        <p:nvPicPr>
          <p:cNvPr id="14" name="Imagen 13" descr="C:\Users\Nutricion\Desktop\2016-07-22 Fabi 3\Fabi 3 9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37" y="3292270"/>
            <a:ext cx="2472288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 descr="C:\Users\Nutricion\Desktop\2016-07-22 Fabi 3\Fabi 3 9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54" y="3292270"/>
            <a:ext cx="230378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 descr="C:\Users\Nutricion\Desktop\2016-07-22 Fabi 3\Fabi 3 93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44849" y="3652488"/>
            <a:ext cx="2971801" cy="22513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799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5 Título"/>
          <p:cNvSpPr>
            <a:spLocks noGrp="1"/>
          </p:cNvSpPr>
          <p:nvPr>
            <p:ph type="title"/>
          </p:nvPr>
        </p:nvSpPr>
        <p:spPr>
          <a:xfrm>
            <a:off x="2054225" y="121678"/>
            <a:ext cx="7970838" cy="14541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r>
              <a:rPr lang="es-ES_tradnl" altLang="es-CO" sz="2400" dirty="0"/>
              <a:t/>
            </a:r>
            <a:br>
              <a:rPr lang="es-ES_tradnl" altLang="es-CO" sz="2400" dirty="0"/>
            </a:br>
            <a:endParaRPr lang="es-CO" altLang="es-CO" sz="2400" dirty="0"/>
          </a:p>
        </p:txBody>
      </p:sp>
      <p:sp>
        <p:nvSpPr>
          <p:cNvPr id="15363" name="6 Marcador de texto"/>
          <p:cNvSpPr>
            <a:spLocks noGrp="1"/>
          </p:cNvSpPr>
          <p:nvPr>
            <p:ph type="body" idx="1"/>
          </p:nvPr>
        </p:nvSpPr>
        <p:spPr>
          <a:xfrm>
            <a:off x="5810251" y="1714501"/>
            <a:ext cx="4016375" cy="3929063"/>
          </a:xfrm>
        </p:spPr>
        <p:txBody>
          <a:bodyPr rtlCol="0">
            <a:normAutofit/>
          </a:bodyPr>
          <a:lstStyle/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dirty="0" smtClean="0"/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29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es-ES_tradnl" altLang="es-CO" sz="7200" dirty="0"/>
          </a:p>
          <a:p>
            <a:pPr>
              <a:defRPr/>
            </a:pPr>
            <a:endParaRPr lang="es-ES_tradnl" altLang="es-CO" sz="7200" dirty="0"/>
          </a:p>
          <a:p>
            <a:pPr>
              <a:defRPr/>
            </a:pPr>
            <a:endParaRPr lang="es-CO" altLang="es-CO" sz="2900" dirty="0"/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249382" y="91800"/>
            <a:ext cx="116516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2400" b="1" dirty="0" smtClean="0">
                <a:solidFill>
                  <a:srgbClr val="C00000"/>
                </a:solidFill>
                <a:latin typeface="Arial" charset="0"/>
              </a:rPr>
              <a:t>ACREDITACIÓN DE ESTABLECIMIENTOS </a:t>
            </a:r>
            <a:r>
              <a:rPr lang="es-ES" sz="2400" b="1" dirty="0">
                <a:solidFill>
                  <a:srgbClr val="C00000"/>
                </a:solidFill>
                <a:latin typeface="Arial" charset="0"/>
              </a:rPr>
              <a:t>DE </a:t>
            </a:r>
            <a:r>
              <a:rPr lang="es-ES" sz="2400" b="1" dirty="0" smtClean="0">
                <a:solidFill>
                  <a:srgbClr val="C00000"/>
                </a:solidFill>
                <a:latin typeface="Arial" charset="0"/>
              </a:rPr>
              <a:t>I NIVEL SALUD </a:t>
            </a:r>
            <a:endParaRPr lang="es-ES" sz="2400" b="1" dirty="0">
              <a:solidFill>
                <a:srgbClr val="C00000"/>
              </a:solidFill>
              <a:latin typeface="Arial" charset="0"/>
            </a:endParaRPr>
          </a:p>
          <a:p>
            <a:pPr algn="ctr">
              <a:defRPr/>
            </a:pPr>
            <a:r>
              <a:rPr lang="es-ES" sz="2400" b="1" dirty="0" smtClean="0">
                <a:solidFill>
                  <a:srgbClr val="C00000"/>
                </a:solidFill>
                <a:latin typeface="Arial" charset="0"/>
              </a:rPr>
              <a:t>“AMIGOS </a:t>
            </a:r>
            <a:r>
              <a:rPr lang="es-ES" sz="2400" b="1" dirty="0">
                <a:solidFill>
                  <a:srgbClr val="C00000"/>
                </a:solidFill>
                <a:latin typeface="Arial" charset="0"/>
              </a:rPr>
              <a:t>DE LA MADRE Y LA </a:t>
            </a:r>
            <a:r>
              <a:rPr lang="es-ES" sz="2400" b="1" dirty="0" smtClean="0">
                <a:solidFill>
                  <a:srgbClr val="C00000"/>
                </a:solidFill>
                <a:latin typeface="Arial" charset="0"/>
              </a:rPr>
              <a:t>NIÑEZ”</a:t>
            </a:r>
            <a:endParaRPr lang="es-ES_tradnl" altLang="es-CO" sz="24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429491" y="1249363"/>
            <a:ext cx="3950937" cy="21082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s-ES_tradnl" altLang="es-CO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_tradnl" altLang="es-CO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</a:t>
            </a: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Acreditar  los </a:t>
            </a:r>
          </a:p>
          <a:p>
            <a:pPr algn="ctr">
              <a:defRPr/>
            </a:pPr>
            <a:r>
              <a:rPr lang="es-ES_tradnl" altLang="es-CO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Salud  </a:t>
            </a: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endParaRPr lang="es-ES_tradnl" altLang="es-CO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_tradnl" altLang="es-CO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amigos </a:t>
            </a: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</a:t>
            </a:r>
          </a:p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madre y la niñez, </a:t>
            </a:r>
            <a:endParaRPr lang="es-ES_tradnl" altLang="es-CO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_tradnl" altLang="es-CO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cumplimiento</a:t>
            </a:r>
          </a:p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la ley 3460</a:t>
            </a:r>
          </a:p>
          <a:p>
            <a:pPr algn="ctr">
              <a:defRPr/>
            </a:pPr>
            <a:r>
              <a:rPr lang="es-ES_tradnl" altLang="es-CO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4641274" y="1258036"/>
            <a:ext cx="3349724" cy="2057961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RESULTADO: 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Centros de salud </a:t>
            </a:r>
          </a:p>
          <a:p>
            <a:pPr algn="ctr">
              <a:defRPr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acreditados </a:t>
            </a:r>
            <a:endParaRPr lang="es-E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 IAMN </a:t>
            </a:r>
            <a:endParaRPr lang="es-E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lactancia</a:t>
            </a:r>
          </a:p>
          <a:p>
            <a:pPr algn="ctr">
              <a:defRPr/>
            </a:pPr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Materna exitosa </a:t>
            </a:r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8414906" y="1202617"/>
            <a:ext cx="3028949" cy="20579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BENEFICIO SOCIAL </a:t>
            </a:r>
          </a:p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Reducir la desnutrición y la</a:t>
            </a:r>
          </a:p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Morbimortalidad</a:t>
            </a:r>
          </a:p>
          <a:p>
            <a:pPr algn="ctr">
              <a:defRPr/>
            </a:pPr>
            <a:r>
              <a:rPr lang="es-ES_tradnl" alt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s-ES_tradnl" altLang="es-CO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nfantil </a:t>
            </a:r>
            <a:endParaRPr lang="es-ES_tradnl" altLang="es-CO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1" y="3616404"/>
            <a:ext cx="1827393" cy="27574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225" y="3616404"/>
            <a:ext cx="1842857" cy="274173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28" y="3641953"/>
            <a:ext cx="1835461" cy="27161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998" y="3632093"/>
            <a:ext cx="1795463" cy="27417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73" y="3641954"/>
            <a:ext cx="1782040" cy="271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75880" y="180105"/>
            <a:ext cx="10660639" cy="86965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 TRADICIONAL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 descr="C:\Users\Pc\Desktop\FOTOS LA PAZ\FOTITOS\IMG_502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88" b="31441"/>
          <a:stretch/>
        </p:blipFill>
        <p:spPr bwMode="auto">
          <a:xfrm>
            <a:off x="90286" y="2840931"/>
            <a:ext cx="5131419" cy="36440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2" t="2021" r="26284" b="4781"/>
          <a:stretch/>
        </p:blipFill>
        <p:spPr>
          <a:xfrm>
            <a:off x="5221704" y="2840931"/>
            <a:ext cx="3453063" cy="3644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44286" y="1436254"/>
            <a:ext cx="10892233" cy="1126471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</a:t>
            </a: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300 PRESTADORES DE MEDICINA TRADICIONAL CAPACITADOS EN LA LEY 459</a:t>
            </a:r>
          </a:p>
          <a:p>
            <a:pPr>
              <a:defRPr/>
            </a:pPr>
            <a:endParaRPr lang="es-ES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s-E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 8 SALAS INTERCULTURALES IMPLEMENTADAS EN E.S. PUBLICOS  </a:t>
            </a:r>
          </a:p>
          <a:p>
            <a:pPr algn="ctr">
              <a:defRPr/>
            </a:pPr>
            <a:endParaRPr lang="es-E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13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766" y="2949215"/>
            <a:ext cx="3224465" cy="33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8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1927" y="-235535"/>
            <a:ext cx="10660639" cy="90054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 TRADICIONAL </a:t>
            </a:r>
            <a:r>
              <a:rPr lang="es-E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s-E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486853"/>
              </p:ext>
            </p:extLst>
          </p:nvPr>
        </p:nvGraphicFramePr>
        <p:xfrm>
          <a:off x="382936" y="1413159"/>
          <a:ext cx="7758529" cy="5273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160"/>
                <a:gridCol w="1206150"/>
                <a:gridCol w="1133830"/>
                <a:gridCol w="149405"/>
                <a:gridCol w="1554091"/>
                <a:gridCol w="1089417"/>
                <a:gridCol w="1026476"/>
              </a:tblGrid>
              <a:tr h="200389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PRIVADO</a:t>
                      </a:r>
                      <a:endParaRPr lang="es-E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SISTEMA PUBLICO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927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VARON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VARON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MUJER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 10 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A 10 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A 20 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A 20 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A 30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A 30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7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A 40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A 40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7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A 50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A 50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7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A 60 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A 60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7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A 70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 A 70 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728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A 80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A 80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A 90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A 90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412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</a:t>
                      </a:r>
                      <a:endParaRPr lang="es-ES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443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412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 </a:t>
                      </a:r>
                      <a:endParaRPr lang="es-E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es-E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s-ES" sz="20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                         </a:t>
                      </a:r>
                      <a:endParaRPr lang="es-ES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606</a:t>
                      </a:r>
                      <a:endParaRPr lang="es-ES" sz="20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2003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GENERAL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</a:t>
                      </a: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ATENCIONES</a:t>
                      </a: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2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575317335"/>
              </p:ext>
            </p:extLst>
          </p:nvPr>
        </p:nvGraphicFramePr>
        <p:xfrm>
          <a:off x="7638471" y="1925782"/>
          <a:ext cx="4304147" cy="4150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redondeado 6"/>
          <p:cNvSpPr/>
          <p:nvPr/>
        </p:nvSpPr>
        <p:spPr>
          <a:xfrm>
            <a:off x="8473984" y="4770302"/>
            <a:ext cx="1653699" cy="2423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PUBLICO</a:t>
            </a:r>
            <a:endParaRPr lang="es-E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17794" y="692704"/>
            <a:ext cx="11193136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ATENCION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PACIENTES CON LA MEDICINA TRADICIONAL POR SEXO Y GRUPO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ETAREO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PRIMER SEMESTRE </a:t>
            </a:r>
            <a:r>
              <a:rPr lang="es-ES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2016</a:t>
            </a:r>
            <a:endParaRPr lang="es-E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8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51444" y="2486525"/>
            <a:ext cx="69622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HUMANOS </a:t>
            </a:r>
          </a:p>
          <a:p>
            <a:pPr algn="ctr"/>
            <a:endParaRPr lang="es-E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189" y="997526"/>
            <a:ext cx="2120520" cy="408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138166" y="90610"/>
            <a:ext cx="81272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HUMANOS  </a:t>
            </a:r>
          </a:p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DEPARTAMENTO DE LA PAZ 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5067138"/>
              </p:ext>
            </p:extLst>
          </p:nvPr>
        </p:nvGraphicFramePr>
        <p:xfrm>
          <a:off x="433138" y="1290940"/>
          <a:ext cx="6826643" cy="3779636"/>
        </p:xfrm>
        <a:graphic>
          <a:graphicData uri="http://schemas.openxmlformats.org/drawingml/2006/table">
            <a:tbl>
              <a:tblPr/>
              <a:tblGrid>
                <a:gridCol w="1189093"/>
                <a:gridCol w="1611473"/>
                <a:gridCol w="1327858"/>
                <a:gridCol w="1675792"/>
                <a:gridCol w="1022427"/>
              </a:tblGrid>
              <a:tr h="1437637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PROFESIONAL</a:t>
                      </a:r>
                      <a:r>
                        <a:rPr lang="es-ES" sz="16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MÉDICO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TÉCNICOS EN SALUD 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APOYO 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</a:t>
                      </a:r>
                    </a:p>
                    <a:p>
                      <a:pPr algn="ctr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SALUD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15522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ALTO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491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1.364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36281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PAZ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911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743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1,389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3.043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36281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545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1.349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53915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</a:p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1.198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1924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2.634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5.756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029117"/>
              </p:ext>
            </p:extLst>
          </p:nvPr>
        </p:nvGraphicFramePr>
        <p:xfrm>
          <a:off x="263236" y="5367849"/>
          <a:ext cx="11637819" cy="1105040"/>
        </p:xfrm>
        <a:graphic>
          <a:graphicData uri="http://schemas.openxmlformats.org/drawingml/2006/table">
            <a:tbl>
              <a:tblPr/>
              <a:tblGrid>
                <a:gridCol w="2703538"/>
                <a:gridCol w="1599846"/>
                <a:gridCol w="1599846"/>
                <a:gridCol w="1761858"/>
                <a:gridCol w="1235323"/>
                <a:gridCol w="1387541"/>
                <a:gridCol w="1349867"/>
              </a:tblGrid>
              <a:tr h="63189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Detalle</a:t>
                      </a:r>
                      <a:r>
                        <a:rPr lang="es-E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DIRECTORES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ESPECIALISTAS</a:t>
                      </a:r>
                      <a:r>
                        <a:rPr lang="es-ES" sz="14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SUB –ESPECAILISTAS </a:t>
                      </a:r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MÉD GEN;</a:t>
                      </a:r>
                    </a:p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ODONT;</a:t>
                      </a:r>
                    </a:p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BIOQ; LIC ENF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TRABAJADORES EN SALUD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r>
                        <a:rPr lang="es-E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 </a:t>
                      </a:r>
                      <a:endParaRPr lang="es-E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5543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Institucionalización</a:t>
                      </a:r>
                      <a:r>
                        <a:rPr lang="es-ES" sz="18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2016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s-ES" sz="28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ES" sz="28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2800" b="1" i="0" u="none" strike="noStrike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8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s-ES" sz="2800" b="1" i="0" u="none" strike="noStrike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1766166"/>
              </p:ext>
            </p:extLst>
          </p:nvPr>
        </p:nvGraphicFramePr>
        <p:xfrm>
          <a:off x="7329054" y="1290938"/>
          <a:ext cx="4757437" cy="3779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81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2701636" y="2379352"/>
            <a:ext cx="81180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RESPONSABILIDAD </a:t>
            </a:r>
          </a:p>
          <a:p>
            <a:pPr algn="ctr"/>
            <a:r>
              <a:rPr lang="es-ES" sz="4000" b="1" dirty="0" smtClean="0">
                <a:solidFill>
                  <a:schemeClr val="accent2">
                    <a:lumMod val="75000"/>
                  </a:schemeClr>
                </a:solidFill>
              </a:rPr>
              <a:t>POR LA FUNCION PUBLICA </a:t>
            </a:r>
            <a:endParaRPr lang="es-E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734" y="997526"/>
            <a:ext cx="2120520" cy="4087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6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1163797" y="50639"/>
            <a:ext cx="1026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AUDITORIAS A LA ADMINISTRACION DEL SEDES </a:t>
            </a:r>
            <a:endParaRPr lang="es-ES" sz="32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2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95120"/>
              </p:ext>
            </p:extLst>
          </p:nvPr>
        </p:nvGraphicFramePr>
        <p:xfrm>
          <a:off x="1212659" y="607556"/>
          <a:ext cx="10418619" cy="5824175"/>
        </p:xfrm>
        <a:graphic>
          <a:graphicData uri="http://schemas.openxmlformats.org/drawingml/2006/table">
            <a:tbl>
              <a:tblPr/>
              <a:tblGrid>
                <a:gridCol w="8660272"/>
                <a:gridCol w="715170"/>
                <a:gridCol w="1043177"/>
              </a:tblGrid>
              <a:tr h="360902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Estado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9321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Auditoría </a:t>
                      </a:r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Confiabilidad de los Estados Financieros del SEDES a diciembre de 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Concluido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48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Auditoría Operativa al Proceso de Obtención de Carnet Sanitario - USACSIA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Concluido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9321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Especial sobre el cumplimiento de la declaración Jurada de bienes y Rentas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Concluido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93217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 a la Implantación de las Recomendaciones de Control Interno 2013-2014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Concl.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4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a la Auditoría de Administración del Almacén Central del SEDES 2010.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Concl.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4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 sobre la </a:t>
                      </a:r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Auditoría </a:t>
                      </a:r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Bono de vacunación del SEDES 2009 y 2010</a:t>
                      </a:r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y a la Categoría Básica en Salud,  2010 al 2014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Concl.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481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 Especial </a:t>
                      </a:r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ES" sz="2000" b="1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contrataciones menores </a:t>
                      </a:r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Concl.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254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Auditorias </a:t>
                      </a:r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Especial </a:t>
                      </a:r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Fondos en Avance  2001 a 2008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Concl.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090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ES" sz="24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067" y="2563090"/>
            <a:ext cx="901320" cy="162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6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0327" y="146718"/>
            <a:ext cx="10515600" cy="71553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MARCO </a:t>
            </a:r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LEGAL</a:t>
            </a:r>
            <a:r>
              <a:rPr lang="es-E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es-E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s-BO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7073663"/>
              </p:ext>
            </p:extLst>
          </p:nvPr>
        </p:nvGraphicFramePr>
        <p:xfrm>
          <a:off x="540327" y="667789"/>
          <a:ext cx="11139055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344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CuadroTexto"/>
          <p:cNvSpPr txBox="1"/>
          <p:nvPr/>
        </p:nvSpPr>
        <p:spPr>
          <a:xfrm>
            <a:off x="2203548" y="502611"/>
            <a:ext cx="811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PROCESOS LEGALES </a:t>
            </a:r>
            <a:endParaRPr lang="es-ES" sz="3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15257"/>
              </p:ext>
            </p:extLst>
          </p:nvPr>
        </p:nvGraphicFramePr>
        <p:xfrm>
          <a:off x="1203158" y="1385455"/>
          <a:ext cx="9644951" cy="451657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7351525"/>
                <a:gridCol w="2293426"/>
              </a:tblGrid>
              <a:tr h="7527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 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CANT.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52763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 Penales 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s-ES" sz="36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52763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 Coactivo Fiscales </a:t>
                      </a:r>
                      <a:endParaRPr lang="es-ES" sz="3600" b="1" u="none" strike="noStrike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i="0" u="none" strike="noStrike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52763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 Civil  al SEDES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52763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 Laboral 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752763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Procesos Administrativos 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36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s-ES" sz="36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6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830653"/>
              </p:ext>
            </p:extLst>
          </p:nvPr>
        </p:nvGraphicFramePr>
        <p:xfrm>
          <a:off x="419097" y="827320"/>
          <a:ext cx="11235873" cy="59094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89381"/>
                <a:gridCol w="3387572"/>
                <a:gridCol w="3158920"/>
              </a:tblGrid>
              <a:tr h="527814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OBJETIVO DE GESTIÓN DE LA UNIDAD ( POA </a:t>
                      </a:r>
                      <a:r>
                        <a:rPr lang="es-E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2016</a:t>
                      </a:r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LOGROS</a:t>
                      </a:r>
                      <a:r>
                        <a:rPr lang="es-ES" sz="2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ALCANZADOS</a:t>
                      </a:r>
                      <a:endParaRPr lang="es-E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ACTIVIDADES REALIZADAS</a:t>
                      </a:r>
                      <a:endParaRPr lang="es-E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7903">
                <a:tc>
                  <a:txBody>
                    <a:bodyPr/>
                    <a:lstStyle/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Monitoreo de Procesos de denuncias y hechos de corrupción y falta de Transparencia.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266 Denuncias y procesos sobre hechos de falta de transparencia y de corrupción.</a:t>
                      </a:r>
                    </a:p>
                    <a:p>
                      <a:pPr algn="just"/>
                      <a:r>
                        <a:rPr lang="es-BO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es-BO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- 80%</a:t>
                      </a:r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atendidos</a:t>
                      </a:r>
                      <a:r>
                        <a:rPr lang="es-BO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Procesados.</a:t>
                      </a:r>
                    </a:p>
                    <a:p>
                      <a:pPr algn="just"/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- 20% en proceso 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Recopilación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información referente a presuntos hechos de corrupción, discriminación, acoso laboral y otros.</a:t>
                      </a:r>
                    </a:p>
                    <a:p>
                      <a:pPr algn="just"/>
                      <a:endParaRPr lang="es-ES" sz="18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 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informes remitidos a la MAE, con las respectivas recomendaciones.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969">
                <a:tc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9198">
                <a:tc>
                  <a:txBody>
                    <a:bodyPr/>
                    <a:lstStyle/>
                    <a:p>
                      <a:pPr algn="just"/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Seguimiento</a:t>
                      </a:r>
                      <a:r>
                        <a:rPr lang="es-BO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Monitoreo  al cumplimiento del proceso de Audiencia Publica Rendición de Cuentas</a:t>
                      </a:r>
                      <a:r>
                        <a:rPr lang="es-BO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el ejercicio del control social</a:t>
                      </a:r>
                      <a:r>
                        <a:rPr lang="es-BO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actores sociales del Departamento de La Paz.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16 Hospitales de 2do y 3er Nivel La Paz y El Alto.</a:t>
                      </a:r>
                    </a:p>
                    <a:p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 10 Redes Urbanas de Salud</a:t>
                      </a:r>
                    </a:p>
                    <a:p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  14 Redes Rurales de Salud.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Rendición de SEDES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 SERES El Alto.</a:t>
                      </a: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s-E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Supervisión a la presentación de </a:t>
                      </a:r>
                      <a:r>
                        <a:rPr lang="es-E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Audiencia Publica Rendición de Cuentas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s-E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Urbanas  y rurales.</a:t>
                      </a:r>
                      <a:endParaRPr lang="es-E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82" name="2 Imagen" descr="DSC012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667000" y="5429250"/>
            <a:ext cx="285749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CuadroTexto"/>
          <p:cNvSpPr txBox="1"/>
          <p:nvPr/>
        </p:nvSpPr>
        <p:spPr>
          <a:xfrm>
            <a:off x="116114" y="52461"/>
            <a:ext cx="11955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SEGUIMIENTO A LA GESTIÓN TRANSPARENTE </a:t>
            </a:r>
            <a:endParaRPr lang="es-E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8" name="2 CuadroTexto"/>
          <p:cNvSpPr txBox="1">
            <a:spLocks noChangeArrowheads="1"/>
          </p:cNvSpPr>
          <p:nvPr/>
        </p:nvSpPr>
        <p:spPr bwMode="auto">
          <a:xfrm>
            <a:off x="1847528" y="6381328"/>
            <a:ext cx="19442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MX" sz="900" b="1" dirty="0">
                <a:solidFill>
                  <a:srgbClr val="000000"/>
                </a:solidFill>
              </a:rPr>
              <a:t>FUENTE:   REDES-SEDES</a:t>
            </a:r>
            <a:endParaRPr lang="es-BO" sz="9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286453"/>
              </p:ext>
            </p:extLst>
          </p:nvPr>
        </p:nvGraphicFramePr>
        <p:xfrm>
          <a:off x="7512000" y="2556469"/>
          <a:ext cx="3024336" cy="380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22"/>
                <a:gridCol w="2732514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</a:rPr>
                        <a:t> 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ESTABLECIMIENTOS DE SALUD</a:t>
                      </a:r>
                      <a:endParaRPr lang="es-ES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 I. COROCORO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SANTIAGO DE MACHACA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3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COPACABANA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BATALLAS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5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SORATA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6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APOLO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7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SAN BUENAVENTURA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IXIAMAS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9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C.S.L. GUANAY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PALOS BLANCOS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LA ASUNTA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CORIPATA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13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CALAMARCA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</a:rPr>
                        <a:t>14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600" u="none" strike="noStrike" dirty="0">
                          <a:effectLst/>
                        </a:rPr>
                        <a:t>C.S.I. COLQUIRI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7187"/>
              </p:ext>
            </p:extLst>
          </p:nvPr>
        </p:nvGraphicFramePr>
        <p:xfrm>
          <a:off x="4655840" y="2560934"/>
          <a:ext cx="2592288" cy="2545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7072"/>
                <a:gridCol w="2155216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r>
                        <a:rPr lang="es-ES" sz="1800" u="none" strike="noStrike" dirty="0" smtClean="0">
                          <a:effectLst/>
                        </a:rPr>
                        <a:t>Nº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E4D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HOSPITALES 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E4DA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QUIME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PATACAMAYA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VIACHA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ACHACACHI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5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ESCOMA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6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CARANAVI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800" u="none" strike="noStrike" dirty="0">
                          <a:effectLst/>
                        </a:rPr>
                        <a:t>HOSPITAL CHULUMANI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9726256"/>
              </p:ext>
            </p:extLst>
          </p:nvPr>
        </p:nvGraphicFramePr>
        <p:xfrm>
          <a:off x="2063552" y="2560935"/>
          <a:ext cx="2472432" cy="851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64"/>
                <a:gridCol w="2055568"/>
              </a:tblGrid>
              <a:tr h="240011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 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HOSPITALES</a:t>
                      </a:r>
                      <a:r>
                        <a:rPr lang="es-ES" sz="18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s-ES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Hospital de </a:t>
                      </a:r>
                      <a:r>
                        <a:rPr lang="es-ES" sz="1800" u="none" strike="noStrike" dirty="0" smtClean="0">
                          <a:effectLst/>
                        </a:rPr>
                        <a:t>Clínicas</a:t>
                      </a:r>
                      <a:r>
                        <a:rPr lang="es-ES" sz="1800" u="none" strike="noStrike" baseline="0" dirty="0" smtClean="0">
                          <a:effectLst/>
                        </a:rPr>
                        <a:t> </a:t>
                      </a:r>
                      <a:r>
                        <a:rPr lang="es-ES" sz="1800" u="none" strike="noStrike" dirty="0" smtClean="0">
                          <a:effectLst/>
                        </a:rPr>
                        <a:t> 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u="none" strike="noStrike" dirty="0">
                          <a:effectLst/>
                        </a:rPr>
                        <a:t>2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u="none" strike="noStrike" dirty="0">
                          <a:effectLst/>
                        </a:rPr>
                        <a:t>Hospital de la Mujer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2344625" y="1932801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3er. Nivel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087889" y="1932801"/>
            <a:ext cx="1409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2do. Nivel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8028117" y="1932801"/>
            <a:ext cx="1335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1er. Nivel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791299" y="548680"/>
            <a:ext cx="7411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800" b="1" dirty="0">
                <a:solidFill>
                  <a:srgbClr val="0033CC"/>
                </a:solidFill>
                <a:cs typeface="Arial" panose="020B0604020202020204" pitchFamily="34" charset="0"/>
              </a:rPr>
              <a:t>EQUIPAMIENTO DE ESTABLECIEMTOS DE SALUD  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063553" y="1532691"/>
            <a:ext cx="247243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GADLP -SEDES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655840" y="1532691"/>
            <a:ext cx="5781076" cy="400110"/>
          </a:xfrm>
          <a:prstGeom prst="rect">
            <a:avLst/>
          </a:prstGeom>
          <a:solidFill>
            <a:srgbClr val="0CE4DA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PROGRAMA </a:t>
            </a:r>
            <a:r>
              <a:rPr lang="es-ES" sz="2000" b="1" dirty="0" smtClean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FORTALESSA  - M.S</a:t>
            </a:r>
            <a:r>
              <a:rPr lang="es-ES" sz="2000" b="1" dirty="0">
                <a:solidFill>
                  <a:srgbClr val="0033CC"/>
                </a:solidFill>
                <a:latin typeface="Calisto MT" panose="02040603050505030304" pitchFamily="18" charset="0"/>
                <a:cs typeface="Arial" panose="020B0604020202020204" pitchFamily="34" charset="0"/>
              </a:rPr>
              <a:t>. - GADLP</a:t>
            </a:r>
          </a:p>
        </p:txBody>
      </p:sp>
      <p:pic>
        <p:nvPicPr>
          <p:cNvPr id="15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180" y="311818"/>
            <a:ext cx="901320" cy="162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4551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6519" y="3062"/>
            <a:ext cx="10979727" cy="896978"/>
          </a:xfrm>
        </p:spPr>
        <p:txBody>
          <a:bodyPr>
            <a:normAutofit fontScale="90000"/>
          </a:bodyPr>
          <a:lstStyle/>
          <a:p>
            <a:pPr algn="ctr"/>
            <a:r>
              <a:rPr lang="es-BO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C.A.I. DEPARTAMENTAL DE SALUD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Y 30 DE JULIO </a:t>
            </a:r>
            <a:endParaRPr lang="es-BO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713" y="900039"/>
            <a:ext cx="3794974" cy="244698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687" y="874278"/>
            <a:ext cx="4404575" cy="247274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90" y="3334144"/>
            <a:ext cx="5259409" cy="32869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278"/>
            <a:ext cx="3893713" cy="24598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025"/>
            <a:ext cx="6915956" cy="3327996"/>
          </a:xfrm>
          <a:prstGeom prst="rect">
            <a:avLst/>
          </a:prstGeom>
        </p:spPr>
      </p:pic>
      <p:sp>
        <p:nvSpPr>
          <p:cNvPr id="11" name="1 Marcador de contenido"/>
          <p:cNvSpPr txBox="1">
            <a:spLocks/>
          </p:cNvSpPr>
          <p:nvPr/>
        </p:nvSpPr>
        <p:spPr>
          <a:xfrm>
            <a:off x="-16634" y="5805383"/>
            <a:ext cx="12208634" cy="1294397"/>
          </a:xfrm>
          <a:prstGeom prst="rect">
            <a:avLst/>
          </a:prstGeom>
          <a:solidFill>
            <a:srgbClr val="9900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Comité de Análisis de la Información 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“CAI” Departamental, </a:t>
            </a:r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un espacio de discusión, análisis e intercambio de opiniones sobre problemas relacionados con la situación de salud, sus determinantes y factores de </a:t>
            </a:r>
            <a:r>
              <a:rPr lang="es-E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riesgo participaron los coordinadores de red, directores de hospitales, jefes de programas y unidades del Sedes La Paz. MEMORIAS DEL CAI – edición y publicación </a:t>
            </a:r>
            <a:endParaRPr lang="es-E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6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938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RELEVANTES</a:t>
            </a:r>
            <a:endParaRPr lang="es-BO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9875891"/>
              </p:ext>
            </p:extLst>
          </p:nvPr>
        </p:nvGraphicFramePr>
        <p:xfrm>
          <a:off x="443345" y="997522"/>
          <a:ext cx="11263746" cy="5597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5 Imagen" descr="C:\Users\admin\Desktop\MIS DOCUMENTOS\LOGOS\LOGO SEDES\logo SEDES oficial 2016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5201" y="1246907"/>
            <a:ext cx="1497066" cy="272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536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71795" y="4028834"/>
            <a:ext cx="1085393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DE RECURSOS Y GASTOS 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 2016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4350" y="498764"/>
            <a:ext cx="2120520" cy="358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80" y="819593"/>
            <a:ext cx="2251083" cy="254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0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21674" y="41565"/>
            <a:ext cx="1073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 RECURSOS GESTIÓN 2016 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5 Imagen" descr="C:\Users\admin\Desktop\MIS DOCUMENTOS\LOGOS\LOGO SEDES\logo SEDES oficial 201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8167" y="0"/>
            <a:ext cx="1053723" cy="189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841429"/>
              </p:ext>
            </p:extLst>
          </p:nvPr>
        </p:nvGraphicFramePr>
        <p:xfrm>
          <a:off x="221673" y="687893"/>
          <a:ext cx="10736493" cy="57539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53"/>
                <a:gridCol w="4965111"/>
                <a:gridCol w="2889331"/>
                <a:gridCol w="1969998"/>
              </a:tblGrid>
              <a:tr h="38269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Cód.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DETALLE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19486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HOPSITALES DE 3er. NIVEL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134.001.212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16,55%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226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ADMINISTRACION DEPTAL. SEDES LA PAZ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6.329.247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43072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VIGILANCIA Y CONTROL DE ENFERMEDADES ENDEMICAS Y SALUD </a:t>
                      </a:r>
                      <a:endParaRPr lang="es-ES" sz="16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1.021.752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226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SEDES- (TGN-HIPIC) Personal de salud LP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632.428.682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78,10%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032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BONO DE VACUNACION Y ESCALAFON MERITO -BECAS MEDICINA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16.293.261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2,01%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989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SERVICIOS BASICOS (Ley 31 </a:t>
                      </a:r>
                      <a:r>
                        <a:rPr lang="es-E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Autónomo.)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7.776.267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0,96%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989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EQUIP. U. CARDIOLOGIA H.Niño (Japon)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689.910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0,09%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989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 HOSPITALES DE TERCE NIVEL 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3.000.000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0,37%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71226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CONST. SERV. ONCOHEMATOLOGIA HOSP.NIÑO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8.089.769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48989"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 DE SALUD REPRODUCTIVA (UNFPA)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137.197   </a:t>
                      </a:r>
                      <a:endParaRPr lang="es-ES" sz="2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0,02%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91251">
                <a:tc>
                  <a:txBody>
                    <a:bodyPr/>
                    <a:lstStyle/>
                    <a:p>
                      <a:pPr algn="r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SEDES </a:t>
                      </a:r>
                      <a:r>
                        <a:rPr lang="es-E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</a:t>
                      </a:r>
                      <a:r>
                        <a:rPr lang="es-ES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PAZ –              TOTAL en</a:t>
                      </a:r>
                      <a:r>
                        <a:rPr lang="es-ES" sz="2000" b="1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Bs. </a:t>
                      </a:r>
                      <a:r>
                        <a:rPr lang="es-ES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lang="es-ES" sz="2000" b="1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r" fontAlgn="b"/>
                      <a:r>
                        <a:rPr lang="es-ES" sz="2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809.767.297 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441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495949"/>
              </p:ext>
            </p:extLst>
          </p:nvPr>
        </p:nvGraphicFramePr>
        <p:xfrm>
          <a:off x="346364" y="1122205"/>
          <a:ext cx="7051963" cy="540352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5203861"/>
                <a:gridCol w="1848102"/>
              </a:tblGrid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HOSPITALES</a:t>
                      </a:r>
                      <a:r>
                        <a:rPr lang="es-ES" sz="2400" b="1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3er. NIVEL</a:t>
                      </a:r>
                      <a:r>
                        <a:rPr lang="es-ES" sz="24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PRESUP.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INS. NAL. OFTALMOLOGIA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8.629,541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DE LA MUJER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17.288.027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DEL NIÑO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19.480.010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GASTROENTEREOLOGICO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12.376.558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INS. NAL. DEL TORAX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10.400.150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DE CLINICAS LAPAZ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40.061.543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HEMOCENTRO COMPLEJO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MIRAFLORES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6.883.840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HOSP. DEL NORTE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18.854.355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INTRAID (salud mental y </a:t>
                      </a:r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dependencia</a:t>
                      </a:r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27.188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4605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Bs.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000" b="1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134.001.212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5 Gráfico"/>
          <p:cNvGraphicFramePr/>
          <p:nvPr>
            <p:extLst>
              <p:ext uri="{D42A27DB-BD31-4B8C-83A1-F6EECF244321}">
                <p14:modId xmlns:p14="http://schemas.microsoft.com/office/powerpoint/2010/main" val="2007651388"/>
              </p:ext>
            </p:extLst>
          </p:nvPr>
        </p:nvGraphicFramePr>
        <p:xfrm>
          <a:off x="7010400" y="1973135"/>
          <a:ext cx="5013528" cy="345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045290" y="16794"/>
            <a:ext cx="9101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RECURSOS PROPIOS DE HOSPITALES </a:t>
            </a:r>
          </a:p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3er. NIVEL - GESTION 2016 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4 Imagen" descr="C:\Users\admin\Desktop\MIS DOCUMENTOS\LOGOS\LOGO SEDES\logo SEDES oficial 201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040" y="-41561"/>
            <a:ext cx="693506" cy="148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74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5246370" cy="18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207818" y="72214"/>
            <a:ext cx="11637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RECAUDACION POR MES -  SEDES - Gestión 2016 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07664"/>
              </p:ext>
            </p:extLst>
          </p:nvPr>
        </p:nvGraphicFramePr>
        <p:xfrm>
          <a:off x="77193" y="656987"/>
          <a:ext cx="11984182" cy="60511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8578"/>
                <a:gridCol w="1981200"/>
                <a:gridCol w="1937658"/>
                <a:gridCol w="1458685"/>
                <a:gridCol w="1959429"/>
                <a:gridCol w="1466606"/>
                <a:gridCol w="1712026"/>
              </a:tblGrid>
              <a:tr h="806956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MES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SEDES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USACSIA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CDVIR-LP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SERES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ASISTENC. </a:t>
                      </a:r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PUBLICA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TOTAL DEL MES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ENERO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82.221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200.978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2.649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78.776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14.385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379.009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FEBRERO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50.713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305.578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2.655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101.193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11.970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472.109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MARZO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68.810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384.176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3.292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101.931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12.285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570.494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ABRIL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81.755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326.844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3.051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114.694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12.705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539.049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MAYO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103.035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256.444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2.208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99.996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10.780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472.463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JUNIO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89.942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240.449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2.430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81.399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11.550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425.770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JULIO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120.079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221.590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2.140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72.505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12.145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428.459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AGOSTO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96.086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270.426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3.130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67.599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12.145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449.386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SEPT.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70.625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227.438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5.937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78.379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15.295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397.673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OCTUBRE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98.840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254.987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3.996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69.378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15.400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442.600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NOV.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239.721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285.111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3.425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97.614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18.410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644.281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5584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000" u="none" strike="noStrike" dirty="0">
                          <a:effectLst/>
                        </a:rPr>
                        <a:t>DIC.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60.464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229.171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3.859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83.780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000" u="none" strike="noStrike" dirty="0">
                          <a:effectLst/>
                        </a:rPr>
                        <a:t>21.770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2400" b="1" u="none" strike="noStrike" dirty="0">
                          <a:effectLst/>
                        </a:rPr>
                        <a:t>399.043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046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800" b="1" u="none" strike="noStrike" dirty="0">
                          <a:effectLst/>
                        </a:rPr>
                        <a:t>TOTAL Bs.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1.162.289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3.203.192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38.772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1.047.242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168.840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ES" sz="3200" b="1" u="none" strike="noStrike" dirty="0">
                          <a:effectLst/>
                        </a:rPr>
                        <a:t>5.620.335</a:t>
                      </a:r>
                      <a:endParaRPr lang="es-ES" sz="3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18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524328" y="3717300"/>
            <a:ext cx="8795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DE GASTOS SEDES 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1" descr="escudo la paz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0" y="172703"/>
            <a:ext cx="2109752" cy="23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9657" y="172703"/>
            <a:ext cx="1083019" cy="2657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38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01046" y="151068"/>
            <a:ext cx="118820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DE SALUD POR NIVEL DE ATENCION 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504183"/>
              </p:ext>
            </p:extLst>
          </p:nvPr>
        </p:nvGraphicFramePr>
        <p:xfrm>
          <a:off x="207818" y="863670"/>
          <a:ext cx="6234545" cy="5920448"/>
        </p:xfrm>
        <a:graphic>
          <a:graphicData uri="http://schemas.openxmlformats.org/drawingml/2006/table">
            <a:tbl>
              <a:tblPr/>
              <a:tblGrid>
                <a:gridCol w="1310446"/>
                <a:gridCol w="3732785"/>
                <a:gridCol w="1191314"/>
              </a:tblGrid>
              <a:tr h="27477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- SECTOR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Cantidad</a:t>
                      </a:r>
                      <a:endParaRPr lang="es-ES" sz="18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274778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1er NIVEL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FF.AA. de la Nación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Iglesia   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Privados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no Gubernamentales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 Social (CAJAS)          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Público     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640</a:t>
                      </a:r>
                      <a:endParaRPr lang="es-ES" sz="18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27477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2do NIVEL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Iglesia   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Privados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no Gubernamentales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Policía Nacional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Público   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</a:tr>
              <a:tr h="27477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ES" sz="1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3er NIVEL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Iglesia   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Organismos no Gubernamentales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Público                 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Seguridad Social (CAJAS)    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77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 Total</a:t>
                      </a:r>
                      <a:endParaRPr lang="es-ES" sz="2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4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2747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2800" b="1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6 Gráfico"/>
          <p:cNvGraphicFramePr/>
          <p:nvPr/>
        </p:nvGraphicFramePr>
        <p:xfrm>
          <a:off x="6683433" y="1591887"/>
          <a:ext cx="5120640" cy="3595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559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504270"/>
              </p:ext>
            </p:extLst>
          </p:nvPr>
        </p:nvGraphicFramePr>
        <p:xfrm>
          <a:off x="332509" y="1181652"/>
          <a:ext cx="11234058" cy="6185696"/>
        </p:xfrm>
        <a:graphic>
          <a:graphicData uri="http://schemas.openxmlformats.org/drawingml/2006/table">
            <a:tbl>
              <a:tblPr/>
              <a:tblGrid>
                <a:gridCol w="1403548"/>
                <a:gridCol w="1688748"/>
                <a:gridCol w="1674733"/>
                <a:gridCol w="2577728"/>
                <a:gridCol w="1510442"/>
                <a:gridCol w="969641"/>
                <a:gridCol w="1409218"/>
              </a:tblGrid>
              <a:tr h="38920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PRESUPUESTO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EJECUTADO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S" sz="1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2952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PARTIDA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DESCRIPCIÓN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APROBADO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</a:p>
                    <a:p>
                      <a:pPr algn="l" fontAlgn="b"/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6441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SERVICIOS  PERSONALES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523.692,00 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349.899,02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66,81%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6441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200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SERV. NO PERSON.</a:t>
                      </a:r>
                      <a:r>
                        <a:rPr lang="es-ES" sz="20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(BASICOS)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2.406.751,00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2.135.642,54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88,28%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6441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MATERIALES Y SUMINISTROS</a:t>
                      </a: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2.595.843,00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2,281.129,75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87,88%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1527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400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ACTIVOS </a:t>
                      </a:r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REALES Y EQUIPAMIENTO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776.461,00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728.544,61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93,83%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86441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800</a:t>
                      </a:r>
                      <a:endParaRPr lang="es-ES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TASAS</a:t>
                      </a:r>
                      <a:r>
                        <a:rPr lang="pt-BR" sz="20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Y MULTAS </a:t>
                      </a:r>
                      <a:endParaRPr lang="pt-BR" sz="20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26,500   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         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4.003,50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15,11%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42390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i="0" u="none" strike="noStrike" dirty="0"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>
                          <a:latin typeface="Arial" pitchFamily="34" charset="0"/>
                          <a:cs typeface="Arial" pitchFamily="34" charset="0"/>
                        </a:rPr>
                        <a:t>TOTAL </a:t>
                      </a:r>
                      <a:r>
                        <a:rPr lang="es-ES" sz="24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GENERAL Bs.</a:t>
                      </a:r>
                      <a:r>
                        <a:rPr lang="es-ES" sz="2400" b="1" i="0" u="none" strike="noStrike" baseline="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s-ES" sz="24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s-ES" sz="28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6.329.247,00 </a:t>
                      </a:r>
                      <a:endParaRPr lang="es-ES" sz="28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>
                          <a:latin typeface="Arial" pitchFamily="34" charset="0"/>
                          <a:cs typeface="Arial" pitchFamily="34" charset="0"/>
                        </a:rPr>
                        <a:t>     </a:t>
                      </a:r>
                      <a:r>
                        <a:rPr lang="es-ES" sz="28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5.499.219,42 </a:t>
                      </a:r>
                      <a:endParaRPr lang="es-ES" sz="28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 fontAlgn="b"/>
                      <a:endParaRPr lang="es-ES" sz="1400" b="0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 smtClean="0">
                          <a:latin typeface="Arial" pitchFamily="34" charset="0"/>
                          <a:cs typeface="Arial" pitchFamily="34" charset="0"/>
                        </a:rPr>
                        <a:t>86,89%</a:t>
                      </a:r>
                      <a:endParaRPr lang="es-ES" sz="2800" b="1" i="0" u="none" strike="noStrike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4479">
                <a:tc gridSpan="7">
                  <a:txBody>
                    <a:bodyPr/>
                    <a:lstStyle/>
                    <a:p>
                      <a:pPr algn="l" fontAlgn="b"/>
                      <a:endParaRPr lang="es-ES" sz="16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6645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s-ES" sz="1000" b="1" i="0" u="none" strike="noStrike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FUENTE:</a:t>
                      </a:r>
                      <a:r>
                        <a:rPr lang="es-ES" sz="1000" b="1" i="0" u="none" strike="noStrike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U.ADM.FINC-SEDES</a:t>
                      </a:r>
                      <a:endParaRPr lang="es-ES" sz="10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16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332509" y="47008"/>
            <a:ext cx="11402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EJECUCION PRESUPUESTARIA DE GASTOS  </a:t>
            </a:r>
          </a:p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ADMINISTRACION -  SEDES  2016 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66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585222" y="113779"/>
            <a:ext cx="9218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EJECUCION DE GASTOS  </a:t>
            </a:r>
          </a:p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PROGRAMAS Y PROYECTOS </a:t>
            </a:r>
          </a:p>
        </p:txBody>
      </p:sp>
      <p:pic>
        <p:nvPicPr>
          <p:cNvPr id="5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849" y="1"/>
            <a:ext cx="673575" cy="131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696485"/>
              </p:ext>
            </p:extLst>
          </p:nvPr>
        </p:nvGraphicFramePr>
        <p:xfrm>
          <a:off x="171824" y="1314108"/>
          <a:ext cx="11632259" cy="4965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8406"/>
                <a:gridCol w="5169915"/>
                <a:gridCol w="2254142"/>
                <a:gridCol w="2083640"/>
                <a:gridCol w="1556156"/>
              </a:tblGrid>
              <a:tr h="329704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 smtClean="0">
                          <a:effectLst/>
                        </a:rPr>
                        <a:t>Cód.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PROYECTOS Y PROGRAMAS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effectLst/>
                        </a:rPr>
                        <a:t>PRESUP. </a:t>
                      </a:r>
                      <a:r>
                        <a:rPr lang="es-ES" sz="2000" b="1" u="none" strike="noStrike" dirty="0">
                          <a:effectLst/>
                        </a:rPr>
                        <a:t>TOTAL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EJECUTADO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%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HOSPITALES DE TERCER NIVEL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134.001.212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113.309.716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84,56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16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ADMINISTRACION  SEDES LA PAZ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6.329.247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5.499.219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86,89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67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 smtClean="0">
                          <a:effectLst/>
                        </a:rPr>
                        <a:t>09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VIGILANCIA Y CONTROL DE ENFERMEDADES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1.021.752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 985.264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96,43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545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20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SEDES- (TGN-HIPIC) Personal de salud LP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632.428.682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613.009.598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96,93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22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BONO DE VACUNACION Y ESCALAFON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16.293.261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16.007.069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98,24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50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SERVICIOS BASICOS (Ley 31 </a:t>
                      </a:r>
                      <a:r>
                        <a:rPr lang="es-ES" sz="2000" b="1" u="none" strike="noStrike" dirty="0" smtClean="0">
                          <a:effectLst/>
                        </a:rPr>
                        <a:t>Autónomo.)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7.776.267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7.535.412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96,90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95459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800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EQUIP. U. CARDIOLOGIA H.Niño (Japon)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   689.910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 685.700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99,39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300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EQUIP HOSPITALES DE TERCE NIVEL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3.000.000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2.477.945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82,60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9676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500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>
                          <a:effectLst/>
                        </a:rPr>
                        <a:t>CONST. SERV. ONCOHEMATOLOGIA HOSP.NIÑO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8.089.769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6.229.202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77,00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704">
                <a:tc>
                  <a:txBody>
                    <a:bodyPr/>
                    <a:lstStyle/>
                    <a:p>
                      <a:pPr algn="ctr" fontAlgn="b"/>
                      <a:r>
                        <a:rPr lang="es-ES" sz="2000" b="1" u="none" strike="noStrike" dirty="0">
                          <a:effectLst/>
                        </a:rPr>
                        <a:t>91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b="1" u="none" strike="noStrike" dirty="0" smtClean="0">
                          <a:effectLst/>
                        </a:rPr>
                        <a:t>PLAN DE SALUD REPRODUCTIVA (</a:t>
                      </a:r>
                      <a:r>
                        <a:rPr lang="es-ES" sz="2000" b="1" u="none" strike="noStrike" dirty="0">
                          <a:effectLst/>
                        </a:rPr>
                        <a:t>UNFPA)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0" u="none" strike="noStrike" dirty="0">
                          <a:effectLst/>
                        </a:rPr>
                        <a:t>            137.197   </a:t>
                      </a:r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 121.721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000" b="1" u="none" strike="noStrike" dirty="0">
                          <a:effectLst/>
                        </a:rPr>
                        <a:t>       88,72   </a:t>
                      </a:r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73294">
                <a:tc>
                  <a:txBody>
                    <a:bodyPr/>
                    <a:lstStyle/>
                    <a:p>
                      <a:pPr algn="l" fontAlgn="b"/>
                      <a:endParaRPr lang="es-E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u="none" strike="noStrike" dirty="0" smtClean="0">
                          <a:effectLst/>
                        </a:rPr>
                        <a:t>TOTAL </a:t>
                      </a:r>
                      <a:r>
                        <a:rPr lang="es-ES" sz="2400" b="1" u="none" strike="noStrike" dirty="0">
                          <a:effectLst/>
                        </a:rPr>
                        <a:t>Bs.  SEDES LA PAZ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800" b="1" u="none" strike="noStrike" dirty="0" smtClean="0">
                          <a:effectLst/>
                        </a:rPr>
                        <a:t>  </a:t>
                      </a:r>
                      <a:r>
                        <a:rPr lang="es-ES" sz="2800" b="1" u="none" strike="noStrike" dirty="0">
                          <a:effectLst/>
                        </a:rPr>
                        <a:t>809.767.297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u="none" strike="noStrike" dirty="0" smtClean="0">
                          <a:effectLst/>
                        </a:rPr>
                        <a:t> 765.860.846  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ES" sz="2800" b="1" u="none" strike="noStrike" dirty="0" smtClean="0">
                          <a:effectLst/>
                        </a:rPr>
                        <a:t>94,5%   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SansSerif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18036" y="6488668"/>
            <a:ext cx="25280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/>
              <a:t>FUENTE: Reporte SIGEP - GADLP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2290075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736986" y="2599045"/>
            <a:ext cx="6224781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PROGRAMACION </a:t>
            </a:r>
          </a:p>
          <a:p>
            <a:pPr algn="ctr"/>
            <a:r>
              <a:rPr lang="es-E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</a:p>
          <a:p>
            <a:pPr algn="ctr"/>
            <a:r>
              <a:rPr lang="es-E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4283" y="232757"/>
            <a:ext cx="1158237" cy="184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1" y="315884"/>
            <a:ext cx="1320058" cy="149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463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4479" y="227922"/>
            <a:ext cx="666203" cy="12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69" y="227922"/>
            <a:ext cx="784131" cy="8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825890" y="573658"/>
            <a:ext cx="6686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002060"/>
                </a:solidFill>
              </a:rPr>
              <a:t>PRESUPUESTO PARA LA GESTION 2017</a:t>
            </a:r>
            <a:endParaRPr lang="es-ES" sz="32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511522"/>
              </p:ext>
            </p:extLst>
          </p:nvPr>
        </p:nvGraphicFramePr>
        <p:xfrm>
          <a:off x="587469" y="1300972"/>
          <a:ext cx="10923213" cy="5286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0360"/>
                <a:gridCol w="6239349"/>
                <a:gridCol w="1706752"/>
                <a:gridCol w="1706752"/>
              </a:tblGrid>
              <a:tr h="65947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 smtClean="0">
                          <a:effectLst/>
                        </a:rPr>
                        <a:t>Cód..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DETALLE  GENERAL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TOTAL INICIAL Bs.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4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SEDES- (TGN-HIPIC) Personal de salud LP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645.290.410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78,19%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</a:tr>
              <a:tr h="65947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5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BONO DE VACUNACION Y ESCALAFON MERITO -BECAS MEDICINA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16.293.261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1,97%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6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SERVICIOS BASICOS (Ley 31 </a:t>
                      </a:r>
                      <a:r>
                        <a:rPr lang="es-ES" sz="2400" b="1" u="none" strike="noStrike" dirty="0" smtClean="0">
                          <a:effectLst/>
                        </a:rPr>
                        <a:t>Autónomo.)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6.251.260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0,76%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F6EE"/>
                    </a:solidFill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1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HOPSITALES DE 3er. NIVEL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134.843.075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16,34%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9472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3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VIGILANCIA Y CONTROL DE ENFERMEDADES ENDEMICAS Y SALUD INTEGRAL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960.000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0,12%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ADMINISTRACION DEPTAL. SEDES LA PAZ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5.790.376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0,70%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7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CONST NUEVA INFR HOSPITAL -COMPLEJO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1.900.000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0,23%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8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EQUIP HOSPITALES DE TERCE NIVEL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3.000.000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0,36%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9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PROGR. DE INVERSION SALUD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11.000.000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1,33%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919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 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TOTAL Bs.  SEDES LA PAZ  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2400" b="1" u="none" strike="noStrike" dirty="0">
                          <a:effectLst/>
                        </a:rPr>
                        <a:t>825.328.382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2400" b="1" u="none" strike="noStrike" dirty="0">
                          <a:effectLst/>
                        </a:rPr>
                        <a:t>100%</a:t>
                      </a:r>
                      <a:endParaRPr lang="es-E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74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9992" y="0"/>
            <a:ext cx="666203" cy="12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1" y="227922"/>
            <a:ext cx="784131" cy="8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396101" y="390778"/>
            <a:ext cx="10025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002060"/>
                </a:solidFill>
              </a:rPr>
              <a:t>PROGRAMAS Y PROYECTOS  DE CONTINUIDAD</a:t>
            </a:r>
            <a:endParaRPr lang="es-ES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89916157"/>
              </p:ext>
            </p:extLst>
          </p:nvPr>
        </p:nvGraphicFramePr>
        <p:xfrm>
          <a:off x="515390" y="977362"/>
          <a:ext cx="10972800" cy="5639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51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9992" y="0"/>
            <a:ext cx="666203" cy="12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1" y="227922"/>
            <a:ext cx="784131" cy="8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944741" y="357527"/>
            <a:ext cx="8451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002060"/>
                </a:solidFill>
              </a:rPr>
              <a:t>PROGRAMAS  Y ACTIVIDADES NUEVOS </a:t>
            </a:r>
            <a:endParaRPr lang="es-ES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515389" y="719666"/>
          <a:ext cx="111224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51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09992" y="0"/>
            <a:ext cx="666203" cy="127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1" y="227922"/>
            <a:ext cx="784131" cy="88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944741" y="357527"/>
            <a:ext cx="7777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002060"/>
                </a:solidFill>
              </a:rPr>
              <a:t>PROGRAMAS  PROYECTOS NUEVOS </a:t>
            </a:r>
            <a:endParaRPr lang="es-ES" sz="40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415636" y="914400"/>
          <a:ext cx="11405062" cy="553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51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1630463" y="569626"/>
            <a:ext cx="9131114" cy="58311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9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</a:t>
            </a:r>
            <a:r>
              <a:rPr lang="es-ES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630463" y="1184237"/>
            <a:ext cx="9131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 DEPARTAMENTAL DE SALUD SEDES La Paz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6952007" y="5194737"/>
            <a:ext cx="3536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Dr. Freddy R. Valle Calderón</a:t>
            </a:r>
          </a:p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DIRECTOR TECNICO - SEDES </a:t>
            </a:r>
          </a:p>
          <a:p>
            <a:pPr algn="ctr"/>
            <a:endParaRPr lang="es-E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5 Imagen" descr="C:\Users\admin\Desktop\MIS DOCUMENTOS\LOGOS\LOGO SEDES\logo SEDES oficial 2016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2011089"/>
            <a:ext cx="1083426" cy="209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1" descr="escudo la pa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526" y="2294224"/>
            <a:ext cx="1428443" cy="16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187142" y="6001790"/>
            <a:ext cx="225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13 DE ENERO DE 2017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233757" y="281695"/>
            <a:ext cx="7739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DE SALUD</a:t>
            </a:r>
          </a:p>
          <a:p>
            <a:r>
              <a:rPr lang="es-E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PÚBLICOS Y OTRAS INSTITUCIONES  </a:t>
            </a:r>
            <a:endParaRPr lang="es-E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1 Gráfico"/>
          <p:cNvGraphicFramePr/>
          <p:nvPr>
            <p:extLst>
              <p:ext uri="{D42A27DB-BD31-4B8C-83A1-F6EECF244321}">
                <p14:modId xmlns:p14="http://schemas.microsoft.com/office/powerpoint/2010/main" val="809622181"/>
              </p:ext>
            </p:extLst>
          </p:nvPr>
        </p:nvGraphicFramePr>
        <p:xfrm>
          <a:off x="1310576" y="1430978"/>
          <a:ext cx="10424223" cy="4904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233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5059920"/>
              </p:ext>
            </p:extLst>
          </p:nvPr>
        </p:nvGraphicFramePr>
        <p:xfrm>
          <a:off x="5546493" y="1485881"/>
          <a:ext cx="6235700" cy="431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2"/>
          <p:cNvSpPr txBox="1"/>
          <p:nvPr/>
        </p:nvSpPr>
        <p:spPr>
          <a:xfrm>
            <a:off x="8407746" y="2509543"/>
            <a:ext cx="768159" cy="40011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79,%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158584" y="269823"/>
            <a:ext cx="7503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PUBLICOS </a:t>
            </a:r>
          </a:p>
          <a:p>
            <a:pPr algn="ctr"/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AREA GEOGRAFICA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9104288"/>
              </p:ext>
            </p:extLst>
          </p:nvPr>
        </p:nvGraphicFramePr>
        <p:xfrm>
          <a:off x="581210" y="2973041"/>
          <a:ext cx="4489554" cy="1645920"/>
        </p:xfrm>
        <a:graphic>
          <a:graphicData uri="http://schemas.openxmlformats.org/drawingml/2006/table">
            <a:tbl>
              <a:tblPr/>
              <a:tblGrid>
                <a:gridCol w="3403372"/>
                <a:gridCol w="1086182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Urbano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483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36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es-ES" sz="36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4837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Rural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36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</a:t>
                      </a:r>
                      <a:endParaRPr lang="es-ES" sz="36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36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s-ES" sz="3600" b="0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3600" b="0" i="0" u="none" strike="noStrike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E.Públicos</a:t>
                      </a:r>
                      <a:endParaRPr lang="es-ES" sz="36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3600" b="0" i="0" u="none" strike="noStrik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2809603" y="2249355"/>
            <a:ext cx="896065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</a:t>
            </a:r>
          </a:p>
          <a:p>
            <a:pPr algn="ctr"/>
            <a:r>
              <a:rPr lang="es-E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 algn="ctr"/>
            <a:r>
              <a:rPr lang="es-E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ALCANZADOS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8" y="1010260"/>
            <a:ext cx="2575775" cy="47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CuadroTexto"/>
          <p:cNvSpPr txBox="1"/>
          <p:nvPr/>
        </p:nvSpPr>
        <p:spPr>
          <a:xfrm>
            <a:off x="3466368" y="1010260"/>
            <a:ext cx="710123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USACSIA </a:t>
            </a:r>
          </a:p>
          <a:p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U. REDES</a:t>
            </a: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EPIDEMIOLOGÍA</a:t>
            </a:r>
            <a:endParaRPr lang="es-E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s-E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 GESTIÓN DE CALIDAD</a:t>
            </a:r>
          </a:p>
          <a:p>
            <a:pPr algn="ctr"/>
            <a:endParaRPr lang="es-ES" sz="4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ESTABLECIMIENTOS </a:t>
            </a:r>
          </a:p>
          <a:p>
            <a:pPr algn="ctr"/>
            <a:r>
              <a:rPr lang="es-ES" sz="48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HABILITADOS  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8" y="1010260"/>
            <a:ext cx="2575775" cy="478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Retrospección">
  <a:themeElements>
    <a:clrScheme name="Retrospecció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ció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4321</TotalTime>
  <Words>2993</Words>
  <Application>Microsoft Office PowerPoint</Application>
  <PresentationFormat>Panorámica</PresentationFormat>
  <Paragraphs>1121</Paragraphs>
  <Slides>57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57</vt:i4>
      </vt:variant>
    </vt:vector>
  </HeadingPairs>
  <TitlesOfParts>
    <vt:vector size="71" baseType="lpstr">
      <vt:lpstr>Arial</vt:lpstr>
      <vt:lpstr>Arial Black</vt:lpstr>
      <vt:lpstr>Arial Narrow</vt:lpstr>
      <vt:lpstr>Calibri</vt:lpstr>
      <vt:lpstr>Calibri Light</vt:lpstr>
      <vt:lpstr>Calisto MT</vt:lpstr>
      <vt:lpstr>SansSerif</vt:lpstr>
      <vt:lpstr>Times New Roman</vt:lpstr>
      <vt:lpstr>Wingdings</vt:lpstr>
      <vt:lpstr>Tema de Office</vt:lpstr>
      <vt:lpstr>1_Tema de Office</vt:lpstr>
      <vt:lpstr>2_Tema de Office</vt:lpstr>
      <vt:lpstr>3_Tema de Office</vt:lpstr>
      <vt:lpstr>Retrospección</vt:lpstr>
      <vt:lpstr>Presentación de PowerPoint</vt:lpstr>
      <vt:lpstr>ANTECEDENTES</vt:lpstr>
      <vt:lpstr>Presentación de PowerPoint</vt:lpstr>
      <vt:lpstr> MARCO LEGAL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VIGILANCIA  DEL AGUA  EN UNIDADES DE HEMODIALISIS Diciembre del 2016</vt:lpstr>
      <vt:lpstr>PROMOCIÓN DE LA SALUD  Y  PREVENCIÓN DE ENFERMEDADES  </vt:lpstr>
      <vt:lpstr>   ASISTENCIA TECNICA PARA LA ELABORACION DE  PLANES MUNICIPALES DE SALUD       </vt:lpstr>
      <vt:lpstr>             </vt:lpstr>
      <vt:lpstr>             </vt:lpstr>
      <vt:lpstr>MEDICINA TRADICIONAL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C.A.I. DEPARTAMENTAL DE SALUD 29 Y 30 DE JULIO </vt:lpstr>
      <vt:lpstr>ACTIVIDADES RELEVANTES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PC</cp:lastModifiedBy>
  <cp:revision>321</cp:revision>
  <cp:lastPrinted>2017-01-12T15:40:45Z</cp:lastPrinted>
  <dcterms:created xsi:type="dcterms:W3CDTF">2016-06-02T20:00:15Z</dcterms:created>
  <dcterms:modified xsi:type="dcterms:W3CDTF">2019-09-05T14:44:16Z</dcterms:modified>
</cp:coreProperties>
</file>