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handoutMasterIdLst>
    <p:handoutMasterId r:id="rId4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423" r:id="rId11"/>
    <p:sldId id="424" r:id="rId12"/>
    <p:sldId id="425" r:id="rId13"/>
    <p:sldId id="426" r:id="rId14"/>
    <p:sldId id="427" r:id="rId15"/>
    <p:sldId id="520" r:id="rId16"/>
    <p:sldId id="521" r:id="rId17"/>
    <p:sldId id="522" r:id="rId18"/>
    <p:sldId id="523" r:id="rId19"/>
    <p:sldId id="524" r:id="rId20"/>
    <p:sldId id="525" r:id="rId21"/>
    <p:sldId id="526" r:id="rId22"/>
    <p:sldId id="527" r:id="rId23"/>
    <p:sldId id="528" r:id="rId24"/>
    <p:sldId id="444" r:id="rId25"/>
    <p:sldId id="472" r:id="rId26"/>
    <p:sldId id="491" r:id="rId27"/>
    <p:sldId id="473" r:id="rId28"/>
    <p:sldId id="511" r:id="rId29"/>
    <p:sldId id="478" r:id="rId30"/>
    <p:sldId id="477" r:id="rId31"/>
    <p:sldId id="512" r:id="rId32"/>
    <p:sldId id="513" r:id="rId33"/>
    <p:sldId id="479" r:id="rId34"/>
    <p:sldId id="518" r:id="rId35"/>
    <p:sldId id="514" r:id="rId36"/>
    <p:sldId id="515" r:id="rId37"/>
    <p:sldId id="516" r:id="rId38"/>
    <p:sldId id="517" r:id="rId39"/>
    <p:sldId id="311" r:id="rId40"/>
  </p:sldIdLst>
  <p:sldSz cx="12192000" cy="6858000"/>
  <p:notesSz cx="6799263" cy="9929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MER%20PC\Downloads\CASOS%20POR%20D&#205;A%20%20HASTA%20EL%2029%20DE%20MAYO%202021%20-%2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MER%20PC\Downloads\CASOS%20POR%20D&#205;A%20%20HASTA%20EL%2029%20DE%20MAYO%202021%20-%2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MER%20PC\Desktop\CAI%20SERES%202021\PRESENTACI&#210;N%20CAI%20SERES%202021-%20HD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MER%20PC\Downloads\DRA%20GRAFIC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MER%20PC\Downloads\DRA%20GRAFIC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MER%20PC\Downloads\DRA%20GRAFIC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MER%20PC\Downloads\DRA%20GRAFIC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Libro2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wnloads\PRESUPTO%20EJECUTADO%20202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'[CASOS POR DÍA  HASTA EL 29 DE MAYO 2021 - 1.xlsx]Hoja1'!$B$4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 w="9525">
              <a:solidFill>
                <a:srgbClr val="C00000"/>
              </a:solidFill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numRef>
              <c:f>'[CASOS POR DÍA  HASTA EL 29 DE MAYO 2021 - 1.xlsx]Hoja1'!$C$3:$NC$3</c:f>
              <c:numCache>
                <c:formatCode>General</c:formatCode>
                <c:ptCount val="3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</c:numCache>
            </c:numRef>
          </c:cat>
          <c:val>
            <c:numRef>
              <c:f>'[CASOS POR DÍA  HASTA EL 29 DE MAYO 2021 - 1.xlsx]Hoja1'!$C$4:$NC$4</c:f>
              <c:numCache>
                <c:formatCode>General</c:formatCode>
                <c:ptCount val="36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1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1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8</c:v>
                </c:pt>
                <c:pt idx="97">
                  <c:v>0</c:v>
                </c:pt>
                <c:pt idx="98">
                  <c:v>1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2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1</c:v>
                </c:pt>
                <c:pt idx="108">
                  <c:v>2</c:v>
                </c:pt>
                <c:pt idx="109">
                  <c:v>0</c:v>
                </c:pt>
                <c:pt idx="110">
                  <c:v>1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1</c:v>
                </c:pt>
                <c:pt idx="127">
                  <c:v>0</c:v>
                </c:pt>
                <c:pt idx="128">
                  <c:v>1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1</c:v>
                </c:pt>
                <c:pt idx="138">
                  <c:v>1</c:v>
                </c:pt>
                <c:pt idx="139">
                  <c:v>0</c:v>
                </c:pt>
                <c:pt idx="140">
                  <c:v>0</c:v>
                </c:pt>
                <c:pt idx="141">
                  <c:v>4</c:v>
                </c:pt>
                <c:pt idx="142">
                  <c:v>1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1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1</c:v>
                </c:pt>
                <c:pt idx="151">
                  <c:v>1</c:v>
                </c:pt>
                <c:pt idx="152">
                  <c:v>5</c:v>
                </c:pt>
                <c:pt idx="153">
                  <c:v>2</c:v>
                </c:pt>
                <c:pt idx="154">
                  <c:v>6</c:v>
                </c:pt>
                <c:pt idx="155">
                  <c:v>0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3</c:v>
                </c:pt>
                <c:pt idx="160">
                  <c:v>0</c:v>
                </c:pt>
                <c:pt idx="161">
                  <c:v>5</c:v>
                </c:pt>
                <c:pt idx="162">
                  <c:v>0</c:v>
                </c:pt>
                <c:pt idx="163">
                  <c:v>2</c:v>
                </c:pt>
                <c:pt idx="164">
                  <c:v>2</c:v>
                </c:pt>
                <c:pt idx="165">
                  <c:v>3</c:v>
                </c:pt>
                <c:pt idx="166">
                  <c:v>3</c:v>
                </c:pt>
                <c:pt idx="167">
                  <c:v>2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2</c:v>
                </c:pt>
                <c:pt idx="172">
                  <c:v>3</c:v>
                </c:pt>
                <c:pt idx="173">
                  <c:v>2</c:v>
                </c:pt>
                <c:pt idx="174">
                  <c:v>4</c:v>
                </c:pt>
                <c:pt idx="175">
                  <c:v>2</c:v>
                </c:pt>
                <c:pt idx="176">
                  <c:v>3</c:v>
                </c:pt>
                <c:pt idx="177">
                  <c:v>2</c:v>
                </c:pt>
                <c:pt idx="178">
                  <c:v>6</c:v>
                </c:pt>
                <c:pt idx="179">
                  <c:v>1</c:v>
                </c:pt>
                <c:pt idx="180">
                  <c:v>3</c:v>
                </c:pt>
                <c:pt idx="181">
                  <c:v>3</c:v>
                </c:pt>
                <c:pt idx="182">
                  <c:v>6</c:v>
                </c:pt>
                <c:pt idx="183">
                  <c:v>2</c:v>
                </c:pt>
                <c:pt idx="184">
                  <c:v>9</c:v>
                </c:pt>
                <c:pt idx="185">
                  <c:v>1</c:v>
                </c:pt>
                <c:pt idx="186">
                  <c:v>2</c:v>
                </c:pt>
                <c:pt idx="187">
                  <c:v>1</c:v>
                </c:pt>
                <c:pt idx="188">
                  <c:v>7</c:v>
                </c:pt>
                <c:pt idx="189">
                  <c:v>5</c:v>
                </c:pt>
                <c:pt idx="190">
                  <c:v>7</c:v>
                </c:pt>
                <c:pt idx="191">
                  <c:v>2</c:v>
                </c:pt>
                <c:pt idx="192">
                  <c:v>9</c:v>
                </c:pt>
                <c:pt idx="193">
                  <c:v>4</c:v>
                </c:pt>
                <c:pt idx="194">
                  <c:v>4</c:v>
                </c:pt>
                <c:pt idx="195">
                  <c:v>3</c:v>
                </c:pt>
                <c:pt idx="196">
                  <c:v>4</c:v>
                </c:pt>
                <c:pt idx="197">
                  <c:v>2</c:v>
                </c:pt>
                <c:pt idx="198">
                  <c:v>4</c:v>
                </c:pt>
                <c:pt idx="199">
                  <c:v>5</c:v>
                </c:pt>
                <c:pt idx="200">
                  <c:v>2</c:v>
                </c:pt>
                <c:pt idx="201">
                  <c:v>5</c:v>
                </c:pt>
                <c:pt idx="202">
                  <c:v>7</c:v>
                </c:pt>
                <c:pt idx="203">
                  <c:v>10</c:v>
                </c:pt>
                <c:pt idx="204">
                  <c:v>1</c:v>
                </c:pt>
                <c:pt idx="205">
                  <c:v>6</c:v>
                </c:pt>
                <c:pt idx="206">
                  <c:v>5</c:v>
                </c:pt>
                <c:pt idx="207">
                  <c:v>4</c:v>
                </c:pt>
                <c:pt idx="208">
                  <c:v>2</c:v>
                </c:pt>
                <c:pt idx="209">
                  <c:v>9</c:v>
                </c:pt>
                <c:pt idx="210">
                  <c:v>3</c:v>
                </c:pt>
                <c:pt idx="211">
                  <c:v>4</c:v>
                </c:pt>
                <c:pt idx="212">
                  <c:v>4</c:v>
                </c:pt>
                <c:pt idx="213">
                  <c:v>4</c:v>
                </c:pt>
                <c:pt idx="214">
                  <c:v>1</c:v>
                </c:pt>
                <c:pt idx="215">
                  <c:v>8</c:v>
                </c:pt>
                <c:pt idx="216">
                  <c:v>5</c:v>
                </c:pt>
                <c:pt idx="217">
                  <c:v>3</c:v>
                </c:pt>
                <c:pt idx="218">
                  <c:v>3</c:v>
                </c:pt>
                <c:pt idx="219">
                  <c:v>5</c:v>
                </c:pt>
                <c:pt idx="220">
                  <c:v>5</c:v>
                </c:pt>
                <c:pt idx="221">
                  <c:v>0</c:v>
                </c:pt>
                <c:pt idx="222">
                  <c:v>6</c:v>
                </c:pt>
                <c:pt idx="223">
                  <c:v>4</c:v>
                </c:pt>
                <c:pt idx="224">
                  <c:v>3</c:v>
                </c:pt>
                <c:pt idx="225">
                  <c:v>6</c:v>
                </c:pt>
                <c:pt idx="226">
                  <c:v>2</c:v>
                </c:pt>
                <c:pt idx="227">
                  <c:v>0</c:v>
                </c:pt>
                <c:pt idx="228">
                  <c:v>6</c:v>
                </c:pt>
                <c:pt idx="229">
                  <c:v>5</c:v>
                </c:pt>
                <c:pt idx="230">
                  <c:v>4</c:v>
                </c:pt>
                <c:pt idx="231">
                  <c:v>3</c:v>
                </c:pt>
                <c:pt idx="232">
                  <c:v>5</c:v>
                </c:pt>
                <c:pt idx="233">
                  <c:v>5</c:v>
                </c:pt>
                <c:pt idx="234">
                  <c:v>6</c:v>
                </c:pt>
                <c:pt idx="235">
                  <c:v>7</c:v>
                </c:pt>
                <c:pt idx="236">
                  <c:v>6</c:v>
                </c:pt>
                <c:pt idx="237">
                  <c:v>6</c:v>
                </c:pt>
                <c:pt idx="238">
                  <c:v>11</c:v>
                </c:pt>
                <c:pt idx="239">
                  <c:v>5</c:v>
                </c:pt>
                <c:pt idx="240">
                  <c:v>8</c:v>
                </c:pt>
                <c:pt idx="241">
                  <c:v>8</c:v>
                </c:pt>
                <c:pt idx="242">
                  <c:v>3</c:v>
                </c:pt>
                <c:pt idx="243">
                  <c:v>7</c:v>
                </c:pt>
                <c:pt idx="244">
                  <c:v>13</c:v>
                </c:pt>
                <c:pt idx="245">
                  <c:v>8</c:v>
                </c:pt>
                <c:pt idx="246">
                  <c:v>6</c:v>
                </c:pt>
                <c:pt idx="247">
                  <c:v>6</c:v>
                </c:pt>
                <c:pt idx="248">
                  <c:v>4</c:v>
                </c:pt>
                <c:pt idx="249">
                  <c:v>2</c:v>
                </c:pt>
                <c:pt idx="250">
                  <c:v>9</c:v>
                </c:pt>
                <c:pt idx="251">
                  <c:v>7</c:v>
                </c:pt>
                <c:pt idx="252">
                  <c:v>5</c:v>
                </c:pt>
                <c:pt idx="253">
                  <c:v>2</c:v>
                </c:pt>
                <c:pt idx="254">
                  <c:v>4</c:v>
                </c:pt>
                <c:pt idx="255">
                  <c:v>7</c:v>
                </c:pt>
                <c:pt idx="256">
                  <c:v>1</c:v>
                </c:pt>
                <c:pt idx="257">
                  <c:v>2</c:v>
                </c:pt>
                <c:pt idx="258">
                  <c:v>5</c:v>
                </c:pt>
                <c:pt idx="259">
                  <c:v>3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0</c:v>
                </c:pt>
                <c:pt idx="264">
                  <c:v>3</c:v>
                </c:pt>
                <c:pt idx="265">
                  <c:v>4</c:v>
                </c:pt>
                <c:pt idx="266">
                  <c:v>3</c:v>
                </c:pt>
                <c:pt idx="267">
                  <c:v>2</c:v>
                </c:pt>
                <c:pt idx="268">
                  <c:v>4</c:v>
                </c:pt>
                <c:pt idx="269">
                  <c:v>4</c:v>
                </c:pt>
                <c:pt idx="270">
                  <c:v>3</c:v>
                </c:pt>
                <c:pt idx="271">
                  <c:v>3</c:v>
                </c:pt>
                <c:pt idx="272">
                  <c:v>7</c:v>
                </c:pt>
                <c:pt idx="273">
                  <c:v>5</c:v>
                </c:pt>
                <c:pt idx="274">
                  <c:v>3</c:v>
                </c:pt>
                <c:pt idx="275">
                  <c:v>3</c:v>
                </c:pt>
                <c:pt idx="276">
                  <c:v>2</c:v>
                </c:pt>
                <c:pt idx="277">
                  <c:v>2</c:v>
                </c:pt>
                <c:pt idx="278">
                  <c:v>2</c:v>
                </c:pt>
                <c:pt idx="279">
                  <c:v>6</c:v>
                </c:pt>
                <c:pt idx="280">
                  <c:v>7</c:v>
                </c:pt>
                <c:pt idx="281">
                  <c:v>4</c:v>
                </c:pt>
                <c:pt idx="282">
                  <c:v>6</c:v>
                </c:pt>
                <c:pt idx="283">
                  <c:v>2</c:v>
                </c:pt>
                <c:pt idx="284">
                  <c:v>5</c:v>
                </c:pt>
                <c:pt idx="285">
                  <c:v>8</c:v>
                </c:pt>
                <c:pt idx="286">
                  <c:v>10</c:v>
                </c:pt>
                <c:pt idx="287">
                  <c:v>2</c:v>
                </c:pt>
                <c:pt idx="288">
                  <c:v>13</c:v>
                </c:pt>
                <c:pt idx="289">
                  <c:v>2</c:v>
                </c:pt>
                <c:pt idx="290">
                  <c:v>2</c:v>
                </c:pt>
                <c:pt idx="291">
                  <c:v>8</c:v>
                </c:pt>
                <c:pt idx="292">
                  <c:v>11</c:v>
                </c:pt>
                <c:pt idx="293">
                  <c:v>6</c:v>
                </c:pt>
                <c:pt idx="294">
                  <c:v>7</c:v>
                </c:pt>
                <c:pt idx="295">
                  <c:v>1</c:v>
                </c:pt>
                <c:pt idx="296">
                  <c:v>3</c:v>
                </c:pt>
                <c:pt idx="297">
                  <c:v>10</c:v>
                </c:pt>
                <c:pt idx="298">
                  <c:v>4</c:v>
                </c:pt>
                <c:pt idx="299">
                  <c:v>11</c:v>
                </c:pt>
                <c:pt idx="300">
                  <c:v>3</c:v>
                </c:pt>
                <c:pt idx="301">
                  <c:v>13</c:v>
                </c:pt>
                <c:pt idx="302">
                  <c:v>3</c:v>
                </c:pt>
                <c:pt idx="303">
                  <c:v>2</c:v>
                </c:pt>
                <c:pt idx="304">
                  <c:v>2</c:v>
                </c:pt>
                <c:pt idx="305">
                  <c:v>6</c:v>
                </c:pt>
                <c:pt idx="306">
                  <c:v>9</c:v>
                </c:pt>
                <c:pt idx="307">
                  <c:v>6</c:v>
                </c:pt>
                <c:pt idx="308">
                  <c:v>6</c:v>
                </c:pt>
                <c:pt idx="309">
                  <c:v>6</c:v>
                </c:pt>
                <c:pt idx="310">
                  <c:v>3</c:v>
                </c:pt>
                <c:pt idx="311">
                  <c:v>5</c:v>
                </c:pt>
                <c:pt idx="312">
                  <c:v>4</c:v>
                </c:pt>
                <c:pt idx="313">
                  <c:v>9</c:v>
                </c:pt>
                <c:pt idx="314">
                  <c:v>12</c:v>
                </c:pt>
                <c:pt idx="315">
                  <c:v>3</c:v>
                </c:pt>
                <c:pt idx="316">
                  <c:v>2</c:v>
                </c:pt>
                <c:pt idx="317">
                  <c:v>8</c:v>
                </c:pt>
                <c:pt idx="318">
                  <c:v>10</c:v>
                </c:pt>
                <c:pt idx="319">
                  <c:v>5</c:v>
                </c:pt>
                <c:pt idx="320">
                  <c:v>5</c:v>
                </c:pt>
                <c:pt idx="321">
                  <c:v>10</c:v>
                </c:pt>
                <c:pt idx="322">
                  <c:v>7</c:v>
                </c:pt>
                <c:pt idx="323">
                  <c:v>3</c:v>
                </c:pt>
                <c:pt idx="324">
                  <c:v>10</c:v>
                </c:pt>
                <c:pt idx="325">
                  <c:v>7</c:v>
                </c:pt>
                <c:pt idx="326">
                  <c:v>1</c:v>
                </c:pt>
                <c:pt idx="327">
                  <c:v>1</c:v>
                </c:pt>
                <c:pt idx="328">
                  <c:v>15</c:v>
                </c:pt>
                <c:pt idx="329">
                  <c:v>6</c:v>
                </c:pt>
                <c:pt idx="330">
                  <c:v>4</c:v>
                </c:pt>
                <c:pt idx="331">
                  <c:v>6</c:v>
                </c:pt>
                <c:pt idx="332">
                  <c:v>8</c:v>
                </c:pt>
                <c:pt idx="333">
                  <c:v>6</c:v>
                </c:pt>
                <c:pt idx="334">
                  <c:v>4</c:v>
                </c:pt>
                <c:pt idx="335">
                  <c:v>7</c:v>
                </c:pt>
                <c:pt idx="336">
                  <c:v>4</c:v>
                </c:pt>
                <c:pt idx="337">
                  <c:v>8</c:v>
                </c:pt>
                <c:pt idx="338">
                  <c:v>6</c:v>
                </c:pt>
                <c:pt idx="339">
                  <c:v>2</c:v>
                </c:pt>
                <c:pt idx="340">
                  <c:v>3</c:v>
                </c:pt>
                <c:pt idx="341">
                  <c:v>7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7</c:v>
                </c:pt>
                <c:pt idx="346">
                  <c:v>2</c:v>
                </c:pt>
                <c:pt idx="347">
                  <c:v>5</c:v>
                </c:pt>
                <c:pt idx="348">
                  <c:v>9</c:v>
                </c:pt>
                <c:pt idx="349">
                  <c:v>8</c:v>
                </c:pt>
                <c:pt idx="350">
                  <c:v>6</c:v>
                </c:pt>
                <c:pt idx="351">
                  <c:v>11</c:v>
                </c:pt>
                <c:pt idx="352">
                  <c:v>1</c:v>
                </c:pt>
                <c:pt idx="353">
                  <c:v>10</c:v>
                </c:pt>
                <c:pt idx="354">
                  <c:v>1</c:v>
                </c:pt>
                <c:pt idx="355">
                  <c:v>5</c:v>
                </c:pt>
                <c:pt idx="356">
                  <c:v>5</c:v>
                </c:pt>
                <c:pt idx="357">
                  <c:v>6</c:v>
                </c:pt>
                <c:pt idx="358">
                  <c:v>1</c:v>
                </c:pt>
                <c:pt idx="359">
                  <c:v>5</c:v>
                </c:pt>
                <c:pt idx="360">
                  <c:v>3</c:v>
                </c:pt>
                <c:pt idx="361">
                  <c:v>4</c:v>
                </c:pt>
                <c:pt idx="362">
                  <c:v>7</c:v>
                </c:pt>
                <c:pt idx="363">
                  <c:v>13</c:v>
                </c:pt>
                <c:pt idx="36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CD-4D1C-8575-A10EBA101F2F}"/>
            </c:ext>
          </c:extLst>
        </c:ser>
        <c:ser>
          <c:idx val="1"/>
          <c:order val="1"/>
          <c:tx>
            <c:strRef>
              <c:f>'[CASOS POR DÍA  HASTA EL 29 DE MAYO 2021 - 1.xlsx]Hoja1'!$B$5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 w="0">
              <a:solidFill>
                <a:srgbClr val="FFFF00"/>
              </a:solidFill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numRef>
              <c:f>'[CASOS POR DÍA  HASTA EL 29 DE MAYO 2021 - 1.xlsx]Hoja1'!$C$3:$NC$3</c:f>
              <c:numCache>
                <c:formatCode>General</c:formatCode>
                <c:ptCount val="3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</c:numCache>
            </c:numRef>
          </c:cat>
          <c:val>
            <c:numRef>
              <c:f>'[CASOS POR DÍA  HASTA EL 29 DE MAYO 2021 - 1.xlsx]Hoja1'!$C$5:$NC$5</c:f>
              <c:numCache>
                <c:formatCode>General</c:formatCode>
                <c:ptCount val="365"/>
                <c:pt idx="0">
                  <c:v>8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6</c:v>
                </c:pt>
                <c:pt idx="5">
                  <c:v>3</c:v>
                </c:pt>
                <c:pt idx="6">
                  <c:v>4</c:v>
                </c:pt>
                <c:pt idx="7">
                  <c:v>3</c:v>
                </c:pt>
                <c:pt idx="8">
                  <c:v>5</c:v>
                </c:pt>
                <c:pt idx="9">
                  <c:v>0</c:v>
                </c:pt>
                <c:pt idx="10">
                  <c:v>3</c:v>
                </c:pt>
                <c:pt idx="11">
                  <c:v>2</c:v>
                </c:pt>
                <c:pt idx="12">
                  <c:v>6</c:v>
                </c:pt>
                <c:pt idx="13">
                  <c:v>5</c:v>
                </c:pt>
                <c:pt idx="14">
                  <c:v>6</c:v>
                </c:pt>
                <c:pt idx="15">
                  <c:v>2</c:v>
                </c:pt>
                <c:pt idx="16">
                  <c:v>1</c:v>
                </c:pt>
                <c:pt idx="17">
                  <c:v>2</c:v>
                </c:pt>
                <c:pt idx="18">
                  <c:v>8</c:v>
                </c:pt>
                <c:pt idx="19">
                  <c:v>4</c:v>
                </c:pt>
                <c:pt idx="20">
                  <c:v>2</c:v>
                </c:pt>
                <c:pt idx="21">
                  <c:v>4</c:v>
                </c:pt>
                <c:pt idx="22">
                  <c:v>5</c:v>
                </c:pt>
                <c:pt idx="23">
                  <c:v>3</c:v>
                </c:pt>
                <c:pt idx="24">
                  <c:v>4</c:v>
                </c:pt>
                <c:pt idx="25">
                  <c:v>2</c:v>
                </c:pt>
                <c:pt idx="26">
                  <c:v>1</c:v>
                </c:pt>
                <c:pt idx="27">
                  <c:v>1</c:v>
                </c:pt>
                <c:pt idx="28">
                  <c:v>2</c:v>
                </c:pt>
                <c:pt idx="29">
                  <c:v>4</c:v>
                </c:pt>
                <c:pt idx="30">
                  <c:v>2</c:v>
                </c:pt>
                <c:pt idx="31">
                  <c:v>2</c:v>
                </c:pt>
                <c:pt idx="32">
                  <c:v>6</c:v>
                </c:pt>
                <c:pt idx="33">
                  <c:v>8</c:v>
                </c:pt>
                <c:pt idx="34">
                  <c:v>4</c:v>
                </c:pt>
                <c:pt idx="35">
                  <c:v>3</c:v>
                </c:pt>
                <c:pt idx="36">
                  <c:v>1</c:v>
                </c:pt>
                <c:pt idx="37">
                  <c:v>3</c:v>
                </c:pt>
                <c:pt idx="38">
                  <c:v>0</c:v>
                </c:pt>
                <c:pt idx="39">
                  <c:v>2</c:v>
                </c:pt>
                <c:pt idx="40">
                  <c:v>2</c:v>
                </c:pt>
                <c:pt idx="41">
                  <c:v>5</c:v>
                </c:pt>
                <c:pt idx="42">
                  <c:v>4</c:v>
                </c:pt>
                <c:pt idx="43">
                  <c:v>0</c:v>
                </c:pt>
                <c:pt idx="44">
                  <c:v>0</c:v>
                </c:pt>
                <c:pt idx="45">
                  <c:v>2</c:v>
                </c:pt>
                <c:pt idx="46">
                  <c:v>1</c:v>
                </c:pt>
                <c:pt idx="47">
                  <c:v>4</c:v>
                </c:pt>
                <c:pt idx="48">
                  <c:v>0</c:v>
                </c:pt>
                <c:pt idx="49">
                  <c:v>3</c:v>
                </c:pt>
                <c:pt idx="50">
                  <c:v>0</c:v>
                </c:pt>
                <c:pt idx="51">
                  <c:v>0</c:v>
                </c:pt>
                <c:pt idx="52">
                  <c:v>4</c:v>
                </c:pt>
                <c:pt idx="53">
                  <c:v>1</c:v>
                </c:pt>
                <c:pt idx="54">
                  <c:v>2</c:v>
                </c:pt>
                <c:pt idx="55">
                  <c:v>0</c:v>
                </c:pt>
                <c:pt idx="56">
                  <c:v>1</c:v>
                </c:pt>
                <c:pt idx="57">
                  <c:v>1</c:v>
                </c:pt>
                <c:pt idx="58">
                  <c:v>3</c:v>
                </c:pt>
                <c:pt idx="60">
                  <c:v>2</c:v>
                </c:pt>
                <c:pt idx="61">
                  <c:v>4</c:v>
                </c:pt>
                <c:pt idx="62">
                  <c:v>0</c:v>
                </c:pt>
                <c:pt idx="63">
                  <c:v>0</c:v>
                </c:pt>
                <c:pt idx="64">
                  <c:v>2</c:v>
                </c:pt>
                <c:pt idx="65">
                  <c:v>2</c:v>
                </c:pt>
                <c:pt idx="66">
                  <c:v>0</c:v>
                </c:pt>
                <c:pt idx="67">
                  <c:v>3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1</c:v>
                </c:pt>
                <c:pt idx="73">
                  <c:v>2</c:v>
                </c:pt>
                <c:pt idx="74">
                  <c:v>1</c:v>
                </c:pt>
                <c:pt idx="75">
                  <c:v>2</c:v>
                </c:pt>
                <c:pt idx="76">
                  <c:v>0</c:v>
                </c:pt>
                <c:pt idx="77">
                  <c:v>1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6</c:v>
                </c:pt>
                <c:pt idx="82">
                  <c:v>0</c:v>
                </c:pt>
                <c:pt idx="83">
                  <c:v>2</c:v>
                </c:pt>
                <c:pt idx="84">
                  <c:v>2</c:v>
                </c:pt>
                <c:pt idx="85">
                  <c:v>0</c:v>
                </c:pt>
                <c:pt idx="86">
                  <c:v>2</c:v>
                </c:pt>
                <c:pt idx="87">
                  <c:v>1</c:v>
                </c:pt>
                <c:pt idx="88">
                  <c:v>1</c:v>
                </c:pt>
                <c:pt idx="89">
                  <c:v>0</c:v>
                </c:pt>
                <c:pt idx="90">
                  <c:v>1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0</c:v>
                </c:pt>
                <c:pt idx="98">
                  <c:v>0</c:v>
                </c:pt>
                <c:pt idx="99">
                  <c:v>2</c:v>
                </c:pt>
                <c:pt idx="100">
                  <c:v>2</c:v>
                </c:pt>
                <c:pt idx="101">
                  <c:v>2</c:v>
                </c:pt>
                <c:pt idx="102">
                  <c:v>1</c:v>
                </c:pt>
                <c:pt idx="103">
                  <c:v>0</c:v>
                </c:pt>
                <c:pt idx="104">
                  <c:v>0</c:v>
                </c:pt>
                <c:pt idx="105">
                  <c:v>3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1</c:v>
                </c:pt>
                <c:pt idx="111">
                  <c:v>1</c:v>
                </c:pt>
                <c:pt idx="112">
                  <c:v>0</c:v>
                </c:pt>
                <c:pt idx="113">
                  <c:v>0</c:v>
                </c:pt>
                <c:pt idx="114">
                  <c:v>1</c:v>
                </c:pt>
                <c:pt idx="115">
                  <c:v>1</c:v>
                </c:pt>
                <c:pt idx="116">
                  <c:v>2</c:v>
                </c:pt>
                <c:pt idx="117">
                  <c:v>2</c:v>
                </c:pt>
                <c:pt idx="118">
                  <c:v>0</c:v>
                </c:pt>
                <c:pt idx="119">
                  <c:v>4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4</c:v>
                </c:pt>
                <c:pt idx="125">
                  <c:v>1</c:v>
                </c:pt>
                <c:pt idx="126">
                  <c:v>0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0</c:v>
                </c:pt>
                <c:pt idx="131">
                  <c:v>5</c:v>
                </c:pt>
                <c:pt idx="132">
                  <c:v>2</c:v>
                </c:pt>
                <c:pt idx="133">
                  <c:v>3</c:v>
                </c:pt>
                <c:pt idx="134">
                  <c:v>2</c:v>
                </c:pt>
                <c:pt idx="135">
                  <c:v>1</c:v>
                </c:pt>
                <c:pt idx="136">
                  <c:v>0</c:v>
                </c:pt>
                <c:pt idx="137">
                  <c:v>1</c:v>
                </c:pt>
                <c:pt idx="138">
                  <c:v>0</c:v>
                </c:pt>
                <c:pt idx="139">
                  <c:v>3</c:v>
                </c:pt>
                <c:pt idx="140">
                  <c:v>2</c:v>
                </c:pt>
                <c:pt idx="141">
                  <c:v>3</c:v>
                </c:pt>
                <c:pt idx="142">
                  <c:v>1</c:v>
                </c:pt>
                <c:pt idx="143">
                  <c:v>2</c:v>
                </c:pt>
                <c:pt idx="144">
                  <c:v>3</c:v>
                </c:pt>
                <c:pt idx="145">
                  <c:v>6</c:v>
                </c:pt>
                <c:pt idx="146">
                  <c:v>2</c:v>
                </c:pt>
                <c:pt idx="147">
                  <c:v>4</c:v>
                </c:pt>
                <c:pt idx="148">
                  <c:v>7</c:v>
                </c:pt>
                <c:pt idx="149">
                  <c:v>2</c:v>
                </c:pt>
                <c:pt idx="150">
                  <c:v>2</c:v>
                </c:pt>
                <c:pt idx="151">
                  <c:v>7</c:v>
                </c:pt>
                <c:pt idx="152">
                  <c:v>2</c:v>
                </c:pt>
                <c:pt idx="153">
                  <c:v>2</c:v>
                </c:pt>
                <c:pt idx="154">
                  <c:v>2</c:v>
                </c:pt>
                <c:pt idx="155">
                  <c:v>2</c:v>
                </c:pt>
                <c:pt idx="156">
                  <c:v>7</c:v>
                </c:pt>
                <c:pt idx="157">
                  <c:v>2</c:v>
                </c:pt>
                <c:pt idx="158">
                  <c:v>6</c:v>
                </c:pt>
                <c:pt idx="159">
                  <c:v>2</c:v>
                </c:pt>
                <c:pt idx="160">
                  <c:v>4</c:v>
                </c:pt>
                <c:pt idx="161">
                  <c:v>3</c:v>
                </c:pt>
                <c:pt idx="162">
                  <c:v>6</c:v>
                </c:pt>
                <c:pt idx="163">
                  <c:v>3</c:v>
                </c:pt>
                <c:pt idx="164">
                  <c:v>1</c:v>
                </c:pt>
                <c:pt idx="165">
                  <c:v>7</c:v>
                </c:pt>
                <c:pt idx="166">
                  <c:v>1</c:v>
                </c:pt>
                <c:pt idx="167">
                  <c:v>2</c:v>
                </c:pt>
                <c:pt idx="168">
                  <c:v>4</c:v>
                </c:pt>
                <c:pt idx="169">
                  <c:v>2</c:v>
                </c:pt>
                <c:pt idx="170">
                  <c:v>7</c:v>
                </c:pt>
                <c:pt idx="171">
                  <c:v>1</c:v>
                </c:pt>
                <c:pt idx="172">
                  <c:v>2</c:v>
                </c:pt>
                <c:pt idx="173">
                  <c:v>2</c:v>
                </c:pt>
                <c:pt idx="174">
                  <c:v>3</c:v>
                </c:pt>
                <c:pt idx="175">
                  <c:v>2</c:v>
                </c:pt>
                <c:pt idx="176">
                  <c:v>2</c:v>
                </c:pt>
                <c:pt idx="177">
                  <c:v>2</c:v>
                </c:pt>
                <c:pt idx="178">
                  <c:v>3</c:v>
                </c:pt>
                <c:pt idx="179">
                  <c:v>5</c:v>
                </c:pt>
                <c:pt idx="180">
                  <c:v>4</c:v>
                </c:pt>
                <c:pt idx="181">
                  <c:v>1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2</c:v>
                </c:pt>
                <c:pt idx="187">
                  <c:v>2</c:v>
                </c:pt>
                <c:pt idx="188">
                  <c:v>0</c:v>
                </c:pt>
                <c:pt idx="189">
                  <c:v>2</c:v>
                </c:pt>
                <c:pt idx="190">
                  <c:v>2</c:v>
                </c:pt>
                <c:pt idx="191">
                  <c:v>1</c:v>
                </c:pt>
                <c:pt idx="192">
                  <c:v>5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3</c:v>
                </c:pt>
                <c:pt idx="197">
                  <c:v>1</c:v>
                </c:pt>
                <c:pt idx="198">
                  <c:v>4</c:v>
                </c:pt>
                <c:pt idx="199">
                  <c:v>2</c:v>
                </c:pt>
                <c:pt idx="200">
                  <c:v>2</c:v>
                </c:pt>
                <c:pt idx="201">
                  <c:v>1</c:v>
                </c:pt>
                <c:pt idx="202">
                  <c:v>1</c:v>
                </c:pt>
                <c:pt idx="203">
                  <c:v>0</c:v>
                </c:pt>
                <c:pt idx="204">
                  <c:v>6</c:v>
                </c:pt>
                <c:pt idx="205">
                  <c:v>1</c:v>
                </c:pt>
                <c:pt idx="206">
                  <c:v>0</c:v>
                </c:pt>
                <c:pt idx="207">
                  <c:v>2</c:v>
                </c:pt>
                <c:pt idx="208">
                  <c:v>2</c:v>
                </c:pt>
                <c:pt idx="209">
                  <c:v>3</c:v>
                </c:pt>
                <c:pt idx="210">
                  <c:v>0</c:v>
                </c:pt>
                <c:pt idx="211">
                  <c:v>1</c:v>
                </c:pt>
                <c:pt idx="212">
                  <c:v>0</c:v>
                </c:pt>
                <c:pt idx="213">
                  <c:v>1</c:v>
                </c:pt>
                <c:pt idx="214">
                  <c:v>2</c:v>
                </c:pt>
                <c:pt idx="215">
                  <c:v>0</c:v>
                </c:pt>
                <c:pt idx="216">
                  <c:v>0</c:v>
                </c:pt>
                <c:pt idx="217">
                  <c:v>3</c:v>
                </c:pt>
                <c:pt idx="218">
                  <c:v>2</c:v>
                </c:pt>
                <c:pt idx="219">
                  <c:v>2</c:v>
                </c:pt>
                <c:pt idx="220">
                  <c:v>2</c:v>
                </c:pt>
                <c:pt idx="221">
                  <c:v>1</c:v>
                </c:pt>
                <c:pt idx="222">
                  <c:v>4</c:v>
                </c:pt>
                <c:pt idx="223">
                  <c:v>3</c:v>
                </c:pt>
                <c:pt idx="224">
                  <c:v>1</c:v>
                </c:pt>
                <c:pt idx="225">
                  <c:v>2</c:v>
                </c:pt>
                <c:pt idx="226">
                  <c:v>0</c:v>
                </c:pt>
                <c:pt idx="227">
                  <c:v>2</c:v>
                </c:pt>
                <c:pt idx="228">
                  <c:v>3</c:v>
                </c:pt>
                <c:pt idx="229">
                  <c:v>3</c:v>
                </c:pt>
                <c:pt idx="230">
                  <c:v>2</c:v>
                </c:pt>
                <c:pt idx="231">
                  <c:v>5</c:v>
                </c:pt>
                <c:pt idx="232">
                  <c:v>3</c:v>
                </c:pt>
                <c:pt idx="233">
                  <c:v>3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4</c:v>
                </c:pt>
                <c:pt idx="238">
                  <c:v>0</c:v>
                </c:pt>
                <c:pt idx="239">
                  <c:v>1</c:v>
                </c:pt>
                <c:pt idx="240">
                  <c:v>4</c:v>
                </c:pt>
                <c:pt idx="241">
                  <c:v>2</c:v>
                </c:pt>
                <c:pt idx="242">
                  <c:v>2</c:v>
                </c:pt>
                <c:pt idx="243">
                  <c:v>3</c:v>
                </c:pt>
                <c:pt idx="244">
                  <c:v>1</c:v>
                </c:pt>
                <c:pt idx="245">
                  <c:v>2</c:v>
                </c:pt>
                <c:pt idx="246">
                  <c:v>3</c:v>
                </c:pt>
                <c:pt idx="247">
                  <c:v>2</c:v>
                </c:pt>
                <c:pt idx="248">
                  <c:v>4</c:v>
                </c:pt>
                <c:pt idx="249">
                  <c:v>2</c:v>
                </c:pt>
                <c:pt idx="250">
                  <c:v>2</c:v>
                </c:pt>
                <c:pt idx="251">
                  <c:v>0</c:v>
                </c:pt>
                <c:pt idx="252">
                  <c:v>2</c:v>
                </c:pt>
                <c:pt idx="253">
                  <c:v>1</c:v>
                </c:pt>
                <c:pt idx="254">
                  <c:v>2</c:v>
                </c:pt>
                <c:pt idx="255">
                  <c:v>1</c:v>
                </c:pt>
                <c:pt idx="256">
                  <c:v>1</c:v>
                </c:pt>
                <c:pt idx="257">
                  <c:v>0</c:v>
                </c:pt>
                <c:pt idx="258">
                  <c:v>5</c:v>
                </c:pt>
                <c:pt idx="259">
                  <c:v>2</c:v>
                </c:pt>
                <c:pt idx="260">
                  <c:v>1</c:v>
                </c:pt>
                <c:pt idx="261">
                  <c:v>0</c:v>
                </c:pt>
                <c:pt idx="262">
                  <c:v>0</c:v>
                </c:pt>
                <c:pt idx="263">
                  <c:v>2</c:v>
                </c:pt>
                <c:pt idx="264">
                  <c:v>0</c:v>
                </c:pt>
                <c:pt idx="265">
                  <c:v>1</c:v>
                </c:pt>
                <c:pt idx="266">
                  <c:v>2</c:v>
                </c:pt>
                <c:pt idx="267">
                  <c:v>2</c:v>
                </c:pt>
                <c:pt idx="268">
                  <c:v>0</c:v>
                </c:pt>
                <c:pt idx="269">
                  <c:v>1</c:v>
                </c:pt>
                <c:pt idx="270">
                  <c:v>0</c:v>
                </c:pt>
                <c:pt idx="271">
                  <c:v>2</c:v>
                </c:pt>
                <c:pt idx="272">
                  <c:v>1</c:v>
                </c:pt>
                <c:pt idx="273">
                  <c:v>2</c:v>
                </c:pt>
                <c:pt idx="274">
                  <c:v>3</c:v>
                </c:pt>
                <c:pt idx="275">
                  <c:v>1</c:v>
                </c:pt>
                <c:pt idx="276">
                  <c:v>2</c:v>
                </c:pt>
                <c:pt idx="277">
                  <c:v>0</c:v>
                </c:pt>
                <c:pt idx="278">
                  <c:v>2</c:v>
                </c:pt>
                <c:pt idx="279">
                  <c:v>0</c:v>
                </c:pt>
                <c:pt idx="280">
                  <c:v>0</c:v>
                </c:pt>
                <c:pt idx="281">
                  <c:v>2</c:v>
                </c:pt>
                <c:pt idx="282">
                  <c:v>1</c:v>
                </c:pt>
                <c:pt idx="283">
                  <c:v>0</c:v>
                </c:pt>
                <c:pt idx="284">
                  <c:v>4</c:v>
                </c:pt>
                <c:pt idx="285">
                  <c:v>3</c:v>
                </c:pt>
                <c:pt idx="286">
                  <c:v>1</c:v>
                </c:pt>
                <c:pt idx="287">
                  <c:v>1</c:v>
                </c:pt>
                <c:pt idx="288">
                  <c:v>0</c:v>
                </c:pt>
                <c:pt idx="289">
                  <c:v>2</c:v>
                </c:pt>
                <c:pt idx="290">
                  <c:v>0</c:v>
                </c:pt>
                <c:pt idx="291">
                  <c:v>3</c:v>
                </c:pt>
                <c:pt idx="292">
                  <c:v>0</c:v>
                </c:pt>
                <c:pt idx="293">
                  <c:v>1</c:v>
                </c:pt>
                <c:pt idx="294">
                  <c:v>2</c:v>
                </c:pt>
                <c:pt idx="295">
                  <c:v>1</c:v>
                </c:pt>
                <c:pt idx="296">
                  <c:v>1</c:v>
                </c:pt>
                <c:pt idx="297">
                  <c:v>0</c:v>
                </c:pt>
                <c:pt idx="298">
                  <c:v>2</c:v>
                </c:pt>
                <c:pt idx="299">
                  <c:v>2</c:v>
                </c:pt>
                <c:pt idx="300">
                  <c:v>2</c:v>
                </c:pt>
                <c:pt idx="301">
                  <c:v>0</c:v>
                </c:pt>
                <c:pt idx="302">
                  <c:v>2</c:v>
                </c:pt>
                <c:pt idx="303">
                  <c:v>1</c:v>
                </c:pt>
                <c:pt idx="304">
                  <c:v>1</c:v>
                </c:pt>
                <c:pt idx="305">
                  <c:v>2</c:v>
                </c:pt>
                <c:pt idx="306">
                  <c:v>1</c:v>
                </c:pt>
                <c:pt idx="307">
                  <c:v>2</c:v>
                </c:pt>
                <c:pt idx="308">
                  <c:v>5</c:v>
                </c:pt>
                <c:pt idx="309">
                  <c:v>1</c:v>
                </c:pt>
                <c:pt idx="310">
                  <c:v>3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2</c:v>
                </c:pt>
                <c:pt idx="315">
                  <c:v>0</c:v>
                </c:pt>
                <c:pt idx="316">
                  <c:v>1</c:v>
                </c:pt>
                <c:pt idx="317">
                  <c:v>2</c:v>
                </c:pt>
                <c:pt idx="318">
                  <c:v>3</c:v>
                </c:pt>
                <c:pt idx="319">
                  <c:v>1</c:v>
                </c:pt>
                <c:pt idx="320">
                  <c:v>1</c:v>
                </c:pt>
                <c:pt idx="321">
                  <c:v>0</c:v>
                </c:pt>
                <c:pt idx="322">
                  <c:v>5</c:v>
                </c:pt>
                <c:pt idx="323">
                  <c:v>2</c:v>
                </c:pt>
                <c:pt idx="324">
                  <c:v>1</c:v>
                </c:pt>
                <c:pt idx="325">
                  <c:v>2</c:v>
                </c:pt>
                <c:pt idx="326">
                  <c:v>2</c:v>
                </c:pt>
                <c:pt idx="327">
                  <c:v>2</c:v>
                </c:pt>
                <c:pt idx="328">
                  <c:v>2</c:v>
                </c:pt>
                <c:pt idx="329">
                  <c:v>0</c:v>
                </c:pt>
                <c:pt idx="330">
                  <c:v>1</c:v>
                </c:pt>
                <c:pt idx="331">
                  <c:v>0</c:v>
                </c:pt>
                <c:pt idx="332">
                  <c:v>2</c:v>
                </c:pt>
                <c:pt idx="333">
                  <c:v>0</c:v>
                </c:pt>
                <c:pt idx="334">
                  <c:v>1</c:v>
                </c:pt>
                <c:pt idx="335">
                  <c:v>1</c:v>
                </c:pt>
                <c:pt idx="336">
                  <c:v>2</c:v>
                </c:pt>
                <c:pt idx="337">
                  <c:v>2</c:v>
                </c:pt>
                <c:pt idx="338">
                  <c:v>3</c:v>
                </c:pt>
                <c:pt idx="339">
                  <c:v>1</c:v>
                </c:pt>
                <c:pt idx="340">
                  <c:v>0</c:v>
                </c:pt>
                <c:pt idx="341">
                  <c:v>3</c:v>
                </c:pt>
                <c:pt idx="342">
                  <c:v>0</c:v>
                </c:pt>
                <c:pt idx="343">
                  <c:v>3</c:v>
                </c:pt>
                <c:pt idx="344">
                  <c:v>2</c:v>
                </c:pt>
                <c:pt idx="345">
                  <c:v>1</c:v>
                </c:pt>
                <c:pt idx="346">
                  <c:v>1</c:v>
                </c:pt>
                <c:pt idx="347">
                  <c:v>4</c:v>
                </c:pt>
                <c:pt idx="348">
                  <c:v>0</c:v>
                </c:pt>
                <c:pt idx="349">
                  <c:v>1</c:v>
                </c:pt>
                <c:pt idx="350">
                  <c:v>4</c:v>
                </c:pt>
                <c:pt idx="351">
                  <c:v>3</c:v>
                </c:pt>
                <c:pt idx="352">
                  <c:v>1</c:v>
                </c:pt>
                <c:pt idx="353">
                  <c:v>0</c:v>
                </c:pt>
                <c:pt idx="354">
                  <c:v>2</c:v>
                </c:pt>
                <c:pt idx="355">
                  <c:v>2</c:v>
                </c:pt>
                <c:pt idx="356">
                  <c:v>1</c:v>
                </c:pt>
                <c:pt idx="357">
                  <c:v>2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5</c:v>
                </c:pt>
                <c:pt idx="362">
                  <c:v>2</c:v>
                </c:pt>
                <c:pt idx="363">
                  <c:v>1</c:v>
                </c:pt>
                <c:pt idx="36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CD-4D1C-8575-A10EBA101F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6"/>
        <c:overlap val="-25"/>
        <c:axId val="274810984"/>
        <c:axId val="274811376"/>
      </c:barChart>
      <c:catAx>
        <c:axId val="274810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274811376"/>
        <c:crosses val="autoZero"/>
        <c:auto val="1"/>
        <c:lblAlgn val="ctr"/>
        <c:lblOffset val="100"/>
        <c:noMultiLvlLbl val="0"/>
      </c:catAx>
      <c:valAx>
        <c:axId val="27481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274810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B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'[CASOS POR DÍA  HASTA EL 29 DE MAYO 2021 - 1.xlsx]Hoja4'!$A$4</c:f>
              <c:strCache>
                <c:ptCount val="1"/>
                <c:pt idx="0">
                  <c:v>CASOS</c:v>
                </c:pt>
              </c:strCache>
            </c:strRef>
          </c:tx>
          <c:spPr>
            <a:solidFill>
              <a:srgbClr val="C00000">
                <a:alpha val="54000"/>
              </a:srgbClr>
            </a:solidFill>
            <a:ln w="47625"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0">
                    <a:srgbClr val="FFFF00"/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rgbClr val="C00000"/>
                  </a:gs>
                </a:gsLst>
                <a:lin ang="16200000" scaled="1"/>
                <a:tileRect/>
              </a:gra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'[CASOS POR DÍA  HASTA EL 29 DE MAYO 2021 - 1.xlsx]Hoja4'!$B$3:$DF$3</c:f>
              <c:numCache>
                <c:formatCode>0</c:formatCode>
                <c:ptCount val="97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  <c:pt idx="8">
                  <c:v>21</c:v>
                </c:pt>
                <c:pt idx="9">
                  <c:v>22</c:v>
                </c:pt>
                <c:pt idx="10">
                  <c:v>23</c:v>
                </c:pt>
                <c:pt idx="11">
                  <c:v>24</c:v>
                </c:pt>
                <c:pt idx="12">
                  <c:v>25</c:v>
                </c:pt>
                <c:pt idx="13">
                  <c:v>26</c:v>
                </c:pt>
                <c:pt idx="14">
                  <c:v>27</c:v>
                </c:pt>
                <c:pt idx="15">
                  <c:v>28</c:v>
                </c:pt>
                <c:pt idx="16">
                  <c:v>29</c:v>
                </c:pt>
                <c:pt idx="17">
                  <c:v>30</c:v>
                </c:pt>
                <c:pt idx="18">
                  <c:v>31</c:v>
                </c:pt>
                <c:pt idx="19">
                  <c:v>32</c:v>
                </c:pt>
                <c:pt idx="20">
                  <c:v>33</c:v>
                </c:pt>
                <c:pt idx="21">
                  <c:v>34</c:v>
                </c:pt>
                <c:pt idx="22">
                  <c:v>35</c:v>
                </c:pt>
                <c:pt idx="23">
                  <c:v>36</c:v>
                </c:pt>
                <c:pt idx="24">
                  <c:v>37</c:v>
                </c:pt>
                <c:pt idx="25">
                  <c:v>38</c:v>
                </c:pt>
                <c:pt idx="26">
                  <c:v>39</c:v>
                </c:pt>
                <c:pt idx="27">
                  <c:v>40</c:v>
                </c:pt>
                <c:pt idx="28">
                  <c:v>41</c:v>
                </c:pt>
                <c:pt idx="29">
                  <c:v>42</c:v>
                </c:pt>
                <c:pt idx="30">
                  <c:v>43</c:v>
                </c:pt>
                <c:pt idx="31">
                  <c:v>44</c:v>
                </c:pt>
                <c:pt idx="32">
                  <c:v>45</c:v>
                </c:pt>
                <c:pt idx="33">
                  <c:v>46</c:v>
                </c:pt>
                <c:pt idx="34">
                  <c:v>47</c:v>
                </c:pt>
                <c:pt idx="35">
                  <c:v>48</c:v>
                </c:pt>
                <c:pt idx="36">
                  <c:v>49</c:v>
                </c:pt>
                <c:pt idx="37">
                  <c:v>50</c:v>
                </c:pt>
                <c:pt idx="38">
                  <c:v>51</c:v>
                </c:pt>
                <c:pt idx="39">
                  <c:v>52</c:v>
                </c:pt>
                <c:pt idx="40">
                  <c:v>53</c:v>
                </c:pt>
                <c:pt idx="41">
                  <c:v>1</c:v>
                </c:pt>
                <c:pt idx="42">
                  <c:v>2</c:v>
                </c:pt>
                <c:pt idx="43">
                  <c:v>3</c:v>
                </c:pt>
                <c:pt idx="44">
                  <c:v>4</c:v>
                </c:pt>
                <c:pt idx="45">
                  <c:v>5</c:v>
                </c:pt>
                <c:pt idx="46">
                  <c:v>6</c:v>
                </c:pt>
                <c:pt idx="47">
                  <c:v>7</c:v>
                </c:pt>
                <c:pt idx="48">
                  <c:v>8</c:v>
                </c:pt>
                <c:pt idx="49">
                  <c:v>9</c:v>
                </c:pt>
                <c:pt idx="50">
                  <c:v>10</c:v>
                </c:pt>
                <c:pt idx="51">
                  <c:v>11</c:v>
                </c:pt>
                <c:pt idx="52">
                  <c:v>12</c:v>
                </c:pt>
                <c:pt idx="53">
                  <c:v>13</c:v>
                </c:pt>
                <c:pt idx="54">
                  <c:v>14</c:v>
                </c:pt>
                <c:pt idx="55">
                  <c:v>15</c:v>
                </c:pt>
                <c:pt idx="56">
                  <c:v>16</c:v>
                </c:pt>
                <c:pt idx="57">
                  <c:v>17</c:v>
                </c:pt>
                <c:pt idx="58">
                  <c:v>18</c:v>
                </c:pt>
                <c:pt idx="59">
                  <c:v>19</c:v>
                </c:pt>
                <c:pt idx="60">
                  <c:v>20</c:v>
                </c:pt>
                <c:pt idx="61">
                  <c:v>21</c:v>
                </c:pt>
                <c:pt idx="62">
                  <c:v>22</c:v>
                </c:pt>
                <c:pt idx="63">
                  <c:v>23</c:v>
                </c:pt>
                <c:pt idx="64">
                  <c:v>24</c:v>
                </c:pt>
                <c:pt idx="65">
                  <c:v>25</c:v>
                </c:pt>
                <c:pt idx="66">
                  <c:v>26</c:v>
                </c:pt>
                <c:pt idx="67">
                  <c:v>27</c:v>
                </c:pt>
                <c:pt idx="68">
                  <c:v>28</c:v>
                </c:pt>
                <c:pt idx="69">
                  <c:v>29</c:v>
                </c:pt>
                <c:pt idx="70">
                  <c:v>30</c:v>
                </c:pt>
                <c:pt idx="71">
                  <c:v>31</c:v>
                </c:pt>
                <c:pt idx="72">
                  <c:v>32</c:v>
                </c:pt>
                <c:pt idx="73">
                  <c:v>33</c:v>
                </c:pt>
                <c:pt idx="74">
                  <c:v>34</c:v>
                </c:pt>
                <c:pt idx="75">
                  <c:v>35</c:v>
                </c:pt>
                <c:pt idx="76">
                  <c:v>36</c:v>
                </c:pt>
                <c:pt idx="77">
                  <c:v>37</c:v>
                </c:pt>
                <c:pt idx="78">
                  <c:v>38</c:v>
                </c:pt>
                <c:pt idx="79">
                  <c:v>39</c:v>
                </c:pt>
                <c:pt idx="80">
                  <c:v>40</c:v>
                </c:pt>
                <c:pt idx="81">
                  <c:v>41</c:v>
                </c:pt>
                <c:pt idx="82">
                  <c:v>42</c:v>
                </c:pt>
                <c:pt idx="83">
                  <c:v>43</c:v>
                </c:pt>
                <c:pt idx="84">
                  <c:v>44</c:v>
                </c:pt>
                <c:pt idx="85">
                  <c:v>45</c:v>
                </c:pt>
                <c:pt idx="86">
                  <c:v>46</c:v>
                </c:pt>
                <c:pt idx="87">
                  <c:v>47</c:v>
                </c:pt>
                <c:pt idx="88">
                  <c:v>48</c:v>
                </c:pt>
                <c:pt idx="89">
                  <c:v>49</c:v>
                </c:pt>
                <c:pt idx="90">
                  <c:v>50</c:v>
                </c:pt>
                <c:pt idx="91">
                  <c:v>51</c:v>
                </c:pt>
                <c:pt idx="92">
                  <c:v>52</c:v>
                </c:pt>
                <c:pt idx="93">
                  <c:v>1</c:v>
                </c:pt>
                <c:pt idx="94">
                  <c:v>2</c:v>
                </c:pt>
                <c:pt idx="95">
                  <c:v>3</c:v>
                </c:pt>
                <c:pt idx="96">
                  <c:v>4</c:v>
                </c:pt>
              </c:numCache>
            </c:numRef>
          </c:cat>
          <c:val>
            <c:numRef>
              <c:f>'[CASOS POR DÍA  HASTA EL 29 DE MAYO 2021 - 1.xlsx]Hoja4'!$B$4:$DF$4</c:f>
              <c:numCache>
                <c:formatCode>0</c:formatCode>
                <c:ptCount val="97"/>
                <c:pt idx="0">
                  <c:v>1</c:v>
                </c:pt>
                <c:pt idx="1">
                  <c:v>1</c:v>
                </c:pt>
                <c:pt idx="2">
                  <c:v>9</c:v>
                </c:pt>
                <c:pt idx="3">
                  <c:v>5</c:v>
                </c:pt>
                <c:pt idx="4">
                  <c:v>1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  <c:pt idx="8">
                  <c:v>7</c:v>
                </c:pt>
                <c:pt idx="9">
                  <c:v>2</c:v>
                </c:pt>
                <c:pt idx="10">
                  <c:v>16</c:v>
                </c:pt>
                <c:pt idx="11">
                  <c:v>13</c:v>
                </c:pt>
                <c:pt idx="12">
                  <c:v>13</c:v>
                </c:pt>
                <c:pt idx="13">
                  <c:v>22</c:v>
                </c:pt>
                <c:pt idx="14">
                  <c:v>25</c:v>
                </c:pt>
                <c:pt idx="15">
                  <c:v>33</c:v>
                </c:pt>
                <c:pt idx="16">
                  <c:v>26</c:v>
                </c:pt>
                <c:pt idx="17">
                  <c:v>36</c:v>
                </c:pt>
                <c:pt idx="18">
                  <c:v>30</c:v>
                </c:pt>
                <c:pt idx="19">
                  <c:v>30</c:v>
                </c:pt>
                <c:pt idx="20">
                  <c:v>21</c:v>
                </c:pt>
                <c:pt idx="21">
                  <c:v>34</c:v>
                </c:pt>
                <c:pt idx="22">
                  <c:v>51</c:v>
                </c:pt>
                <c:pt idx="23">
                  <c:v>47</c:v>
                </c:pt>
                <c:pt idx="24">
                  <c:v>36</c:v>
                </c:pt>
                <c:pt idx="25">
                  <c:v>17</c:v>
                </c:pt>
                <c:pt idx="26">
                  <c:v>20</c:v>
                </c:pt>
                <c:pt idx="27">
                  <c:v>26</c:v>
                </c:pt>
                <c:pt idx="28">
                  <c:v>29</c:v>
                </c:pt>
                <c:pt idx="29">
                  <c:v>42</c:v>
                </c:pt>
                <c:pt idx="30">
                  <c:v>46</c:v>
                </c:pt>
                <c:pt idx="31">
                  <c:v>38</c:v>
                </c:pt>
                <c:pt idx="32">
                  <c:v>41</c:v>
                </c:pt>
                <c:pt idx="33">
                  <c:v>48</c:v>
                </c:pt>
                <c:pt idx="34">
                  <c:v>47</c:v>
                </c:pt>
                <c:pt idx="35">
                  <c:v>41</c:v>
                </c:pt>
                <c:pt idx="36">
                  <c:v>37</c:v>
                </c:pt>
                <c:pt idx="37">
                  <c:v>28</c:v>
                </c:pt>
                <c:pt idx="38">
                  <c:v>50</c:v>
                </c:pt>
                <c:pt idx="39">
                  <c:v>26</c:v>
                </c:pt>
                <c:pt idx="40">
                  <c:v>42</c:v>
                </c:pt>
                <c:pt idx="41">
                  <c:v>24</c:v>
                </c:pt>
                <c:pt idx="42">
                  <c:v>24</c:v>
                </c:pt>
                <c:pt idx="43">
                  <c:v>26</c:v>
                </c:pt>
                <c:pt idx="44">
                  <c:v>17</c:v>
                </c:pt>
                <c:pt idx="45">
                  <c:v>26</c:v>
                </c:pt>
                <c:pt idx="46">
                  <c:v>16</c:v>
                </c:pt>
                <c:pt idx="47">
                  <c:v>10</c:v>
                </c:pt>
                <c:pt idx="48">
                  <c:v>9</c:v>
                </c:pt>
                <c:pt idx="49">
                  <c:v>11</c:v>
                </c:pt>
                <c:pt idx="50">
                  <c:v>5</c:v>
                </c:pt>
                <c:pt idx="51">
                  <c:v>7</c:v>
                </c:pt>
                <c:pt idx="52">
                  <c:v>10</c:v>
                </c:pt>
                <c:pt idx="53">
                  <c:v>5</c:v>
                </c:pt>
                <c:pt idx="54">
                  <c:v>5</c:v>
                </c:pt>
                <c:pt idx="55">
                  <c:v>8</c:v>
                </c:pt>
                <c:pt idx="56">
                  <c:v>2</c:v>
                </c:pt>
                <c:pt idx="57">
                  <c:v>10</c:v>
                </c:pt>
                <c:pt idx="58">
                  <c:v>6</c:v>
                </c:pt>
                <c:pt idx="59">
                  <c:v>14</c:v>
                </c:pt>
                <c:pt idx="60">
                  <c:v>10</c:v>
                </c:pt>
                <c:pt idx="61">
                  <c:v>25</c:v>
                </c:pt>
                <c:pt idx="62">
                  <c:v>19</c:v>
                </c:pt>
                <c:pt idx="63">
                  <c:v>30</c:v>
                </c:pt>
                <c:pt idx="64">
                  <c:v>20</c:v>
                </c:pt>
                <c:pt idx="65">
                  <c:v>19</c:v>
                </c:pt>
                <c:pt idx="66">
                  <c:v>21</c:v>
                </c:pt>
                <c:pt idx="67">
                  <c:v>14</c:v>
                </c:pt>
                <c:pt idx="68">
                  <c:v>13</c:v>
                </c:pt>
                <c:pt idx="69">
                  <c:v>16</c:v>
                </c:pt>
                <c:pt idx="70">
                  <c:v>9</c:v>
                </c:pt>
                <c:pt idx="71">
                  <c:v>8</c:v>
                </c:pt>
                <c:pt idx="72">
                  <c:v>15</c:v>
                </c:pt>
                <c:pt idx="73">
                  <c:v>18</c:v>
                </c:pt>
                <c:pt idx="74">
                  <c:v>11</c:v>
                </c:pt>
                <c:pt idx="75">
                  <c:v>17</c:v>
                </c:pt>
                <c:pt idx="76">
                  <c:v>13</c:v>
                </c:pt>
                <c:pt idx="77">
                  <c:v>12</c:v>
                </c:pt>
                <c:pt idx="78">
                  <c:v>7</c:v>
                </c:pt>
                <c:pt idx="79">
                  <c:v>9</c:v>
                </c:pt>
                <c:pt idx="80">
                  <c:v>7</c:v>
                </c:pt>
                <c:pt idx="81">
                  <c:v>10</c:v>
                </c:pt>
                <c:pt idx="82">
                  <c:v>9</c:v>
                </c:pt>
                <c:pt idx="83">
                  <c:v>9</c:v>
                </c:pt>
                <c:pt idx="84">
                  <c:v>13</c:v>
                </c:pt>
                <c:pt idx="85">
                  <c:v>6</c:v>
                </c:pt>
                <c:pt idx="86">
                  <c:v>14</c:v>
                </c:pt>
                <c:pt idx="87">
                  <c:v>10</c:v>
                </c:pt>
                <c:pt idx="88">
                  <c:v>8</c:v>
                </c:pt>
                <c:pt idx="89">
                  <c:v>12</c:v>
                </c:pt>
                <c:pt idx="90">
                  <c:v>14</c:v>
                </c:pt>
                <c:pt idx="91">
                  <c:v>9</c:v>
                </c:pt>
                <c:pt idx="92">
                  <c:v>14</c:v>
                </c:pt>
                <c:pt idx="93" formatCode="General">
                  <c:v>19</c:v>
                </c:pt>
                <c:pt idx="94" formatCode="General">
                  <c:v>41</c:v>
                </c:pt>
                <c:pt idx="95" formatCode="General">
                  <c:v>41</c:v>
                </c:pt>
                <c:pt idx="96" formatCode="General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18-4350-BB57-DAE71AAA37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74812160"/>
        <c:axId val="274812552"/>
      </c:barChart>
      <c:catAx>
        <c:axId val="274812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274812552"/>
        <c:crosses val="autoZero"/>
        <c:auto val="1"/>
        <c:lblAlgn val="ctr"/>
        <c:lblOffset val="100"/>
        <c:noMultiLvlLbl val="0"/>
      </c:catAx>
      <c:valAx>
        <c:axId val="27481255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74812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PORCENTAJE OCUPACIONAL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B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Hoja1!$E$74</c:f>
              <c:strCache>
                <c:ptCount val="1"/>
                <c:pt idx="0">
                  <c:v>2019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Hoja1!$F$73:$Q$73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Hoja1!$F$74:$Q$74</c:f>
              <c:numCache>
                <c:formatCode>0.00%</c:formatCode>
                <c:ptCount val="12"/>
                <c:pt idx="0">
                  <c:v>0.87554489973844818</c:v>
                </c:pt>
                <c:pt idx="1">
                  <c:v>0.84893822393822393</c:v>
                </c:pt>
                <c:pt idx="2">
                  <c:v>0.92807323452484747</c:v>
                </c:pt>
                <c:pt idx="3">
                  <c:v>0.93851351351351353</c:v>
                </c:pt>
                <c:pt idx="4">
                  <c:v>0.95945945945945943</c:v>
                </c:pt>
                <c:pt idx="5">
                  <c:v>0.83783783783783783</c:v>
                </c:pt>
                <c:pt idx="6">
                  <c:v>0.84193548387096773</c:v>
                </c:pt>
                <c:pt idx="7">
                  <c:v>0.95634408602150534</c:v>
                </c:pt>
                <c:pt idx="8">
                  <c:v>1.0011111111111111</c:v>
                </c:pt>
                <c:pt idx="9">
                  <c:v>0.99118279569892476</c:v>
                </c:pt>
                <c:pt idx="10">
                  <c:v>0.91333333333333333</c:v>
                </c:pt>
                <c:pt idx="11">
                  <c:v>0.97763440860215056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EC6-47C6-890F-8F229863FD91}"/>
            </c:ext>
          </c:extLst>
        </c:ser>
        <c:ser>
          <c:idx val="1"/>
          <c:order val="1"/>
          <c:tx>
            <c:strRef>
              <c:f>Hoja1!$E$75</c:f>
              <c:strCache>
                <c:ptCount val="1"/>
                <c:pt idx="0">
                  <c:v>2020</c:v>
                </c:pt>
              </c:strCache>
            </c:strRef>
          </c:tx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Hoja1!$F$73:$Q$73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Hoja1!$F$75:$Q$75</c:f>
              <c:numCache>
                <c:formatCode>0.00%</c:formatCode>
                <c:ptCount val="12"/>
                <c:pt idx="0">
                  <c:v>1.0488172043010753</c:v>
                </c:pt>
                <c:pt idx="1">
                  <c:v>0.94275862068965521</c:v>
                </c:pt>
                <c:pt idx="2">
                  <c:v>0.73204301075268818</c:v>
                </c:pt>
                <c:pt idx="3">
                  <c:v>0.96</c:v>
                </c:pt>
                <c:pt idx="4">
                  <c:v>0.16468590831918506</c:v>
                </c:pt>
                <c:pt idx="5">
                  <c:v>0.65757575757575759</c:v>
                </c:pt>
                <c:pt idx="6">
                  <c:v>0.84728460596161703</c:v>
                </c:pt>
                <c:pt idx="7">
                  <c:v>0.82276187024284164</c:v>
                </c:pt>
                <c:pt idx="8">
                  <c:v>0.550561797752809</c:v>
                </c:pt>
                <c:pt idx="9">
                  <c:v>0.39220696263174704</c:v>
                </c:pt>
                <c:pt idx="10">
                  <c:v>0.37623456790123455</c:v>
                </c:pt>
                <c:pt idx="11">
                  <c:v>0.35633213859020313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EC6-47C6-890F-8F229863FD91}"/>
            </c:ext>
          </c:extLst>
        </c:ser>
        <c:ser>
          <c:idx val="2"/>
          <c:order val="2"/>
          <c:tx>
            <c:strRef>
              <c:f>Hoja1!$E$76</c:f>
              <c:strCache>
                <c:ptCount val="1"/>
                <c:pt idx="0">
                  <c:v>2021</c:v>
                </c:pt>
              </c:strCache>
            </c:strRef>
          </c:tx>
          <c:spPr>
            <a:ln w="22225" cap="rnd">
              <a:solidFill>
                <a:schemeClr val="accent3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Hoja1!$F$73:$Q$73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Hoja1!$F$76:$Q$76</c:f>
              <c:numCache>
                <c:formatCode>0.00%</c:formatCode>
                <c:ptCount val="12"/>
                <c:pt idx="0">
                  <c:v>0.78307620383356713</c:v>
                </c:pt>
                <c:pt idx="1">
                  <c:v>0.77813852813852813</c:v>
                </c:pt>
                <c:pt idx="2">
                  <c:v>0.50879765395894427</c:v>
                </c:pt>
                <c:pt idx="3">
                  <c:v>0.33535353535353535</c:v>
                </c:pt>
                <c:pt idx="4">
                  <c:v>0.64222873900293254</c:v>
                </c:pt>
                <c:pt idx="5">
                  <c:v>0.57751004016064256</c:v>
                </c:pt>
                <c:pt idx="6">
                  <c:v>0.64943645549941698</c:v>
                </c:pt>
                <c:pt idx="7">
                  <c:v>0.78546443839875635</c:v>
                </c:pt>
                <c:pt idx="8">
                  <c:v>0.75048581422464045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EC6-47C6-890F-8F229863F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4813728"/>
        <c:axId val="274814120"/>
      </c:lineChart>
      <c:catAx>
        <c:axId val="27481372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274814120"/>
        <c:crosses val="autoZero"/>
        <c:auto val="1"/>
        <c:lblAlgn val="ctr"/>
        <c:lblOffset val="100"/>
        <c:noMultiLvlLbl val="0"/>
      </c:catAx>
      <c:valAx>
        <c:axId val="27481412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27481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BO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BO" sz="2000" b="1" dirty="0">
                <a:solidFill>
                  <a:sysClr val="windowText" lastClr="000000"/>
                </a:solidFill>
              </a:rPr>
              <a:t>PORCENTAJE OCUPACIONAL</a:t>
            </a:r>
          </a:p>
          <a:p>
            <a:pPr>
              <a:defRPr sz="2000" b="1">
                <a:solidFill>
                  <a:sysClr val="windowText" lastClr="000000"/>
                </a:solidFill>
              </a:defRPr>
            </a:pPr>
            <a:r>
              <a:rPr lang="es-BO" sz="2000" b="1" dirty="0">
                <a:solidFill>
                  <a:sysClr val="windowText" lastClr="000000"/>
                </a:solidFill>
              </a:rPr>
              <a:t>GESTION 2020</a:t>
            </a:r>
            <a:r>
              <a:rPr lang="es-BO" sz="2000" b="1" baseline="0" dirty="0">
                <a:solidFill>
                  <a:sysClr val="windowText" lastClr="000000"/>
                </a:solidFill>
              </a:rPr>
              <a:t> - 2021</a:t>
            </a:r>
            <a:endParaRPr lang="es-BO" sz="2000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B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'[DRA GRAFICA.xlsx]Hoja1'!$B$12</c:f>
              <c:strCache>
                <c:ptCount val="1"/>
                <c:pt idx="0">
                  <c:v>2020</c:v>
                </c:pt>
              </c:strCache>
            </c:strRef>
          </c:tx>
          <c:spPr>
            <a:gradFill>
              <a:gsLst>
                <a:gs pos="39000">
                  <a:schemeClr val="accent6">
                    <a:lumMod val="60000"/>
                    <a:lumOff val="40000"/>
                  </a:schemeClr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'[DRA GRAFICA.xlsx]Hoja1'!$C$11:$I$11</c:f>
              <c:strCache>
                <c:ptCount val="7"/>
                <c:pt idx="0">
                  <c:v>HOSP - ESPECIALIDADES CLINICAS INTERMEDIOS</c:v>
                </c:pt>
                <c:pt idx="1">
                  <c:v>HOSP -ESPECIALIDADES QUIRURGICAS</c:v>
                </c:pt>
                <c:pt idx="2">
                  <c:v>UNIDAD DE CUIDADOS INTENSIVOS ADULTOS (UCIA)      </c:v>
                </c:pt>
                <c:pt idx="3">
                  <c:v>HOSP - NEONATOLOGIA                               </c:v>
                </c:pt>
                <c:pt idx="4">
                  <c:v>HOSP - NEONATOLOGIA  ( UCIN)                          </c:v>
                </c:pt>
                <c:pt idx="5">
                  <c:v>HOSP - PEDIATRIA</c:v>
                </c:pt>
                <c:pt idx="6">
                  <c:v>HOSP - GINECOLOGIA Y OBSTETRICIA</c:v>
                </c:pt>
              </c:strCache>
            </c:strRef>
          </c:cat>
          <c:val>
            <c:numRef>
              <c:f>'[DRA GRAFICA.xlsx]Hoja1'!$C$12:$I$12</c:f>
              <c:numCache>
                <c:formatCode>0.00</c:formatCode>
                <c:ptCount val="7"/>
                <c:pt idx="0">
                  <c:v>70.5</c:v>
                </c:pt>
                <c:pt idx="1">
                  <c:v>40</c:v>
                </c:pt>
                <c:pt idx="2">
                  <c:v>62.2</c:v>
                </c:pt>
                <c:pt idx="3">
                  <c:v>44</c:v>
                </c:pt>
                <c:pt idx="4">
                  <c:v>63.5</c:v>
                </c:pt>
                <c:pt idx="5">
                  <c:v>15.5</c:v>
                </c:pt>
                <c:pt idx="6">
                  <c:v>26.5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09-4BF0-B60F-79FC517D7403}"/>
            </c:ext>
          </c:extLst>
        </c:ser>
        <c:ser>
          <c:idx val="1"/>
          <c:order val="1"/>
          <c:tx>
            <c:strRef>
              <c:f>'[DRA GRAFICA.xlsx]Hoja1'!$B$13</c:f>
              <c:strCache>
                <c:ptCount val="1"/>
                <c:pt idx="0">
                  <c:v>2021</c:v>
                </c:pt>
              </c:strCache>
            </c:strRef>
          </c:tx>
          <c:spPr>
            <a:gradFill>
              <a:gsLst>
                <a:gs pos="51000">
                  <a:srgbClr val="C00000"/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'[DRA GRAFICA.xlsx]Hoja1'!$C$11:$I$11</c:f>
              <c:strCache>
                <c:ptCount val="7"/>
                <c:pt idx="0">
                  <c:v>HOSP - ESPECIALIDADES CLINICAS INTERMEDIOS</c:v>
                </c:pt>
                <c:pt idx="1">
                  <c:v>HOSP -ESPECIALIDADES QUIRURGICAS</c:v>
                </c:pt>
                <c:pt idx="2">
                  <c:v>UNIDAD DE CUIDADOS INTENSIVOS ADULTOS (UCIA)      </c:v>
                </c:pt>
                <c:pt idx="3">
                  <c:v>HOSP - NEONATOLOGIA                               </c:v>
                </c:pt>
                <c:pt idx="4">
                  <c:v>HOSP - NEONATOLOGIA  ( UCIN)                          </c:v>
                </c:pt>
                <c:pt idx="5">
                  <c:v>HOSP - PEDIATRIA</c:v>
                </c:pt>
                <c:pt idx="6">
                  <c:v>HOSP - GINECOLOGIA Y OBSTETRICIA</c:v>
                </c:pt>
              </c:strCache>
            </c:strRef>
          </c:cat>
          <c:val>
            <c:numRef>
              <c:f>'[DRA GRAFICA.xlsx]Hoja1'!$C$13:$I$13</c:f>
              <c:numCache>
                <c:formatCode>0.00</c:formatCode>
                <c:ptCount val="7"/>
                <c:pt idx="0">
                  <c:v>70.599999999999994</c:v>
                </c:pt>
                <c:pt idx="1">
                  <c:v>69</c:v>
                </c:pt>
                <c:pt idx="2">
                  <c:v>92.7</c:v>
                </c:pt>
                <c:pt idx="3">
                  <c:v>79.5</c:v>
                </c:pt>
                <c:pt idx="4">
                  <c:v>118.5</c:v>
                </c:pt>
                <c:pt idx="5">
                  <c:v>43.1</c:v>
                </c:pt>
                <c:pt idx="6">
                  <c:v>31.8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409-4BF0-B60F-79FC517D74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4814904"/>
        <c:axId val="274815296"/>
      </c:barChart>
      <c:catAx>
        <c:axId val="274814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274815296"/>
        <c:crosses val="autoZero"/>
        <c:auto val="1"/>
        <c:lblAlgn val="ctr"/>
        <c:lblOffset val="100"/>
        <c:noMultiLvlLbl val="0"/>
      </c:catAx>
      <c:valAx>
        <c:axId val="274815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274814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B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BO" sz="2000" b="1" dirty="0">
                <a:solidFill>
                  <a:schemeClr val="tx1"/>
                </a:solidFill>
              </a:rPr>
              <a:t>INTERVALO DE SUSTITUCION</a:t>
            </a:r>
          </a:p>
          <a:p>
            <a:pPr>
              <a:defRPr sz="2000" b="1">
                <a:solidFill>
                  <a:schemeClr val="tx1"/>
                </a:solidFill>
              </a:defRPr>
            </a:pPr>
            <a:r>
              <a:rPr lang="es-BO" sz="2000" b="1" dirty="0">
                <a:solidFill>
                  <a:schemeClr val="tx1"/>
                </a:solidFill>
              </a:rPr>
              <a:t>2020 - 2021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B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'[DRA GRAFICA.xlsx]Hoja1'!$B$62</c:f>
              <c:strCache>
                <c:ptCount val="1"/>
                <c:pt idx="0">
                  <c:v>2020</c:v>
                </c:pt>
              </c:strCache>
            </c:strRef>
          </c:tx>
          <c:spPr>
            <a:gradFill>
              <a:gsLst>
                <a:gs pos="4839">
                  <a:schemeClr val="accent6"/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'[DRA GRAFICA.xlsx]Hoja1'!$C$61:$I$61</c:f>
              <c:strCache>
                <c:ptCount val="7"/>
                <c:pt idx="0">
                  <c:v>HOSP - ESPECIALIDADES CLINICAS INTERMEDIOS</c:v>
                </c:pt>
                <c:pt idx="1">
                  <c:v>HOSP -ESPECIALIDADES QUIRURGICAS</c:v>
                </c:pt>
                <c:pt idx="2">
                  <c:v>UNIDAD DE CUIDADOS INTENSIVOS ADULTOS (UCIA)      </c:v>
                </c:pt>
                <c:pt idx="3">
                  <c:v>HOSP - NEONATOLOGIA                               </c:v>
                </c:pt>
                <c:pt idx="4">
                  <c:v>HOSP - NEONATOLOGIA  ( UCIN)                          </c:v>
                </c:pt>
                <c:pt idx="5">
                  <c:v>HOSP - PEDIATRIA</c:v>
                </c:pt>
                <c:pt idx="6">
                  <c:v>HOSP - GINECOLOGIA Y OBSTETRICIA</c:v>
                </c:pt>
              </c:strCache>
            </c:strRef>
          </c:cat>
          <c:val>
            <c:numRef>
              <c:f>'[DRA GRAFICA.xlsx]Hoja1'!$C$62:$I$62</c:f>
              <c:numCache>
                <c:formatCode>0.00</c:formatCode>
                <c:ptCount val="7"/>
                <c:pt idx="0">
                  <c:v>4.1900000000000004</c:v>
                </c:pt>
                <c:pt idx="1">
                  <c:v>10.62</c:v>
                </c:pt>
                <c:pt idx="2">
                  <c:v>4.34</c:v>
                </c:pt>
                <c:pt idx="3">
                  <c:v>8.06</c:v>
                </c:pt>
                <c:pt idx="4">
                  <c:v>2.88</c:v>
                </c:pt>
                <c:pt idx="5">
                  <c:v>18.079999999999998</c:v>
                </c:pt>
                <c:pt idx="6">
                  <c:v>11.63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D4-4671-8A93-F64554793006}"/>
            </c:ext>
          </c:extLst>
        </c:ser>
        <c:ser>
          <c:idx val="1"/>
          <c:order val="1"/>
          <c:tx>
            <c:strRef>
              <c:f>'[DRA GRAFICA.xlsx]Hoja1'!$B$63</c:f>
              <c:strCache>
                <c:ptCount val="1"/>
                <c:pt idx="0">
                  <c:v>2021</c:v>
                </c:pt>
              </c:strCache>
            </c:strRef>
          </c:tx>
          <c:spPr>
            <a:gradFill>
              <a:gsLst>
                <a:gs pos="4839">
                  <a:srgbClr val="C00000"/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'[DRA GRAFICA.xlsx]Hoja1'!$C$61:$I$61</c:f>
              <c:strCache>
                <c:ptCount val="7"/>
                <c:pt idx="0">
                  <c:v>HOSP - ESPECIALIDADES CLINICAS INTERMEDIOS</c:v>
                </c:pt>
                <c:pt idx="1">
                  <c:v>HOSP -ESPECIALIDADES QUIRURGICAS</c:v>
                </c:pt>
                <c:pt idx="2">
                  <c:v>UNIDAD DE CUIDADOS INTENSIVOS ADULTOS (UCIA)      </c:v>
                </c:pt>
                <c:pt idx="3">
                  <c:v>HOSP - NEONATOLOGIA                               </c:v>
                </c:pt>
                <c:pt idx="4">
                  <c:v>HOSP - NEONATOLOGIA  ( UCIN)                          </c:v>
                </c:pt>
                <c:pt idx="5">
                  <c:v>HOSP - PEDIATRIA</c:v>
                </c:pt>
                <c:pt idx="6">
                  <c:v>HOSP - GINECOLOGIA Y OBSTETRICIA</c:v>
                </c:pt>
              </c:strCache>
            </c:strRef>
          </c:cat>
          <c:val>
            <c:numRef>
              <c:f>'[DRA GRAFICA.xlsx]Hoja1'!$C$63:$I$63</c:f>
              <c:numCache>
                <c:formatCode>0.00</c:formatCode>
                <c:ptCount val="7"/>
                <c:pt idx="0">
                  <c:v>3.16</c:v>
                </c:pt>
                <c:pt idx="1">
                  <c:v>3.22</c:v>
                </c:pt>
                <c:pt idx="2">
                  <c:v>0.92</c:v>
                </c:pt>
                <c:pt idx="3">
                  <c:v>2.33</c:v>
                </c:pt>
                <c:pt idx="4">
                  <c:v>-1.1399999999999999</c:v>
                </c:pt>
                <c:pt idx="5">
                  <c:v>7.48</c:v>
                </c:pt>
                <c:pt idx="6">
                  <c:v>7.68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D4-4671-8A93-F645547930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4816080"/>
        <c:axId val="275459608"/>
      </c:barChart>
      <c:catAx>
        <c:axId val="27481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275459608"/>
        <c:crosses val="autoZero"/>
        <c:auto val="1"/>
        <c:lblAlgn val="ctr"/>
        <c:lblOffset val="100"/>
        <c:noMultiLvlLbl val="0"/>
      </c:catAx>
      <c:valAx>
        <c:axId val="275459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274816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B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GIRO CAMA</a:t>
            </a:r>
          </a:p>
          <a:p>
            <a:pPr>
              <a:defRPr sz="2000" b="1">
                <a:solidFill>
                  <a:schemeClr val="tx1"/>
                </a:solidFill>
              </a:defRPr>
            </a:pPr>
            <a:r>
              <a:rPr lang="en-US" sz="2000" b="1" dirty="0">
                <a:solidFill>
                  <a:schemeClr val="tx1"/>
                </a:solidFill>
              </a:rPr>
              <a:t>2020</a:t>
            </a:r>
            <a:r>
              <a:rPr lang="en-US" sz="2000" b="1" baseline="0" dirty="0">
                <a:solidFill>
                  <a:schemeClr val="tx1"/>
                </a:solidFill>
              </a:rPr>
              <a:t> - 2021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4697610861515179"/>
          <c:y val="5.258435807261056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B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'[DRA GRAFICA.xlsx]Hoja1'!$B$42</c:f>
              <c:strCache>
                <c:ptCount val="1"/>
                <c:pt idx="0">
                  <c:v>2020</c:v>
                </c:pt>
              </c:strCache>
            </c:strRef>
          </c:tx>
          <c:spPr>
            <a:gradFill>
              <a:gsLst>
                <a:gs pos="4839">
                  <a:schemeClr val="accent6"/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'[DRA GRAFICA.xlsx]Hoja1'!$C$41:$I$41</c:f>
              <c:strCache>
                <c:ptCount val="7"/>
                <c:pt idx="0">
                  <c:v>HOSP - ESPECIALIDADES CLINICAS INTERMEDIOS</c:v>
                </c:pt>
                <c:pt idx="1">
                  <c:v>HOSP -ESPECIALIDADES QUIRURGICAS</c:v>
                </c:pt>
                <c:pt idx="2">
                  <c:v>UNIDAD DE CUIDADOS INTENSIVOS ADULTOS (UCIA)      </c:v>
                </c:pt>
                <c:pt idx="3">
                  <c:v>HOSP - NEONATOLOGIA                               </c:v>
                </c:pt>
                <c:pt idx="4">
                  <c:v>HOSP - NEONATOLOGIA  ( UCIN)                          </c:v>
                </c:pt>
                <c:pt idx="5">
                  <c:v>HOSP - PEDIATRIA</c:v>
                </c:pt>
                <c:pt idx="6">
                  <c:v>HOSP - GINECOLOGIA Y OBSTETRICIA</c:v>
                </c:pt>
              </c:strCache>
            </c:strRef>
          </c:cat>
          <c:val>
            <c:numRef>
              <c:f>'[DRA GRAFICA.xlsx]Hoja1'!$C$42:$I$42</c:f>
              <c:numCache>
                <c:formatCode>0.00</c:formatCode>
                <c:ptCount val="7"/>
                <c:pt idx="0">
                  <c:v>25.32</c:v>
                </c:pt>
                <c:pt idx="1">
                  <c:v>5.2</c:v>
                </c:pt>
                <c:pt idx="2">
                  <c:v>22.86</c:v>
                </c:pt>
                <c:pt idx="3">
                  <c:v>13.83</c:v>
                </c:pt>
                <c:pt idx="4">
                  <c:v>34.75</c:v>
                </c:pt>
                <c:pt idx="5">
                  <c:v>3.33</c:v>
                </c:pt>
                <c:pt idx="6">
                  <c:v>8.6999999999999993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9F-40BD-B794-15DCDD5DE987}"/>
            </c:ext>
          </c:extLst>
        </c:ser>
        <c:ser>
          <c:idx val="1"/>
          <c:order val="1"/>
          <c:tx>
            <c:strRef>
              <c:f>'[DRA GRAFICA.xlsx]Hoja1'!$B$43</c:f>
              <c:strCache>
                <c:ptCount val="1"/>
                <c:pt idx="0">
                  <c:v>2021</c:v>
                </c:pt>
              </c:strCache>
            </c:strRef>
          </c:tx>
          <c:spPr>
            <a:gradFill>
              <a:gsLst>
                <a:gs pos="4839">
                  <a:srgbClr val="C00000"/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'[DRA GRAFICA.xlsx]Hoja1'!$C$41:$I$41</c:f>
              <c:strCache>
                <c:ptCount val="7"/>
                <c:pt idx="0">
                  <c:v>HOSP - ESPECIALIDADES CLINICAS INTERMEDIOS</c:v>
                </c:pt>
                <c:pt idx="1">
                  <c:v>HOSP -ESPECIALIDADES QUIRURGICAS</c:v>
                </c:pt>
                <c:pt idx="2">
                  <c:v>UNIDAD DE CUIDADOS INTENSIVOS ADULTOS (UCIA)      </c:v>
                </c:pt>
                <c:pt idx="3">
                  <c:v>HOSP - NEONATOLOGIA                               </c:v>
                </c:pt>
                <c:pt idx="4">
                  <c:v>HOSP - NEONATOLOGIA  ( UCIN)                          </c:v>
                </c:pt>
                <c:pt idx="5">
                  <c:v>HOSP - PEDIATRIA</c:v>
                </c:pt>
                <c:pt idx="6">
                  <c:v>HOSP - GINECOLOGIA Y OBSTETRICIA</c:v>
                </c:pt>
              </c:strCache>
            </c:strRef>
          </c:cat>
          <c:val>
            <c:numRef>
              <c:f>'[DRA GRAFICA.xlsx]Hoja1'!$C$43:$I$43</c:f>
              <c:numCache>
                <c:formatCode>0.00</c:formatCode>
                <c:ptCount val="7"/>
                <c:pt idx="0">
                  <c:v>57.53</c:v>
                </c:pt>
                <c:pt idx="1">
                  <c:v>43.4</c:v>
                </c:pt>
                <c:pt idx="2">
                  <c:v>35.57</c:v>
                </c:pt>
                <c:pt idx="3">
                  <c:v>42.83</c:v>
                </c:pt>
                <c:pt idx="4">
                  <c:v>47</c:v>
                </c:pt>
                <c:pt idx="5">
                  <c:v>54.8</c:v>
                </c:pt>
                <c:pt idx="6">
                  <c:v>59.5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9F-40BD-B794-15DCDD5DE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5460392"/>
        <c:axId val="275460784"/>
      </c:barChart>
      <c:catAx>
        <c:axId val="275460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275460784"/>
        <c:crosses val="autoZero"/>
        <c:auto val="1"/>
        <c:lblAlgn val="ctr"/>
        <c:lblOffset val="100"/>
        <c:noMultiLvlLbl val="0"/>
      </c:catAx>
      <c:valAx>
        <c:axId val="27546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275460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B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PROMEDIO DE ESTADA</a:t>
            </a:r>
          </a:p>
          <a:p>
            <a:pPr>
              <a:defRPr sz="2000" b="1">
                <a:solidFill>
                  <a:schemeClr val="tx1"/>
                </a:solidFill>
              </a:defRPr>
            </a:pPr>
            <a:r>
              <a:rPr lang="en-US" sz="2000" b="1" dirty="0">
                <a:solidFill>
                  <a:schemeClr val="tx1"/>
                </a:solidFill>
              </a:rPr>
              <a:t>2020</a:t>
            </a:r>
            <a:r>
              <a:rPr lang="en-US" sz="2000" b="1" baseline="0" dirty="0">
                <a:solidFill>
                  <a:schemeClr val="tx1"/>
                </a:solidFill>
              </a:rPr>
              <a:t> - 2021</a:t>
            </a:r>
            <a:endParaRPr lang="en-US" sz="20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B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'[DRA GRAFICA.xlsx]Hoja1'!$B$85</c:f>
              <c:strCache>
                <c:ptCount val="1"/>
                <c:pt idx="0">
                  <c:v>2020</c:v>
                </c:pt>
              </c:strCache>
            </c:strRef>
          </c:tx>
          <c:spPr>
            <a:gradFill>
              <a:gsLst>
                <a:gs pos="4839">
                  <a:schemeClr val="accent6"/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'[DRA GRAFICA.xlsx]Hoja1'!$C$84:$I$84</c:f>
              <c:strCache>
                <c:ptCount val="7"/>
                <c:pt idx="0">
                  <c:v>HOSP - ESPECIALIDADES CLINICAS INTERMEDIOS</c:v>
                </c:pt>
                <c:pt idx="1">
                  <c:v>HOSP -ESPECIALIDADES QUIRURGICAS</c:v>
                </c:pt>
                <c:pt idx="2">
                  <c:v>UNIDAD DE CUIDADOS INTENSIVOS ADULTOS (UCIA)      </c:v>
                </c:pt>
                <c:pt idx="3">
                  <c:v>HOSP - NEONATOLOGIA                               </c:v>
                </c:pt>
                <c:pt idx="4">
                  <c:v>HOSP - NEONATOLOGIA  ( UCIN)                          </c:v>
                </c:pt>
                <c:pt idx="5">
                  <c:v>HOSP - PEDIATRIA</c:v>
                </c:pt>
                <c:pt idx="6">
                  <c:v>HOSP - GINECOLOGIA Y OBSTETRICIA</c:v>
                </c:pt>
              </c:strCache>
            </c:strRef>
          </c:cat>
          <c:val>
            <c:numRef>
              <c:f>'[DRA GRAFICA.xlsx]Hoja1'!$C$85:$I$85</c:f>
              <c:numCache>
                <c:formatCode>0.00</c:formatCode>
                <c:ptCount val="7"/>
                <c:pt idx="0">
                  <c:v>9.98</c:v>
                </c:pt>
                <c:pt idx="1">
                  <c:v>7.07</c:v>
                </c:pt>
                <c:pt idx="2">
                  <c:v>7.13</c:v>
                </c:pt>
                <c:pt idx="3">
                  <c:v>6.33</c:v>
                </c:pt>
                <c:pt idx="4">
                  <c:v>5.03</c:v>
                </c:pt>
                <c:pt idx="5">
                  <c:v>3.32</c:v>
                </c:pt>
                <c:pt idx="6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5D-4712-A25B-BE7C5B31DA65}"/>
            </c:ext>
          </c:extLst>
        </c:ser>
        <c:ser>
          <c:idx val="1"/>
          <c:order val="1"/>
          <c:tx>
            <c:strRef>
              <c:f>'[DRA GRAFICA.xlsx]Hoja1'!$B$86</c:f>
              <c:strCache>
                <c:ptCount val="1"/>
                <c:pt idx="0">
                  <c:v>2021</c:v>
                </c:pt>
              </c:strCache>
            </c:strRef>
          </c:tx>
          <c:spPr>
            <a:gradFill>
              <a:gsLst>
                <a:gs pos="4839">
                  <a:srgbClr val="C00000"/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'[DRA GRAFICA.xlsx]Hoja1'!$C$84:$I$84</c:f>
              <c:strCache>
                <c:ptCount val="7"/>
                <c:pt idx="0">
                  <c:v>HOSP - ESPECIALIDADES CLINICAS INTERMEDIOS</c:v>
                </c:pt>
                <c:pt idx="1">
                  <c:v>HOSP -ESPECIALIDADES QUIRURGICAS</c:v>
                </c:pt>
                <c:pt idx="2">
                  <c:v>UNIDAD DE CUIDADOS INTENSIVOS ADULTOS (UCIA)      </c:v>
                </c:pt>
                <c:pt idx="3">
                  <c:v>HOSP - NEONATOLOGIA                               </c:v>
                </c:pt>
                <c:pt idx="4">
                  <c:v>HOSP - NEONATOLOGIA  ( UCIN)                          </c:v>
                </c:pt>
                <c:pt idx="5">
                  <c:v>HOSP - PEDIATRIA</c:v>
                </c:pt>
                <c:pt idx="6">
                  <c:v>HOSP - GINECOLOGIA Y OBSTETRICIA</c:v>
                </c:pt>
              </c:strCache>
            </c:strRef>
          </c:cat>
          <c:val>
            <c:numRef>
              <c:f>'[DRA GRAFICA.xlsx]Hoja1'!$C$86:$I$86</c:f>
              <c:numCache>
                <c:formatCode>0.00</c:formatCode>
                <c:ptCount val="7"/>
                <c:pt idx="0">
                  <c:v>7.58</c:v>
                </c:pt>
                <c:pt idx="1">
                  <c:v>7.16</c:v>
                </c:pt>
                <c:pt idx="2">
                  <c:v>11.68</c:v>
                </c:pt>
                <c:pt idx="3">
                  <c:v>9.0500000000000007</c:v>
                </c:pt>
                <c:pt idx="4">
                  <c:v>7.39</c:v>
                </c:pt>
                <c:pt idx="5">
                  <c:v>5.66</c:v>
                </c:pt>
                <c:pt idx="6">
                  <c:v>3.59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5D-4712-A25B-BE7C5B31DA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5461568"/>
        <c:axId val="275461960"/>
      </c:barChart>
      <c:catAx>
        <c:axId val="27546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275461960"/>
        <c:crosses val="autoZero"/>
        <c:auto val="1"/>
        <c:lblAlgn val="ctr"/>
        <c:lblOffset val="100"/>
        <c:noMultiLvlLbl val="0"/>
      </c:catAx>
      <c:valAx>
        <c:axId val="275461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27546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B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BO" i="1"/>
              <a:t>REFERENCIAS RECIBIDAS 2021 </a:t>
            </a:r>
          </a:p>
        </c:rich>
      </c:tx>
      <c:layout>
        <c:manualLayout>
          <c:xMode val="edge"/>
          <c:yMode val="edge"/>
          <c:x val="0.38026385570303911"/>
          <c:y val="8.407387025914007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1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B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100000">
                  <a:srgbClr val="FFFF00"/>
                </a:gs>
                <a:gs pos="0">
                  <a:srgbClr val="C00000"/>
                </a:gs>
              </a:gsLst>
              <a:lin ang="5400000" scaled="1"/>
            </a:gra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Hoja1!$D$1:$O$1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Hoja1!$D$2:$O$2</c:f>
              <c:numCache>
                <c:formatCode>0%</c:formatCode>
                <c:ptCount val="12"/>
                <c:pt idx="0">
                  <c:v>0.481981981981982</c:v>
                </c:pt>
                <c:pt idx="1">
                  <c:v>0.36206896551724138</c:v>
                </c:pt>
                <c:pt idx="2">
                  <c:v>0.43884892086330934</c:v>
                </c:pt>
                <c:pt idx="3">
                  <c:v>0.53465346534653468</c:v>
                </c:pt>
                <c:pt idx="4">
                  <c:v>0.53260869565217395</c:v>
                </c:pt>
                <c:pt idx="5">
                  <c:v>0.49431818181818182</c:v>
                </c:pt>
                <c:pt idx="6">
                  <c:v>0.46039603960396042</c:v>
                </c:pt>
                <c:pt idx="7">
                  <c:v>0.4560260586319218</c:v>
                </c:pt>
                <c:pt idx="8">
                  <c:v>0.41520467836257308</c:v>
                </c:pt>
                <c:pt idx="9">
                  <c:v>0.48729792147806006</c:v>
                </c:pt>
                <c:pt idx="10">
                  <c:v>0.54621848739495793</c:v>
                </c:pt>
                <c:pt idx="11">
                  <c:v>0.40551181102362205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9D-433D-BB50-BDD2D000F3F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75463136"/>
        <c:axId val="275463528"/>
      </c:barChart>
      <c:catAx>
        <c:axId val="27546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1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275463528"/>
        <c:crosses val="autoZero"/>
        <c:auto val="1"/>
        <c:lblAlgn val="ctr"/>
        <c:lblOffset val="100"/>
        <c:noMultiLvlLbl val="0"/>
      </c:catAx>
      <c:valAx>
        <c:axId val="2754635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7546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[PRESUPTO EJECUTADO 2021.xlsx]Hoja5!TablaDinámica6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BO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BO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3.3444816053511704E-2"/>
              <c:y val="2.1218890680033321E-1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BO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5.7971014492753624E-2"/>
              <c:y val="-1.851851851851860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BO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BO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BO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5.7971014492753624E-2"/>
              <c:y val="-1.851851851851860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BO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3.3444816053511704E-2"/>
              <c:y val="2.1218890680033321E-1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BO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BO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BO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5.7971014492753624E-2"/>
              <c:y val="-1.851851851851860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BO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2"/>
          </a:solidFill>
          <a:ln>
            <a:noFill/>
          </a:ln>
          <a:effectLst/>
        </c:spPr>
        <c:dLbl>
          <c:idx val="0"/>
          <c:layout>
            <c:manualLayout>
              <c:x val="3.3444816053511704E-2"/>
              <c:y val="2.1218890680033321E-1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BO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Hoja5!$B$3</c:f>
              <c:strCache>
                <c:ptCount val="1"/>
                <c:pt idx="0">
                  <c:v>Suma de PRESUPUESTO APROBADO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Hoja5!$A$4:$A$6</c:f>
              <c:strCache>
                <c:ptCount val="2"/>
                <c:pt idx="0">
                  <c:v>200</c:v>
                </c:pt>
                <c:pt idx="1">
                  <c:v>300</c:v>
                </c:pt>
              </c:strCache>
            </c:strRef>
          </c:cat>
          <c:val>
            <c:numRef>
              <c:f>Hoja5!$B$4:$B$6</c:f>
              <c:numCache>
                <c:formatCode>#,##0.00</c:formatCode>
                <c:ptCount val="2"/>
                <c:pt idx="0">
                  <c:v>1568072</c:v>
                </c:pt>
                <c:pt idx="1">
                  <c:v>13915830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4D-4DB4-94CA-52CA50F0198C}"/>
            </c:ext>
          </c:extLst>
        </c:ser>
        <c:ser>
          <c:idx val="1"/>
          <c:order val="1"/>
          <c:tx>
            <c:strRef>
              <c:f>Hoja5!$C$3</c:f>
              <c:strCache>
                <c:ptCount val="1"/>
                <c:pt idx="0">
                  <c:v>Suma de PRESUPUESTO EJECUTADO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7971014492753624E-2"/>
                  <c:y val="-1.8518518518518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94D-4DB4-94CA-52CA50F0198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444816053511704E-2"/>
                  <c:y val="2.121889068003332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94D-4DB4-94CA-52CA50F0198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B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Hoja5!$A$4:$A$6</c:f>
              <c:strCache>
                <c:ptCount val="2"/>
                <c:pt idx="0">
                  <c:v>200</c:v>
                </c:pt>
                <c:pt idx="1">
                  <c:v>300</c:v>
                </c:pt>
              </c:strCache>
            </c:strRef>
          </c:cat>
          <c:val>
            <c:numRef>
              <c:f>Hoja5!$C$4:$C$6</c:f>
              <c:numCache>
                <c:formatCode>#,##0.00</c:formatCode>
                <c:ptCount val="2"/>
                <c:pt idx="0">
                  <c:v>1091148</c:v>
                </c:pt>
                <c:pt idx="1">
                  <c:v>12290099.659999998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94D-4DB4-94CA-52CA50F019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5464704"/>
        <c:axId val="275465096"/>
      </c:barChart>
      <c:catAx>
        <c:axId val="27546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275465096"/>
        <c:crosses val="autoZero"/>
        <c:auto val="1"/>
        <c:lblAlgn val="ctr"/>
        <c:lblOffset val="100"/>
        <c:noMultiLvlLbl val="0"/>
      </c:catAx>
      <c:valAx>
        <c:axId val="275465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  <c:crossAx val="2754647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B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BO"/>
    </a:p>
  </c:txPr>
  <c:externalData r:id="rId3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29FEEF-4714-4572-9E88-63E358743C4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A934AD5-31AF-43EB-9F68-597174381F8C}">
      <dgm:prSet/>
      <dgm:spPr/>
      <dgm:t>
        <a:bodyPr/>
        <a:lstStyle/>
        <a:p>
          <a:pPr rtl="0"/>
          <a:r>
            <a:rPr lang="es-ES" dirty="0" smtClean="0"/>
            <a:t>Presentar en Audiencia Pública la Rendición de Cuentas FINAL para poner en consideración de la ciudadanía los resultados del Hospital del Norte de la gestión 2021</a:t>
          </a:r>
          <a:endParaRPr lang="es-ES" dirty="0"/>
        </a:p>
      </dgm:t>
    </dgm:pt>
    <dgm:pt modelId="{FB353B3D-468A-4E9D-A46E-E2DF582331EE}" type="parTrans" cxnId="{B9F7B1EF-DA90-4494-80A8-339214E72B17}">
      <dgm:prSet/>
      <dgm:spPr/>
      <dgm:t>
        <a:bodyPr/>
        <a:lstStyle/>
        <a:p>
          <a:endParaRPr lang="es-ES"/>
        </a:p>
      </dgm:t>
    </dgm:pt>
    <dgm:pt modelId="{17E79297-9C7C-4819-BDF2-BEE00CF857F0}" type="sibTrans" cxnId="{B9F7B1EF-DA90-4494-80A8-339214E72B17}">
      <dgm:prSet/>
      <dgm:spPr/>
      <dgm:t>
        <a:bodyPr/>
        <a:lstStyle/>
        <a:p>
          <a:endParaRPr lang="es-ES"/>
        </a:p>
      </dgm:t>
    </dgm:pt>
    <dgm:pt modelId="{C4754F3B-4B74-4291-B9B2-00574E02407C}" type="pres">
      <dgm:prSet presAssocID="{6829FEEF-4714-4572-9E88-63E358743C4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CC29C55-8425-4714-8777-07309C1E3725}" type="pres">
      <dgm:prSet presAssocID="{CA934AD5-31AF-43EB-9F68-597174381F8C}" presName="circle1" presStyleLbl="node1" presStyleIdx="0" presStyleCnt="1"/>
      <dgm:spPr/>
    </dgm:pt>
    <dgm:pt modelId="{C3FF13DC-678C-4B7D-AE03-D64E3104EF19}" type="pres">
      <dgm:prSet presAssocID="{CA934AD5-31AF-43EB-9F68-597174381F8C}" presName="space" presStyleCnt="0"/>
      <dgm:spPr/>
    </dgm:pt>
    <dgm:pt modelId="{774A8FD2-2567-4B09-B1EA-D06AE24DC6A5}" type="pres">
      <dgm:prSet presAssocID="{CA934AD5-31AF-43EB-9F68-597174381F8C}" presName="rect1" presStyleLbl="alignAcc1" presStyleIdx="0" presStyleCnt="1"/>
      <dgm:spPr/>
      <dgm:t>
        <a:bodyPr/>
        <a:lstStyle/>
        <a:p>
          <a:endParaRPr lang="es-ES"/>
        </a:p>
      </dgm:t>
    </dgm:pt>
    <dgm:pt modelId="{38374DA8-4769-40D4-BA98-CFBFD7B0BB9A}" type="pres">
      <dgm:prSet presAssocID="{CA934AD5-31AF-43EB-9F68-597174381F8C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151AD01-AF56-4F3C-918F-024BB78EBE4B}" type="presOf" srcId="{CA934AD5-31AF-43EB-9F68-597174381F8C}" destId="{38374DA8-4769-40D4-BA98-CFBFD7B0BB9A}" srcOrd="1" destOrd="0" presId="urn:microsoft.com/office/officeart/2005/8/layout/target3"/>
    <dgm:cxn modelId="{B9F7B1EF-DA90-4494-80A8-339214E72B17}" srcId="{6829FEEF-4714-4572-9E88-63E358743C46}" destId="{CA934AD5-31AF-43EB-9F68-597174381F8C}" srcOrd="0" destOrd="0" parTransId="{FB353B3D-468A-4E9D-A46E-E2DF582331EE}" sibTransId="{17E79297-9C7C-4819-BDF2-BEE00CF857F0}"/>
    <dgm:cxn modelId="{242385FD-DAD6-458F-8186-A37319A965E2}" type="presOf" srcId="{6829FEEF-4714-4572-9E88-63E358743C46}" destId="{C4754F3B-4B74-4291-B9B2-00574E02407C}" srcOrd="0" destOrd="0" presId="urn:microsoft.com/office/officeart/2005/8/layout/target3"/>
    <dgm:cxn modelId="{CA3D09D2-A2B4-42BC-8815-545CDE51A401}" type="presOf" srcId="{CA934AD5-31AF-43EB-9F68-597174381F8C}" destId="{774A8FD2-2567-4B09-B1EA-D06AE24DC6A5}" srcOrd="0" destOrd="0" presId="urn:microsoft.com/office/officeart/2005/8/layout/target3"/>
    <dgm:cxn modelId="{746D464E-7035-421D-8BCC-E9A3DA164FF6}" type="presParOf" srcId="{C4754F3B-4B74-4291-B9B2-00574E02407C}" destId="{9CC29C55-8425-4714-8777-07309C1E3725}" srcOrd="0" destOrd="0" presId="urn:microsoft.com/office/officeart/2005/8/layout/target3"/>
    <dgm:cxn modelId="{B53F4A95-695D-41EE-934C-D1525D09D111}" type="presParOf" srcId="{C4754F3B-4B74-4291-B9B2-00574E02407C}" destId="{C3FF13DC-678C-4B7D-AE03-D64E3104EF19}" srcOrd="1" destOrd="0" presId="urn:microsoft.com/office/officeart/2005/8/layout/target3"/>
    <dgm:cxn modelId="{85576979-9646-4639-8A07-FFC9AE910FD3}" type="presParOf" srcId="{C4754F3B-4B74-4291-B9B2-00574E02407C}" destId="{774A8FD2-2567-4B09-B1EA-D06AE24DC6A5}" srcOrd="2" destOrd="0" presId="urn:microsoft.com/office/officeart/2005/8/layout/target3"/>
    <dgm:cxn modelId="{8AEEBED7-A9DB-481B-B79E-9675AD4882A9}" type="presParOf" srcId="{C4754F3B-4B74-4291-B9B2-00574E02407C}" destId="{38374DA8-4769-40D4-BA98-CFBFD7B0BB9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335463-144B-42F8-9425-1ED4F47037A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13FE556-3D70-4F44-AE61-F139107F7F11}">
      <dgm:prSet custT="1"/>
      <dgm:spPr/>
      <dgm:t>
        <a:bodyPr/>
        <a:lstStyle/>
        <a:p>
          <a:pPr rtl="0"/>
          <a:r>
            <a:rPr lang="es-ES" sz="2000" dirty="0" smtClean="0"/>
            <a:t>Como un derecho fundamental, todas/os los bolivianos, según al </a:t>
          </a:r>
          <a:r>
            <a:rPr lang="es-ES" sz="2800" dirty="0" smtClean="0"/>
            <a:t>artículo 18 numeral I</a:t>
          </a:r>
          <a:r>
            <a:rPr lang="es-ES" sz="2400" dirty="0" smtClean="0"/>
            <a:t> </a:t>
          </a:r>
          <a:r>
            <a:rPr lang="es-ES" sz="2000" dirty="0" smtClean="0"/>
            <a:t>de la Constitución Política del Estado, tienen “…derecho a la salud” y que “…la inclusión y el acceso a la salud…” debe garantizarse a todas “...las personas, sin exclusión y discriminación alguna” (numeral II).</a:t>
          </a:r>
          <a:endParaRPr lang="es-ES" sz="2000" dirty="0"/>
        </a:p>
      </dgm:t>
    </dgm:pt>
    <dgm:pt modelId="{530BEBF3-6794-440B-911C-29D9425CD429}" type="parTrans" cxnId="{20FD4C28-6326-4501-BA54-E648D9A598B1}">
      <dgm:prSet/>
      <dgm:spPr/>
      <dgm:t>
        <a:bodyPr/>
        <a:lstStyle/>
        <a:p>
          <a:endParaRPr lang="es-ES"/>
        </a:p>
      </dgm:t>
    </dgm:pt>
    <dgm:pt modelId="{B94CFC21-C336-4481-9B7D-7A4D4360AC75}" type="sibTrans" cxnId="{20FD4C28-6326-4501-BA54-E648D9A598B1}">
      <dgm:prSet/>
      <dgm:spPr/>
      <dgm:t>
        <a:bodyPr/>
        <a:lstStyle/>
        <a:p>
          <a:endParaRPr lang="es-ES"/>
        </a:p>
      </dgm:t>
    </dgm:pt>
    <dgm:pt modelId="{BB31413E-5E38-4B39-8A18-E9144F8F64D4}">
      <dgm:prSet/>
      <dgm:spPr/>
      <dgm:t>
        <a:bodyPr/>
        <a:lstStyle/>
        <a:p>
          <a:pPr rtl="0"/>
          <a:r>
            <a:rPr lang="es-ES" smtClean="0"/>
            <a:t>Respecto al sistema de salud, la norma indica que será “…único…, gratuito, equitativo, intracultural, participativo, con calidad, calidez y control social” (numeral III).</a:t>
          </a:r>
          <a:endParaRPr lang="es-ES"/>
        </a:p>
      </dgm:t>
    </dgm:pt>
    <dgm:pt modelId="{9FECEDD8-EFE0-4988-9B2E-58198E5F121D}" type="parTrans" cxnId="{0DCF846B-8021-4E0B-80A7-6189DBD49F41}">
      <dgm:prSet/>
      <dgm:spPr/>
      <dgm:t>
        <a:bodyPr/>
        <a:lstStyle/>
        <a:p>
          <a:endParaRPr lang="es-ES"/>
        </a:p>
      </dgm:t>
    </dgm:pt>
    <dgm:pt modelId="{D141098C-E845-4D9C-9461-A084989B25F2}" type="sibTrans" cxnId="{0DCF846B-8021-4E0B-80A7-6189DBD49F41}">
      <dgm:prSet/>
      <dgm:spPr/>
      <dgm:t>
        <a:bodyPr/>
        <a:lstStyle/>
        <a:p>
          <a:endParaRPr lang="es-ES"/>
        </a:p>
      </dgm:t>
    </dgm:pt>
    <dgm:pt modelId="{E799F35F-571E-4CB5-A00D-E27969655713}">
      <dgm:prSet/>
      <dgm:spPr/>
      <dgm:t>
        <a:bodyPr/>
        <a:lstStyle/>
        <a:p>
          <a:pPr rtl="0"/>
          <a:r>
            <a:rPr lang="es-ES" smtClean="0"/>
            <a:t>“El sistema se basa en los principios de solidaridad, eficiencia y corresponsabilidad y se desarrolla mediante políticas públicas en todos los niveles de gobierno” (Íbid)</a:t>
          </a:r>
          <a:endParaRPr lang="es-ES"/>
        </a:p>
      </dgm:t>
    </dgm:pt>
    <dgm:pt modelId="{D1838072-F0C0-4C8D-8FD3-BCC0F524A0B1}" type="parTrans" cxnId="{82928EB7-23B5-4416-9135-C04805DCF670}">
      <dgm:prSet/>
      <dgm:spPr/>
      <dgm:t>
        <a:bodyPr/>
        <a:lstStyle/>
        <a:p>
          <a:endParaRPr lang="es-ES"/>
        </a:p>
      </dgm:t>
    </dgm:pt>
    <dgm:pt modelId="{129411B0-52DC-4D3C-B920-89BF94B31CD0}" type="sibTrans" cxnId="{82928EB7-23B5-4416-9135-C04805DCF670}">
      <dgm:prSet/>
      <dgm:spPr/>
      <dgm:t>
        <a:bodyPr/>
        <a:lstStyle/>
        <a:p>
          <a:endParaRPr lang="es-ES"/>
        </a:p>
      </dgm:t>
    </dgm:pt>
    <dgm:pt modelId="{9F9DB953-2991-4F82-A9DC-198BCD96D26D}" type="pres">
      <dgm:prSet presAssocID="{5A335463-144B-42F8-9425-1ED4F47037A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F4B11EB-3C8C-43DC-9A4D-59122DDF54E4}" type="pres">
      <dgm:prSet presAssocID="{613FE556-3D70-4F44-AE61-F139107F7F11}" presName="circle1" presStyleLbl="node1" presStyleIdx="0" presStyleCnt="3"/>
      <dgm:spPr/>
    </dgm:pt>
    <dgm:pt modelId="{607EF8AF-A057-4691-8341-A3EBB2FE47B1}" type="pres">
      <dgm:prSet presAssocID="{613FE556-3D70-4F44-AE61-F139107F7F11}" presName="space" presStyleCnt="0"/>
      <dgm:spPr/>
    </dgm:pt>
    <dgm:pt modelId="{F773FA16-D8B8-46EC-91B9-4E075284AEAC}" type="pres">
      <dgm:prSet presAssocID="{613FE556-3D70-4F44-AE61-F139107F7F11}" presName="rect1" presStyleLbl="alignAcc1" presStyleIdx="0" presStyleCnt="3"/>
      <dgm:spPr/>
      <dgm:t>
        <a:bodyPr/>
        <a:lstStyle/>
        <a:p>
          <a:endParaRPr lang="es-ES"/>
        </a:p>
      </dgm:t>
    </dgm:pt>
    <dgm:pt modelId="{A81C2D38-E5C4-47BC-A275-4C506F5E2955}" type="pres">
      <dgm:prSet presAssocID="{BB31413E-5E38-4B39-8A18-E9144F8F64D4}" presName="vertSpace2" presStyleLbl="node1" presStyleIdx="0" presStyleCnt="3"/>
      <dgm:spPr/>
    </dgm:pt>
    <dgm:pt modelId="{724A229F-1019-4A9E-A91D-D63D3E6DF9E1}" type="pres">
      <dgm:prSet presAssocID="{BB31413E-5E38-4B39-8A18-E9144F8F64D4}" presName="circle2" presStyleLbl="node1" presStyleIdx="1" presStyleCnt="3"/>
      <dgm:spPr/>
    </dgm:pt>
    <dgm:pt modelId="{1390C7C0-EF99-40F8-87A7-F90EDA61A6AB}" type="pres">
      <dgm:prSet presAssocID="{BB31413E-5E38-4B39-8A18-E9144F8F64D4}" presName="rect2" presStyleLbl="alignAcc1" presStyleIdx="1" presStyleCnt="3"/>
      <dgm:spPr/>
      <dgm:t>
        <a:bodyPr/>
        <a:lstStyle/>
        <a:p>
          <a:endParaRPr lang="es-ES"/>
        </a:p>
      </dgm:t>
    </dgm:pt>
    <dgm:pt modelId="{03E9A3E6-3C42-4CAB-9020-8C7D6E5A9ED4}" type="pres">
      <dgm:prSet presAssocID="{E799F35F-571E-4CB5-A00D-E27969655713}" presName="vertSpace3" presStyleLbl="node1" presStyleIdx="1" presStyleCnt="3"/>
      <dgm:spPr/>
    </dgm:pt>
    <dgm:pt modelId="{577BE4A4-D8D9-4441-AC3D-88B2AA50F227}" type="pres">
      <dgm:prSet presAssocID="{E799F35F-571E-4CB5-A00D-E27969655713}" presName="circle3" presStyleLbl="node1" presStyleIdx="2" presStyleCnt="3"/>
      <dgm:spPr/>
    </dgm:pt>
    <dgm:pt modelId="{F186F988-FF53-4180-961E-DECA3E503C76}" type="pres">
      <dgm:prSet presAssocID="{E799F35F-571E-4CB5-A00D-E27969655713}" presName="rect3" presStyleLbl="alignAcc1" presStyleIdx="2" presStyleCnt="3"/>
      <dgm:spPr/>
      <dgm:t>
        <a:bodyPr/>
        <a:lstStyle/>
        <a:p>
          <a:endParaRPr lang="es-ES"/>
        </a:p>
      </dgm:t>
    </dgm:pt>
    <dgm:pt modelId="{35B3560B-B50B-4914-B9F6-655235C82BB5}" type="pres">
      <dgm:prSet presAssocID="{613FE556-3D70-4F44-AE61-F139107F7F11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1950A6-AB28-4110-9EBA-76A9F5187E88}" type="pres">
      <dgm:prSet presAssocID="{BB31413E-5E38-4B39-8A18-E9144F8F64D4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677EF9-8336-453E-AD80-F8305A8C443B}" type="pres">
      <dgm:prSet presAssocID="{E799F35F-571E-4CB5-A00D-E27969655713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8D43BAE-A192-45D9-BAAA-ABD913BCFE00}" type="presOf" srcId="{BB31413E-5E38-4B39-8A18-E9144F8F64D4}" destId="{351950A6-AB28-4110-9EBA-76A9F5187E88}" srcOrd="1" destOrd="0" presId="urn:microsoft.com/office/officeart/2005/8/layout/target3"/>
    <dgm:cxn modelId="{0DCF846B-8021-4E0B-80A7-6189DBD49F41}" srcId="{5A335463-144B-42F8-9425-1ED4F47037A8}" destId="{BB31413E-5E38-4B39-8A18-E9144F8F64D4}" srcOrd="1" destOrd="0" parTransId="{9FECEDD8-EFE0-4988-9B2E-58198E5F121D}" sibTransId="{D141098C-E845-4D9C-9461-A084989B25F2}"/>
    <dgm:cxn modelId="{78C82515-1CE5-49A1-BB2F-F4C4D09C1BEE}" type="presOf" srcId="{E799F35F-571E-4CB5-A00D-E27969655713}" destId="{F186F988-FF53-4180-961E-DECA3E503C76}" srcOrd="0" destOrd="0" presId="urn:microsoft.com/office/officeart/2005/8/layout/target3"/>
    <dgm:cxn modelId="{82928EB7-23B5-4416-9135-C04805DCF670}" srcId="{5A335463-144B-42F8-9425-1ED4F47037A8}" destId="{E799F35F-571E-4CB5-A00D-E27969655713}" srcOrd="2" destOrd="0" parTransId="{D1838072-F0C0-4C8D-8FD3-BCC0F524A0B1}" sibTransId="{129411B0-52DC-4D3C-B920-89BF94B31CD0}"/>
    <dgm:cxn modelId="{20FD4C28-6326-4501-BA54-E648D9A598B1}" srcId="{5A335463-144B-42F8-9425-1ED4F47037A8}" destId="{613FE556-3D70-4F44-AE61-F139107F7F11}" srcOrd="0" destOrd="0" parTransId="{530BEBF3-6794-440B-911C-29D9425CD429}" sibTransId="{B94CFC21-C336-4481-9B7D-7A4D4360AC75}"/>
    <dgm:cxn modelId="{26FF6410-DAE1-4FDF-A73E-A0798B073A88}" type="presOf" srcId="{613FE556-3D70-4F44-AE61-F139107F7F11}" destId="{35B3560B-B50B-4914-B9F6-655235C82BB5}" srcOrd="1" destOrd="0" presId="urn:microsoft.com/office/officeart/2005/8/layout/target3"/>
    <dgm:cxn modelId="{109F49A6-AC9E-4D63-8F9D-A20D32ECF221}" type="presOf" srcId="{5A335463-144B-42F8-9425-1ED4F47037A8}" destId="{9F9DB953-2991-4F82-A9DC-198BCD96D26D}" srcOrd="0" destOrd="0" presId="urn:microsoft.com/office/officeart/2005/8/layout/target3"/>
    <dgm:cxn modelId="{411DEAAA-DC4C-4209-AEA0-A87EF134AA30}" type="presOf" srcId="{613FE556-3D70-4F44-AE61-F139107F7F11}" destId="{F773FA16-D8B8-46EC-91B9-4E075284AEAC}" srcOrd="0" destOrd="0" presId="urn:microsoft.com/office/officeart/2005/8/layout/target3"/>
    <dgm:cxn modelId="{867F7FB7-1A5E-484C-A21A-25EBD5432CCB}" type="presOf" srcId="{BB31413E-5E38-4B39-8A18-E9144F8F64D4}" destId="{1390C7C0-EF99-40F8-87A7-F90EDA61A6AB}" srcOrd="0" destOrd="0" presId="urn:microsoft.com/office/officeart/2005/8/layout/target3"/>
    <dgm:cxn modelId="{F8F30A48-9602-465D-81A8-12DA4063D797}" type="presOf" srcId="{E799F35F-571E-4CB5-A00D-E27969655713}" destId="{CE677EF9-8336-453E-AD80-F8305A8C443B}" srcOrd="1" destOrd="0" presId="urn:microsoft.com/office/officeart/2005/8/layout/target3"/>
    <dgm:cxn modelId="{42CA51C4-98E0-4A08-A385-49A68C41DE13}" type="presParOf" srcId="{9F9DB953-2991-4F82-A9DC-198BCD96D26D}" destId="{9F4B11EB-3C8C-43DC-9A4D-59122DDF54E4}" srcOrd="0" destOrd="0" presId="urn:microsoft.com/office/officeart/2005/8/layout/target3"/>
    <dgm:cxn modelId="{EA4B8745-CBBE-484B-BF4C-E28F00067399}" type="presParOf" srcId="{9F9DB953-2991-4F82-A9DC-198BCD96D26D}" destId="{607EF8AF-A057-4691-8341-A3EBB2FE47B1}" srcOrd="1" destOrd="0" presId="urn:microsoft.com/office/officeart/2005/8/layout/target3"/>
    <dgm:cxn modelId="{FA4F78D0-FB12-477E-A203-5ECF0F192E1C}" type="presParOf" srcId="{9F9DB953-2991-4F82-A9DC-198BCD96D26D}" destId="{F773FA16-D8B8-46EC-91B9-4E075284AEAC}" srcOrd="2" destOrd="0" presId="urn:microsoft.com/office/officeart/2005/8/layout/target3"/>
    <dgm:cxn modelId="{68FA137C-932F-43BE-95C9-16B696CA5FC2}" type="presParOf" srcId="{9F9DB953-2991-4F82-A9DC-198BCD96D26D}" destId="{A81C2D38-E5C4-47BC-A275-4C506F5E2955}" srcOrd="3" destOrd="0" presId="urn:microsoft.com/office/officeart/2005/8/layout/target3"/>
    <dgm:cxn modelId="{9912A815-3B49-4F62-A3E2-8E7AA194B086}" type="presParOf" srcId="{9F9DB953-2991-4F82-A9DC-198BCD96D26D}" destId="{724A229F-1019-4A9E-A91D-D63D3E6DF9E1}" srcOrd="4" destOrd="0" presId="urn:microsoft.com/office/officeart/2005/8/layout/target3"/>
    <dgm:cxn modelId="{9C1911CE-DE49-4079-ABA5-E20B3E32CAFA}" type="presParOf" srcId="{9F9DB953-2991-4F82-A9DC-198BCD96D26D}" destId="{1390C7C0-EF99-40F8-87A7-F90EDA61A6AB}" srcOrd="5" destOrd="0" presId="urn:microsoft.com/office/officeart/2005/8/layout/target3"/>
    <dgm:cxn modelId="{252F4B3E-0884-4C96-9A72-25A32EE9EA9F}" type="presParOf" srcId="{9F9DB953-2991-4F82-A9DC-198BCD96D26D}" destId="{03E9A3E6-3C42-4CAB-9020-8C7D6E5A9ED4}" srcOrd="6" destOrd="0" presId="urn:microsoft.com/office/officeart/2005/8/layout/target3"/>
    <dgm:cxn modelId="{CA520ACE-E9FB-4053-B60D-F979154F3DE8}" type="presParOf" srcId="{9F9DB953-2991-4F82-A9DC-198BCD96D26D}" destId="{577BE4A4-D8D9-4441-AC3D-88B2AA50F227}" srcOrd="7" destOrd="0" presId="urn:microsoft.com/office/officeart/2005/8/layout/target3"/>
    <dgm:cxn modelId="{75DCA51A-29B7-45FB-B53D-21DEE6C05893}" type="presParOf" srcId="{9F9DB953-2991-4F82-A9DC-198BCD96D26D}" destId="{F186F988-FF53-4180-961E-DECA3E503C76}" srcOrd="8" destOrd="0" presId="urn:microsoft.com/office/officeart/2005/8/layout/target3"/>
    <dgm:cxn modelId="{B1F9D0C1-033A-435A-9640-1738D191D7DA}" type="presParOf" srcId="{9F9DB953-2991-4F82-A9DC-198BCD96D26D}" destId="{35B3560B-B50B-4914-B9F6-655235C82BB5}" srcOrd="9" destOrd="0" presId="urn:microsoft.com/office/officeart/2005/8/layout/target3"/>
    <dgm:cxn modelId="{6B3EBECA-BAFD-4931-9CE3-D80823F27EA2}" type="presParOf" srcId="{9F9DB953-2991-4F82-A9DC-198BCD96D26D}" destId="{351950A6-AB28-4110-9EBA-76A9F5187E88}" srcOrd="10" destOrd="0" presId="urn:microsoft.com/office/officeart/2005/8/layout/target3"/>
    <dgm:cxn modelId="{9A7BB295-637D-4AE6-A767-F8B0BF8F8BCC}" type="presParOf" srcId="{9F9DB953-2991-4F82-A9DC-198BCD96D26D}" destId="{CE677EF9-8336-453E-AD80-F8305A8C443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ED2DBC-CA24-4BFC-9000-BA91E8CFD7F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9D3AE7CE-642B-4C0C-AC62-CCCEB5D38FC2}">
      <dgm:prSet/>
      <dgm:spPr/>
      <dgm:t>
        <a:bodyPr/>
        <a:lstStyle/>
        <a:p>
          <a:pPr rtl="0"/>
          <a:r>
            <a:rPr lang="es-ES" smtClean="0"/>
            <a:t>Partiendo de lo establecido en la Constitución Política del Estado y el Código de Salud (Arts. 18 y 134, respectivamente), la Ley Marco de Autonomías y Descentralización “Andrés Ibáñez” establece las competencias concurrentes del Gobierno Departamental, a saber: “Elaborar y ejecutar proyectos departamentales de promoción de salud y prevención de enfermedades en el marco de la política de salud” (Art. 81, parágrafo III, numeral 1, inciso j).</a:t>
          </a:r>
          <a:endParaRPr lang="es-ES"/>
        </a:p>
      </dgm:t>
    </dgm:pt>
    <dgm:pt modelId="{FE565D64-3204-48D5-A8E7-D7913A8B4985}" type="parTrans" cxnId="{A03BAFA7-8DA4-4355-BB3E-8F50A2036BFF}">
      <dgm:prSet/>
      <dgm:spPr/>
      <dgm:t>
        <a:bodyPr/>
        <a:lstStyle/>
        <a:p>
          <a:endParaRPr lang="es-ES"/>
        </a:p>
      </dgm:t>
    </dgm:pt>
    <dgm:pt modelId="{8CD40670-E326-49EC-BE3D-01D04128CC42}" type="sibTrans" cxnId="{A03BAFA7-8DA4-4355-BB3E-8F50A2036BFF}">
      <dgm:prSet/>
      <dgm:spPr/>
      <dgm:t>
        <a:bodyPr/>
        <a:lstStyle/>
        <a:p>
          <a:endParaRPr lang="es-ES"/>
        </a:p>
      </dgm:t>
    </dgm:pt>
    <dgm:pt modelId="{5DEAF8C6-13D9-4F9A-A399-D0B1DDB74D9A}">
      <dgm:prSet/>
      <dgm:spPr/>
      <dgm:t>
        <a:bodyPr/>
        <a:lstStyle/>
        <a:p>
          <a:pPr rtl="0"/>
          <a:r>
            <a:rPr lang="es-ES" dirty="0" smtClean="0"/>
            <a:t>La Resolución Administrativa </a:t>
          </a:r>
          <a:r>
            <a:rPr lang="es-ES" dirty="0" err="1" smtClean="0"/>
            <a:t>DIR</a:t>
          </a:r>
          <a:r>
            <a:rPr lang="es-ES" dirty="0" smtClean="0"/>
            <a:t>-SEDES 025/14 resuelve autorizar “…la apertura y funcionamiento del establecimiento de salud, Hospital Público de Tercer Nivel de Atención en Salud, denominado HOSPITAL DEL NORTE…”</a:t>
          </a:r>
          <a:endParaRPr lang="es-ES" dirty="0"/>
        </a:p>
      </dgm:t>
    </dgm:pt>
    <dgm:pt modelId="{82E104A8-7E8B-4395-A175-61034F75331B}" type="parTrans" cxnId="{3034B863-213E-4591-9734-C438C9470221}">
      <dgm:prSet/>
      <dgm:spPr/>
      <dgm:t>
        <a:bodyPr/>
        <a:lstStyle/>
        <a:p>
          <a:endParaRPr lang="es-ES"/>
        </a:p>
      </dgm:t>
    </dgm:pt>
    <dgm:pt modelId="{6F8599B0-B6B1-48B9-A4CD-661B23A911AC}" type="sibTrans" cxnId="{3034B863-213E-4591-9734-C438C9470221}">
      <dgm:prSet/>
      <dgm:spPr/>
      <dgm:t>
        <a:bodyPr/>
        <a:lstStyle/>
        <a:p>
          <a:endParaRPr lang="es-ES"/>
        </a:p>
      </dgm:t>
    </dgm:pt>
    <dgm:pt modelId="{EBC6AC7D-C6F7-4B6E-8557-43D90B138364}" type="pres">
      <dgm:prSet presAssocID="{C4ED2DBC-CA24-4BFC-9000-BA91E8CFD7F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40FF9EB-4DFF-4720-A600-DE0C97DEFC2C}" type="pres">
      <dgm:prSet presAssocID="{9D3AE7CE-642B-4C0C-AC62-CCCEB5D38FC2}" presName="circle1" presStyleLbl="node1" presStyleIdx="0" presStyleCnt="2"/>
      <dgm:spPr/>
    </dgm:pt>
    <dgm:pt modelId="{79920818-67F5-4BFF-9F8D-CA99D4EF02F4}" type="pres">
      <dgm:prSet presAssocID="{9D3AE7CE-642B-4C0C-AC62-CCCEB5D38FC2}" presName="space" presStyleCnt="0"/>
      <dgm:spPr/>
    </dgm:pt>
    <dgm:pt modelId="{A42825D1-87E9-4134-8377-B59DEA3D9BC8}" type="pres">
      <dgm:prSet presAssocID="{9D3AE7CE-642B-4C0C-AC62-CCCEB5D38FC2}" presName="rect1" presStyleLbl="alignAcc1" presStyleIdx="0" presStyleCnt="2"/>
      <dgm:spPr/>
      <dgm:t>
        <a:bodyPr/>
        <a:lstStyle/>
        <a:p>
          <a:endParaRPr lang="es-ES"/>
        </a:p>
      </dgm:t>
    </dgm:pt>
    <dgm:pt modelId="{05D7F9C4-12F5-4BF8-A7D1-D186BFFCA6ED}" type="pres">
      <dgm:prSet presAssocID="{5DEAF8C6-13D9-4F9A-A399-D0B1DDB74D9A}" presName="vertSpace2" presStyleLbl="node1" presStyleIdx="0" presStyleCnt="2"/>
      <dgm:spPr/>
    </dgm:pt>
    <dgm:pt modelId="{5E2C15E9-454F-4368-87D0-8E4D3B13BEE4}" type="pres">
      <dgm:prSet presAssocID="{5DEAF8C6-13D9-4F9A-A399-D0B1DDB74D9A}" presName="circle2" presStyleLbl="node1" presStyleIdx="1" presStyleCnt="2"/>
      <dgm:spPr/>
    </dgm:pt>
    <dgm:pt modelId="{4DD1EF7B-D040-416B-BE85-3AD0678A41C1}" type="pres">
      <dgm:prSet presAssocID="{5DEAF8C6-13D9-4F9A-A399-D0B1DDB74D9A}" presName="rect2" presStyleLbl="alignAcc1" presStyleIdx="1" presStyleCnt="2"/>
      <dgm:spPr/>
      <dgm:t>
        <a:bodyPr/>
        <a:lstStyle/>
        <a:p>
          <a:endParaRPr lang="es-ES"/>
        </a:p>
      </dgm:t>
    </dgm:pt>
    <dgm:pt modelId="{178B8E98-904A-4061-8264-B2E02E593D23}" type="pres">
      <dgm:prSet presAssocID="{9D3AE7CE-642B-4C0C-AC62-CCCEB5D38FC2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851005-D2AB-4672-9A2B-8215C581853F}" type="pres">
      <dgm:prSet presAssocID="{5DEAF8C6-13D9-4F9A-A399-D0B1DDB74D9A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F55C126-FFAE-4DB7-8AFD-D1D1BE237817}" type="presOf" srcId="{5DEAF8C6-13D9-4F9A-A399-D0B1DDB74D9A}" destId="{50851005-D2AB-4672-9A2B-8215C581853F}" srcOrd="1" destOrd="0" presId="urn:microsoft.com/office/officeart/2005/8/layout/target3"/>
    <dgm:cxn modelId="{00803934-2D14-44EC-B12E-E7587A6A01F6}" type="presOf" srcId="{C4ED2DBC-CA24-4BFC-9000-BA91E8CFD7F8}" destId="{EBC6AC7D-C6F7-4B6E-8557-43D90B138364}" srcOrd="0" destOrd="0" presId="urn:microsoft.com/office/officeart/2005/8/layout/target3"/>
    <dgm:cxn modelId="{758E6965-98B7-421A-B4F3-DA33D94DBC79}" type="presOf" srcId="{9D3AE7CE-642B-4C0C-AC62-CCCEB5D38FC2}" destId="{A42825D1-87E9-4134-8377-B59DEA3D9BC8}" srcOrd="0" destOrd="0" presId="urn:microsoft.com/office/officeart/2005/8/layout/target3"/>
    <dgm:cxn modelId="{AE744377-431A-4CFB-8434-FE16028C67D7}" type="presOf" srcId="{5DEAF8C6-13D9-4F9A-A399-D0B1DDB74D9A}" destId="{4DD1EF7B-D040-416B-BE85-3AD0678A41C1}" srcOrd="0" destOrd="0" presId="urn:microsoft.com/office/officeart/2005/8/layout/target3"/>
    <dgm:cxn modelId="{3034B863-213E-4591-9734-C438C9470221}" srcId="{C4ED2DBC-CA24-4BFC-9000-BA91E8CFD7F8}" destId="{5DEAF8C6-13D9-4F9A-A399-D0B1DDB74D9A}" srcOrd="1" destOrd="0" parTransId="{82E104A8-7E8B-4395-A175-61034F75331B}" sibTransId="{6F8599B0-B6B1-48B9-A4CD-661B23A911AC}"/>
    <dgm:cxn modelId="{5FE83168-CE02-4994-BA8C-DE75F014775C}" type="presOf" srcId="{9D3AE7CE-642B-4C0C-AC62-CCCEB5D38FC2}" destId="{178B8E98-904A-4061-8264-B2E02E593D23}" srcOrd="1" destOrd="0" presId="urn:microsoft.com/office/officeart/2005/8/layout/target3"/>
    <dgm:cxn modelId="{A03BAFA7-8DA4-4355-BB3E-8F50A2036BFF}" srcId="{C4ED2DBC-CA24-4BFC-9000-BA91E8CFD7F8}" destId="{9D3AE7CE-642B-4C0C-AC62-CCCEB5D38FC2}" srcOrd="0" destOrd="0" parTransId="{FE565D64-3204-48D5-A8E7-D7913A8B4985}" sibTransId="{8CD40670-E326-49EC-BE3D-01D04128CC42}"/>
    <dgm:cxn modelId="{7017A36A-BCE3-47FA-8608-0CF417F03399}" type="presParOf" srcId="{EBC6AC7D-C6F7-4B6E-8557-43D90B138364}" destId="{340FF9EB-4DFF-4720-A600-DE0C97DEFC2C}" srcOrd="0" destOrd="0" presId="urn:microsoft.com/office/officeart/2005/8/layout/target3"/>
    <dgm:cxn modelId="{B689E947-4C34-4B5F-BFBD-1A5F757688ED}" type="presParOf" srcId="{EBC6AC7D-C6F7-4B6E-8557-43D90B138364}" destId="{79920818-67F5-4BFF-9F8D-CA99D4EF02F4}" srcOrd="1" destOrd="0" presId="urn:microsoft.com/office/officeart/2005/8/layout/target3"/>
    <dgm:cxn modelId="{BDF9F83B-313F-4949-BCDE-266BACCD6390}" type="presParOf" srcId="{EBC6AC7D-C6F7-4B6E-8557-43D90B138364}" destId="{A42825D1-87E9-4134-8377-B59DEA3D9BC8}" srcOrd="2" destOrd="0" presId="urn:microsoft.com/office/officeart/2005/8/layout/target3"/>
    <dgm:cxn modelId="{9C12E780-1965-4945-9C6E-964CF27F0E2F}" type="presParOf" srcId="{EBC6AC7D-C6F7-4B6E-8557-43D90B138364}" destId="{05D7F9C4-12F5-4BF8-A7D1-D186BFFCA6ED}" srcOrd="3" destOrd="0" presId="urn:microsoft.com/office/officeart/2005/8/layout/target3"/>
    <dgm:cxn modelId="{9CAAB0AC-E7FC-4EF8-95AF-7D52C9057B91}" type="presParOf" srcId="{EBC6AC7D-C6F7-4B6E-8557-43D90B138364}" destId="{5E2C15E9-454F-4368-87D0-8E4D3B13BEE4}" srcOrd="4" destOrd="0" presId="urn:microsoft.com/office/officeart/2005/8/layout/target3"/>
    <dgm:cxn modelId="{FF04EADF-727A-4880-9F71-015C4F41751B}" type="presParOf" srcId="{EBC6AC7D-C6F7-4B6E-8557-43D90B138364}" destId="{4DD1EF7B-D040-416B-BE85-3AD0678A41C1}" srcOrd="5" destOrd="0" presId="urn:microsoft.com/office/officeart/2005/8/layout/target3"/>
    <dgm:cxn modelId="{88E85100-D7E2-4D9B-BBAC-BBA606D66357}" type="presParOf" srcId="{EBC6AC7D-C6F7-4B6E-8557-43D90B138364}" destId="{178B8E98-904A-4061-8264-B2E02E593D23}" srcOrd="6" destOrd="0" presId="urn:microsoft.com/office/officeart/2005/8/layout/target3"/>
    <dgm:cxn modelId="{A10E8680-13A2-44DE-93FB-577D33FAA4A5}" type="presParOf" srcId="{EBC6AC7D-C6F7-4B6E-8557-43D90B138364}" destId="{50851005-D2AB-4672-9A2B-8215C581853F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4D2333-57F2-45BB-BB25-14CCB0DDE9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2C598D2-E630-4885-A9EF-6AA2B26CD86A}">
      <dgm:prSet/>
      <dgm:spPr/>
      <dgm:t>
        <a:bodyPr/>
        <a:lstStyle/>
        <a:p>
          <a:pPr rtl="0"/>
          <a:r>
            <a:rPr lang="es-ES" dirty="0" smtClean="0"/>
            <a:t>MISIÓN: “Somos un hospital de tercer nivel que forma parte del Sistema Público de Salud Nacional, que brinda atención en salud especializada con calidad, seguridad y alta capacidad resolutiva, con enfoque integral, intercultural, responsabilidad social y ambiental; formador de recursos humanos especializados; logrando la satisfacción de los usuarios y sus familias”</a:t>
          </a:r>
          <a:endParaRPr lang="es-ES" dirty="0"/>
        </a:p>
      </dgm:t>
    </dgm:pt>
    <dgm:pt modelId="{772468B8-8311-4721-B9EE-1B0C7D812B21}" type="parTrans" cxnId="{64110DEC-57A2-41A3-ABFB-25E3BC81B40D}">
      <dgm:prSet/>
      <dgm:spPr/>
      <dgm:t>
        <a:bodyPr/>
        <a:lstStyle/>
        <a:p>
          <a:endParaRPr lang="es-ES"/>
        </a:p>
      </dgm:t>
    </dgm:pt>
    <dgm:pt modelId="{196A3366-C65F-435E-B522-621B4E4624C0}" type="sibTrans" cxnId="{64110DEC-57A2-41A3-ABFB-25E3BC81B40D}">
      <dgm:prSet/>
      <dgm:spPr/>
      <dgm:t>
        <a:bodyPr/>
        <a:lstStyle/>
        <a:p>
          <a:endParaRPr lang="es-ES"/>
        </a:p>
      </dgm:t>
    </dgm:pt>
    <dgm:pt modelId="{0E9D05BF-1CA8-4CF6-A6B0-D7B276099C66}" type="pres">
      <dgm:prSet presAssocID="{A14D2333-57F2-45BB-BB25-14CCB0DDE9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9F4F698-745E-4192-8669-0A0FEBE0E01F}" type="pres">
      <dgm:prSet presAssocID="{32C598D2-E630-4885-A9EF-6AA2B26CD86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88D6516-8B53-4389-BCD3-2AADEBE39486}" type="presOf" srcId="{32C598D2-E630-4885-A9EF-6AA2B26CD86A}" destId="{49F4F698-745E-4192-8669-0A0FEBE0E01F}" srcOrd="0" destOrd="0" presId="urn:microsoft.com/office/officeart/2005/8/layout/vList2"/>
    <dgm:cxn modelId="{A1976C10-EAF4-4C97-8089-5245AD2D0DF7}" type="presOf" srcId="{A14D2333-57F2-45BB-BB25-14CCB0DDE9A1}" destId="{0E9D05BF-1CA8-4CF6-A6B0-D7B276099C66}" srcOrd="0" destOrd="0" presId="urn:microsoft.com/office/officeart/2005/8/layout/vList2"/>
    <dgm:cxn modelId="{64110DEC-57A2-41A3-ABFB-25E3BC81B40D}" srcId="{A14D2333-57F2-45BB-BB25-14CCB0DDE9A1}" destId="{32C598D2-E630-4885-A9EF-6AA2B26CD86A}" srcOrd="0" destOrd="0" parTransId="{772468B8-8311-4721-B9EE-1B0C7D812B21}" sibTransId="{196A3366-C65F-435E-B522-621B4E4624C0}"/>
    <dgm:cxn modelId="{362B8A63-D3A0-4704-80B5-3F070F77BA4A}" type="presParOf" srcId="{0E9D05BF-1CA8-4CF6-A6B0-D7B276099C66}" destId="{49F4F698-745E-4192-8669-0A0FEBE0E0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C4D213-7E12-421A-A356-F8A6D5D757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718971F-450D-489F-90E6-4483081345F8}">
      <dgm:prSet/>
      <dgm:spPr/>
      <dgm:t>
        <a:bodyPr/>
        <a:lstStyle/>
        <a:p>
          <a:pPr rtl="0"/>
          <a:r>
            <a:rPr lang="es-ES" dirty="0" smtClean="0"/>
            <a:t>VISIÓN: “Ser un Hospital Modelo acreditado de referencia a nivel nacional, en la atención de patologías de alta complejidad, manteniendo la excelencia en la calidad de atención; formando recursos humanos por competencias, utilizando la tecnología y los recursos públicos de forma eficiente y transparente, a través de la Gestión Hospitalaria, contando con talento humano multidisciplinario calificado, comprometido y vinculado a la investigación”</a:t>
          </a:r>
          <a:endParaRPr lang="es-ES" dirty="0"/>
        </a:p>
      </dgm:t>
    </dgm:pt>
    <dgm:pt modelId="{A072A040-CC04-4A0A-82CA-96FB4B361231}" type="parTrans" cxnId="{6552794D-4411-4AE0-A0E7-5B04E0187BA9}">
      <dgm:prSet/>
      <dgm:spPr/>
      <dgm:t>
        <a:bodyPr/>
        <a:lstStyle/>
        <a:p>
          <a:endParaRPr lang="es-ES"/>
        </a:p>
      </dgm:t>
    </dgm:pt>
    <dgm:pt modelId="{BB59C469-3DBC-4723-A845-A126DEF0A664}" type="sibTrans" cxnId="{6552794D-4411-4AE0-A0E7-5B04E0187BA9}">
      <dgm:prSet/>
      <dgm:spPr/>
      <dgm:t>
        <a:bodyPr/>
        <a:lstStyle/>
        <a:p>
          <a:endParaRPr lang="es-ES"/>
        </a:p>
      </dgm:t>
    </dgm:pt>
    <dgm:pt modelId="{3F9473A3-4427-41A5-BA2B-E90213042958}" type="pres">
      <dgm:prSet presAssocID="{12C4D213-7E12-421A-A356-F8A6D5D757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3AFDB7B-A7BC-4CF7-8172-5D14E6A76C60}" type="pres">
      <dgm:prSet presAssocID="{5718971F-450D-489F-90E6-4483081345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552794D-4411-4AE0-A0E7-5B04E0187BA9}" srcId="{12C4D213-7E12-421A-A356-F8A6D5D7570D}" destId="{5718971F-450D-489F-90E6-4483081345F8}" srcOrd="0" destOrd="0" parTransId="{A072A040-CC04-4A0A-82CA-96FB4B361231}" sibTransId="{BB59C469-3DBC-4723-A845-A126DEF0A664}"/>
    <dgm:cxn modelId="{38890CB8-BC2D-4BA2-BF84-5AA432E45AF9}" type="presOf" srcId="{12C4D213-7E12-421A-A356-F8A6D5D7570D}" destId="{3F9473A3-4427-41A5-BA2B-E90213042958}" srcOrd="0" destOrd="0" presId="urn:microsoft.com/office/officeart/2005/8/layout/vList2"/>
    <dgm:cxn modelId="{234698D8-0089-4ECC-90CF-663E79B12326}" type="presOf" srcId="{5718971F-450D-489F-90E6-4483081345F8}" destId="{93AFDB7B-A7BC-4CF7-8172-5D14E6A76C60}" srcOrd="0" destOrd="0" presId="urn:microsoft.com/office/officeart/2005/8/layout/vList2"/>
    <dgm:cxn modelId="{9BFEF26F-49C4-47CA-8EA4-FFA32A19A7A9}" type="presParOf" srcId="{3F9473A3-4427-41A5-BA2B-E90213042958}" destId="{93AFDB7B-A7BC-4CF7-8172-5D14E6A76C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6F502C-AA91-4AC5-A4E2-687E4643C49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ED564E1-68CD-4B47-82CA-75F4077DE17E}">
      <dgm:prSet/>
      <dgm:spPr/>
      <dgm:t>
        <a:bodyPr/>
        <a:lstStyle/>
        <a:p>
          <a:pPr rtl="0"/>
          <a:r>
            <a:rPr lang="es-ES" smtClean="0"/>
            <a:t>EFICIENTE </a:t>
          </a:r>
          <a:endParaRPr lang="es-ES"/>
        </a:p>
      </dgm:t>
    </dgm:pt>
    <dgm:pt modelId="{96150A3A-2821-4BE2-8A4B-63748EF98B9C}" type="parTrans" cxnId="{75EDCC52-3FD0-4A01-B9D9-3EBB7410A8F3}">
      <dgm:prSet/>
      <dgm:spPr/>
      <dgm:t>
        <a:bodyPr/>
        <a:lstStyle/>
        <a:p>
          <a:endParaRPr lang="es-ES"/>
        </a:p>
      </dgm:t>
    </dgm:pt>
    <dgm:pt modelId="{843243EE-7EE1-4398-B867-CAD388998D1F}" type="sibTrans" cxnId="{75EDCC52-3FD0-4A01-B9D9-3EBB7410A8F3}">
      <dgm:prSet/>
      <dgm:spPr/>
      <dgm:t>
        <a:bodyPr/>
        <a:lstStyle/>
        <a:p>
          <a:endParaRPr lang="es-ES"/>
        </a:p>
      </dgm:t>
    </dgm:pt>
    <dgm:pt modelId="{D059A04B-0BBD-49C9-BB67-7C96E7D67C35}">
      <dgm:prSet custT="1"/>
      <dgm:spPr/>
      <dgm:t>
        <a:bodyPr/>
        <a:lstStyle/>
        <a:p>
          <a:pPr rtl="0"/>
          <a:r>
            <a:rPr lang="es-ES" sz="2200" dirty="0" smtClean="0"/>
            <a:t>Persigue vincular de forma clara el volumen de producción de servicios, sus costos reales y el financiamiento.</a:t>
          </a:r>
          <a:endParaRPr lang="es-ES" sz="2200" dirty="0"/>
        </a:p>
      </dgm:t>
    </dgm:pt>
    <dgm:pt modelId="{5C017989-7C06-4919-B83E-13F15B16272E}" type="parTrans" cxnId="{CDE21AC9-ABF8-48E0-9FBE-274D0398E801}">
      <dgm:prSet/>
      <dgm:spPr/>
      <dgm:t>
        <a:bodyPr/>
        <a:lstStyle/>
        <a:p>
          <a:endParaRPr lang="es-ES"/>
        </a:p>
      </dgm:t>
    </dgm:pt>
    <dgm:pt modelId="{5314B562-2E78-4B1B-9413-B27FB32CD3C5}" type="sibTrans" cxnId="{CDE21AC9-ABF8-48E0-9FBE-274D0398E801}">
      <dgm:prSet/>
      <dgm:spPr/>
      <dgm:t>
        <a:bodyPr/>
        <a:lstStyle/>
        <a:p>
          <a:endParaRPr lang="es-ES"/>
        </a:p>
      </dgm:t>
    </dgm:pt>
    <dgm:pt modelId="{B53E523F-79C8-439F-AB58-36BB4D22673F}">
      <dgm:prSet/>
      <dgm:spPr/>
      <dgm:t>
        <a:bodyPr/>
        <a:lstStyle/>
        <a:p>
          <a:pPr rtl="0"/>
          <a:r>
            <a:rPr lang="es-ES" smtClean="0"/>
            <a:t>GESTIÓN SISTÉMICA POR PROCESOS</a:t>
          </a:r>
          <a:endParaRPr lang="es-ES"/>
        </a:p>
      </dgm:t>
    </dgm:pt>
    <dgm:pt modelId="{8D3CBC7F-6668-47DF-AC94-418940615D99}" type="parTrans" cxnId="{29E9FF2B-E21A-4DB0-B249-10652FC658DD}">
      <dgm:prSet/>
      <dgm:spPr/>
      <dgm:t>
        <a:bodyPr/>
        <a:lstStyle/>
        <a:p>
          <a:endParaRPr lang="es-ES"/>
        </a:p>
      </dgm:t>
    </dgm:pt>
    <dgm:pt modelId="{EDF5333D-E01B-463F-8E31-3607FEE8C4A9}" type="sibTrans" cxnId="{29E9FF2B-E21A-4DB0-B249-10652FC658DD}">
      <dgm:prSet/>
      <dgm:spPr/>
      <dgm:t>
        <a:bodyPr/>
        <a:lstStyle/>
        <a:p>
          <a:endParaRPr lang="es-ES"/>
        </a:p>
      </dgm:t>
    </dgm:pt>
    <dgm:pt modelId="{71854432-783D-4FDA-BDF0-61FFE24E0493}">
      <dgm:prSet/>
      <dgm:spPr/>
      <dgm:t>
        <a:bodyPr/>
        <a:lstStyle/>
        <a:p>
          <a:pPr rtl="0"/>
          <a:r>
            <a:rPr lang="es-ES" smtClean="0"/>
            <a:t>Aplicar el enfoque sistémico y de gestión por procesos.</a:t>
          </a:r>
          <a:endParaRPr lang="es-ES"/>
        </a:p>
      </dgm:t>
    </dgm:pt>
    <dgm:pt modelId="{7DB36B67-072B-418F-AFB3-95DEA8A430B8}" type="parTrans" cxnId="{B9A9B63A-8769-4BA1-9493-54BDC7897938}">
      <dgm:prSet/>
      <dgm:spPr/>
      <dgm:t>
        <a:bodyPr/>
        <a:lstStyle/>
        <a:p>
          <a:endParaRPr lang="es-ES"/>
        </a:p>
      </dgm:t>
    </dgm:pt>
    <dgm:pt modelId="{E9705382-054E-4555-8C72-FD23B51E752D}" type="sibTrans" cxnId="{B9A9B63A-8769-4BA1-9493-54BDC7897938}">
      <dgm:prSet/>
      <dgm:spPr/>
      <dgm:t>
        <a:bodyPr/>
        <a:lstStyle/>
        <a:p>
          <a:endParaRPr lang="es-ES"/>
        </a:p>
      </dgm:t>
    </dgm:pt>
    <dgm:pt modelId="{C0FD57AD-43E3-4018-A111-DE8B83CC4E4C}">
      <dgm:prSet/>
      <dgm:spPr/>
      <dgm:t>
        <a:bodyPr/>
        <a:lstStyle/>
        <a:p>
          <a:pPr rtl="0"/>
          <a:r>
            <a:rPr lang="es-ES" smtClean="0"/>
            <a:t>Calidad técnica en todas </a:t>
          </a:r>
          <a:r>
            <a:rPr lang="es-ES" dirty="0" smtClean="0"/>
            <a:t>las funciones que realiza a través de los procesos rediseñados</a:t>
          </a:r>
          <a:endParaRPr lang="es-ES" dirty="0"/>
        </a:p>
      </dgm:t>
    </dgm:pt>
    <dgm:pt modelId="{DAD2E93D-17EC-4E38-95C1-34BCF0C54F1F}" type="sibTrans" cxnId="{916C1B4D-62C1-420D-80D0-04D88452442F}">
      <dgm:prSet/>
      <dgm:spPr/>
      <dgm:t>
        <a:bodyPr/>
        <a:lstStyle/>
        <a:p>
          <a:endParaRPr lang="es-ES"/>
        </a:p>
      </dgm:t>
    </dgm:pt>
    <dgm:pt modelId="{32BE7F87-65EE-4133-B209-01CAB958B1B0}" type="parTrans" cxnId="{916C1B4D-62C1-420D-80D0-04D88452442F}">
      <dgm:prSet/>
      <dgm:spPr/>
      <dgm:t>
        <a:bodyPr/>
        <a:lstStyle/>
        <a:p>
          <a:endParaRPr lang="es-ES"/>
        </a:p>
      </dgm:t>
    </dgm:pt>
    <dgm:pt modelId="{85DD4084-20E9-4056-A512-73FBE884500C}">
      <dgm:prSet/>
      <dgm:spPr/>
      <dgm:t>
        <a:bodyPr/>
        <a:lstStyle/>
        <a:p>
          <a:pPr rtl="0"/>
          <a:r>
            <a:rPr lang="es-ES" dirty="0" smtClean="0"/>
            <a:t>CALIDAD TÉCNICA</a:t>
          </a:r>
          <a:endParaRPr lang="es-ES" dirty="0"/>
        </a:p>
      </dgm:t>
    </dgm:pt>
    <dgm:pt modelId="{D8AE8234-F3B1-4C8C-A34B-8D95621B2B4D}" type="sibTrans" cxnId="{86C286F8-D9F6-43B5-B0F7-AE17B8F933B7}">
      <dgm:prSet/>
      <dgm:spPr/>
      <dgm:t>
        <a:bodyPr/>
        <a:lstStyle/>
        <a:p>
          <a:endParaRPr lang="es-ES"/>
        </a:p>
      </dgm:t>
    </dgm:pt>
    <dgm:pt modelId="{A9EEE9C7-F9D4-468D-AFBA-DDCF36F3082E}" type="parTrans" cxnId="{86C286F8-D9F6-43B5-B0F7-AE17B8F933B7}">
      <dgm:prSet/>
      <dgm:spPr/>
      <dgm:t>
        <a:bodyPr/>
        <a:lstStyle/>
        <a:p>
          <a:endParaRPr lang="es-ES"/>
        </a:p>
      </dgm:t>
    </dgm:pt>
    <dgm:pt modelId="{B5925D22-1E2E-4683-BAF5-ACFD6660BEBA}" type="pres">
      <dgm:prSet presAssocID="{056F502C-AA91-4AC5-A4E2-687E4643C49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B81A366-632D-4759-946C-A55D43A63B0A}" type="pres">
      <dgm:prSet presAssocID="{8ED564E1-68CD-4B47-82CA-75F4077DE17E}" presName="circle1" presStyleLbl="node1" presStyleIdx="0" presStyleCnt="3"/>
      <dgm:spPr/>
    </dgm:pt>
    <dgm:pt modelId="{06BC6564-6C0D-4370-84AF-E1E728917DDD}" type="pres">
      <dgm:prSet presAssocID="{8ED564E1-68CD-4B47-82CA-75F4077DE17E}" presName="space" presStyleCnt="0"/>
      <dgm:spPr/>
    </dgm:pt>
    <dgm:pt modelId="{16A0157A-042F-40B9-9E0D-F21105AD4D52}" type="pres">
      <dgm:prSet presAssocID="{8ED564E1-68CD-4B47-82CA-75F4077DE17E}" presName="rect1" presStyleLbl="alignAcc1" presStyleIdx="0" presStyleCnt="3"/>
      <dgm:spPr/>
      <dgm:t>
        <a:bodyPr/>
        <a:lstStyle/>
        <a:p>
          <a:endParaRPr lang="es-ES"/>
        </a:p>
      </dgm:t>
    </dgm:pt>
    <dgm:pt modelId="{6BEDFF43-3547-4679-8981-F1CE47851640}" type="pres">
      <dgm:prSet presAssocID="{B53E523F-79C8-439F-AB58-36BB4D22673F}" presName="vertSpace2" presStyleLbl="node1" presStyleIdx="0" presStyleCnt="3"/>
      <dgm:spPr/>
    </dgm:pt>
    <dgm:pt modelId="{A2A93A36-DC6E-4BEC-8B5F-57E985B42AC9}" type="pres">
      <dgm:prSet presAssocID="{B53E523F-79C8-439F-AB58-36BB4D22673F}" presName="circle2" presStyleLbl="node1" presStyleIdx="1" presStyleCnt="3"/>
      <dgm:spPr/>
    </dgm:pt>
    <dgm:pt modelId="{A4B84CAD-6C5B-4B82-A6E7-486653B29D06}" type="pres">
      <dgm:prSet presAssocID="{B53E523F-79C8-439F-AB58-36BB4D22673F}" presName="rect2" presStyleLbl="alignAcc1" presStyleIdx="1" presStyleCnt="3"/>
      <dgm:spPr/>
      <dgm:t>
        <a:bodyPr/>
        <a:lstStyle/>
        <a:p>
          <a:endParaRPr lang="es-ES"/>
        </a:p>
      </dgm:t>
    </dgm:pt>
    <dgm:pt modelId="{B0E9EAE2-2A09-40FA-AB3D-EF259EC7A87D}" type="pres">
      <dgm:prSet presAssocID="{85DD4084-20E9-4056-A512-73FBE884500C}" presName="vertSpace3" presStyleLbl="node1" presStyleIdx="1" presStyleCnt="3"/>
      <dgm:spPr/>
    </dgm:pt>
    <dgm:pt modelId="{3367555C-1FC5-44CD-B25D-DB3871254373}" type="pres">
      <dgm:prSet presAssocID="{85DD4084-20E9-4056-A512-73FBE884500C}" presName="circle3" presStyleLbl="node1" presStyleIdx="2" presStyleCnt="3"/>
      <dgm:spPr/>
    </dgm:pt>
    <dgm:pt modelId="{39D6A11E-10AC-43B7-A7AB-20C7B8575938}" type="pres">
      <dgm:prSet presAssocID="{85DD4084-20E9-4056-A512-73FBE884500C}" presName="rect3" presStyleLbl="alignAcc1" presStyleIdx="2" presStyleCnt="3"/>
      <dgm:spPr/>
      <dgm:t>
        <a:bodyPr/>
        <a:lstStyle/>
        <a:p>
          <a:endParaRPr lang="es-ES"/>
        </a:p>
      </dgm:t>
    </dgm:pt>
    <dgm:pt modelId="{1C04EA66-AFB7-4AA6-AF1C-8390CD9F3127}" type="pres">
      <dgm:prSet presAssocID="{8ED564E1-68CD-4B47-82CA-75F4077DE17E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62E370-28A1-4DB7-A20F-1E06C25FE40D}" type="pres">
      <dgm:prSet presAssocID="{8ED564E1-68CD-4B47-82CA-75F4077DE17E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35D1EA-06C4-4068-8762-DBB2E7196E29}" type="pres">
      <dgm:prSet presAssocID="{B53E523F-79C8-439F-AB58-36BB4D22673F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AF8C5C-0FD4-4501-998B-5317BF23C1B3}" type="pres">
      <dgm:prSet presAssocID="{B53E523F-79C8-439F-AB58-36BB4D22673F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3C54C3-907D-4285-AB15-C9DA4100E64B}" type="pres">
      <dgm:prSet presAssocID="{85DD4084-20E9-4056-A512-73FBE884500C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944851-34E8-465E-8EB2-C8FAD2F691FA}" type="pres">
      <dgm:prSet presAssocID="{85DD4084-20E9-4056-A512-73FBE884500C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DE21AC9-ABF8-48E0-9FBE-274D0398E801}" srcId="{8ED564E1-68CD-4B47-82CA-75F4077DE17E}" destId="{D059A04B-0BBD-49C9-BB67-7C96E7D67C35}" srcOrd="0" destOrd="0" parTransId="{5C017989-7C06-4919-B83E-13F15B16272E}" sibTransId="{5314B562-2E78-4B1B-9413-B27FB32CD3C5}"/>
    <dgm:cxn modelId="{4F94DE42-EEAE-4550-8302-0E954D4C592C}" type="presOf" srcId="{85DD4084-20E9-4056-A512-73FBE884500C}" destId="{743C54C3-907D-4285-AB15-C9DA4100E64B}" srcOrd="1" destOrd="0" presId="urn:microsoft.com/office/officeart/2005/8/layout/target3"/>
    <dgm:cxn modelId="{86C286F8-D9F6-43B5-B0F7-AE17B8F933B7}" srcId="{056F502C-AA91-4AC5-A4E2-687E4643C494}" destId="{85DD4084-20E9-4056-A512-73FBE884500C}" srcOrd="2" destOrd="0" parTransId="{A9EEE9C7-F9D4-468D-AFBA-DDCF36F3082E}" sibTransId="{D8AE8234-F3B1-4C8C-A34B-8D95621B2B4D}"/>
    <dgm:cxn modelId="{CD1F5961-3F45-48E9-9926-C644682B1F0C}" type="presOf" srcId="{B53E523F-79C8-439F-AB58-36BB4D22673F}" destId="{A4B84CAD-6C5B-4B82-A6E7-486653B29D06}" srcOrd="0" destOrd="0" presId="urn:microsoft.com/office/officeart/2005/8/layout/target3"/>
    <dgm:cxn modelId="{D55B5976-86EC-4EB9-9EBB-349A175FB66E}" type="presOf" srcId="{85DD4084-20E9-4056-A512-73FBE884500C}" destId="{39D6A11E-10AC-43B7-A7AB-20C7B8575938}" srcOrd="0" destOrd="0" presId="urn:microsoft.com/office/officeart/2005/8/layout/target3"/>
    <dgm:cxn modelId="{A61334F0-9F40-4BDC-AC3F-F894B088E002}" type="presOf" srcId="{B53E523F-79C8-439F-AB58-36BB4D22673F}" destId="{F935D1EA-06C4-4068-8762-DBB2E7196E29}" srcOrd="1" destOrd="0" presId="urn:microsoft.com/office/officeart/2005/8/layout/target3"/>
    <dgm:cxn modelId="{77C2AC34-0E6D-41D4-920B-23BB3B2B07DC}" type="presOf" srcId="{8ED564E1-68CD-4B47-82CA-75F4077DE17E}" destId="{1C04EA66-AFB7-4AA6-AF1C-8390CD9F3127}" srcOrd="1" destOrd="0" presId="urn:microsoft.com/office/officeart/2005/8/layout/target3"/>
    <dgm:cxn modelId="{916C1B4D-62C1-420D-80D0-04D88452442F}" srcId="{85DD4084-20E9-4056-A512-73FBE884500C}" destId="{C0FD57AD-43E3-4018-A111-DE8B83CC4E4C}" srcOrd="0" destOrd="0" parTransId="{32BE7F87-65EE-4133-B209-01CAB958B1B0}" sibTransId="{DAD2E93D-17EC-4E38-95C1-34BCF0C54F1F}"/>
    <dgm:cxn modelId="{A4686E6E-F054-4BFB-98B2-8C5E63778CD5}" type="presOf" srcId="{C0FD57AD-43E3-4018-A111-DE8B83CC4E4C}" destId="{AF944851-34E8-465E-8EB2-C8FAD2F691FA}" srcOrd="0" destOrd="0" presId="urn:microsoft.com/office/officeart/2005/8/layout/target3"/>
    <dgm:cxn modelId="{75FFD0B9-D70A-4193-8658-F38C4123BBE7}" type="presOf" srcId="{71854432-783D-4FDA-BDF0-61FFE24E0493}" destId="{A2AF8C5C-0FD4-4501-998B-5317BF23C1B3}" srcOrd="0" destOrd="0" presId="urn:microsoft.com/office/officeart/2005/8/layout/target3"/>
    <dgm:cxn modelId="{57953586-6004-453C-B98B-18F26E37D09E}" type="presOf" srcId="{D059A04B-0BBD-49C9-BB67-7C96E7D67C35}" destId="{BA62E370-28A1-4DB7-A20F-1E06C25FE40D}" srcOrd="0" destOrd="0" presId="urn:microsoft.com/office/officeart/2005/8/layout/target3"/>
    <dgm:cxn modelId="{8E313F1F-0FD0-492F-B9BE-5A416A529271}" type="presOf" srcId="{8ED564E1-68CD-4B47-82CA-75F4077DE17E}" destId="{16A0157A-042F-40B9-9E0D-F21105AD4D52}" srcOrd="0" destOrd="0" presId="urn:microsoft.com/office/officeart/2005/8/layout/target3"/>
    <dgm:cxn modelId="{29E9FF2B-E21A-4DB0-B249-10652FC658DD}" srcId="{056F502C-AA91-4AC5-A4E2-687E4643C494}" destId="{B53E523F-79C8-439F-AB58-36BB4D22673F}" srcOrd="1" destOrd="0" parTransId="{8D3CBC7F-6668-47DF-AC94-418940615D99}" sibTransId="{EDF5333D-E01B-463F-8E31-3607FEE8C4A9}"/>
    <dgm:cxn modelId="{54B4CB1B-42E8-4608-98E1-B36C05C61588}" type="presOf" srcId="{056F502C-AA91-4AC5-A4E2-687E4643C494}" destId="{B5925D22-1E2E-4683-BAF5-ACFD6660BEBA}" srcOrd="0" destOrd="0" presId="urn:microsoft.com/office/officeart/2005/8/layout/target3"/>
    <dgm:cxn modelId="{75EDCC52-3FD0-4A01-B9D9-3EBB7410A8F3}" srcId="{056F502C-AA91-4AC5-A4E2-687E4643C494}" destId="{8ED564E1-68CD-4B47-82CA-75F4077DE17E}" srcOrd="0" destOrd="0" parTransId="{96150A3A-2821-4BE2-8A4B-63748EF98B9C}" sibTransId="{843243EE-7EE1-4398-B867-CAD388998D1F}"/>
    <dgm:cxn modelId="{B9A9B63A-8769-4BA1-9493-54BDC7897938}" srcId="{B53E523F-79C8-439F-AB58-36BB4D22673F}" destId="{71854432-783D-4FDA-BDF0-61FFE24E0493}" srcOrd="0" destOrd="0" parTransId="{7DB36B67-072B-418F-AFB3-95DEA8A430B8}" sibTransId="{E9705382-054E-4555-8C72-FD23B51E752D}"/>
    <dgm:cxn modelId="{1B735244-5E7E-4581-BA39-8661AB5A132D}" type="presParOf" srcId="{B5925D22-1E2E-4683-BAF5-ACFD6660BEBA}" destId="{9B81A366-632D-4759-946C-A55D43A63B0A}" srcOrd="0" destOrd="0" presId="urn:microsoft.com/office/officeart/2005/8/layout/target3"/>
    <dgm:cxn modelId="{4F1A4F70-6536-44F0-B44D-A13D331F1160}" type="presParOf" srcId="{B5925D22-1E2E-4683-BAF5-ACFD6660BEBA}" destId="{06BC6564-6C0D-4370-84AF-E1E728917DDD}" srcOrd="1" destOrd="0" presId="urn:microsoft.com/office/officeart/2005/8/layout/target3"/>
    <dgm:cxn modelId="{7066C1DD-83E3-40A8-9B52-0A580429DD19}" type="presParOf" srcId="{B5925D22-1E2E-4683-BAF5-ACFD6660BEBA}" destId="{16A0157A-042F-40B9-9E0D-F21105AD4D52}" srcOrd="2" destOrd="0" presId="urn:microsoft.com/office/officeart/2005/8/layout/target3"/>
    <dgm:cxn modelId="{040AAD18-BE94-454D-937C-5FD913128AC0}" type="presParOf" srcId="{B5925D22-1E2E-4683-BAF5-ACFD6660BEBA}" destId="{6BEDFF43-3547-4679-8981-F1CE47851640}" srcOrd="3" destOrd="0" presId="urn:microsoft.com/office/officeart/2005/8/layout/target3"/>
    <dgm:cxn modelId="{189957C8-E260-42F8-896C-D000B30CAC83}" type="presParOf" srcId="{B5925D22-1E2E-4683-BAF5-ACFD6660BEBA}" destId="{A2A93A36-DC6E-4BEC-8B5F-57E985B42AC9}" srcOrd="4" destOrd="0" presId="urn:microsoft.com/office/officeart/2005/8/layout/target3"/>
    <dgm:cxn modelId="{0160C478-F89A-4810-8E3D-D313E273F9F4}" type="presParOf" srcId="{B5925D22-1E2E-4683-BAF5-ACFD6660BEBA}" destId="{A4B84CAD-6C5B-4B82-A6E7-486653B29D06}" srcOrd="5" destOrd="0" presId="urn:microsoft.com/office/officeart/2005/8/layout/target3"/>
    <dgm:cxn modelId="{369E2FA6-9D1E-4BE7-8A79-90DAA4F84872}" type="presParOf" srcId="{B5925D22-1E2E-4683-BAF5-ACFD6660BEBA}" destId="{B0E9EAE2-2A09-40FA-AB3D-EF259EC7A87D}" srcOrd="6" destOrd="0" presId="urn:microsoft.com/office/officeart/2005/8/layout/target3"/>
    <dgm:cxn modelId="{BF56F9F9-DFD0-4ED7-9020-47277C69D43F}" type="presParOf" srcId="{B5925D22-1E2E-4683-BAF5-ACFD6660BEBA}" destId="{3367555C-1FC5-44CD-B25D-DB3871254373}" srcOrd="7" destOrd="0" presId="urn:microsoft.com/office/officeart/2005/8/layout/target3"/>
    <dgm:cxn modelId="{BE18ED4B-B132-4FC0-B39E-CE62E61606CD}" type="presParOf" srcId="{B5925D22-1E2E-4683-BAF5-ACFD6660BEBA}" destId="{39D6A11E-10AC-43B7-A7AB-20C7B8575938}" srcOrd="8" destOrd="0" presId="urn:microsoft.com/office/officeart/2005/8/layout/target3"/>
    <dgm:cxn modelId="{928E614A-E3F9-4582-8BE8-95C3555E49D2}" type="presParOf" srcId="{B5925D22-1E2E-4683-BAF5-ACFD6660BEBA}" destId="{1C04EA66-AFB7-4AA6-AF1C-8390CD9F3127}" srcOrd="9" destOrd="0" presId="urn:microsoft.com/office/officeart/2005/8/layout/target3"/>
    <dgm:cxn modelId="{E3CB3C1D-A271-440B-94AD-D41B10437869}" type="presParOf" srcId="{B5925D22-1E2E-4683-BAF5-ACFD6660BEBA}" destId="{BA62E370-28A1-4DB7-A20F-1E06C25FE40D}" srcOrd="10" destOrd="0" presId="urn:microsoft.com/office/officeart/2005/8/layout/target3"/>
    <dgm:cxn modelId="{6EB2D25B-64CA-432A-946B-38428116217F}" type="presParOf" srcId="{B5925D22-1E2E-4683-BAF5-ACFD6660BEBA}" destId="{F935D1EA-06C4-4068-8762-DBB2E7196E29}" srcOrd="11" destOrd="0" presId="urn:microsoft.com/office/officeart/2005/8/layout/target3"/>
    <dgm:cxn modelId="{929614EF-6D07-46C3-B5C1-53FD9FED4B15}" type="presParOf" srcId="{B5925D22-1E2E-4683-BAF5-ACFD6660BEBA}" destId="{A2AF8C5C-0FD4-4501-998B-5317BF23C1B3}" srcOrd="12" destOrd="0" presId="urn:microsoft.com/office/officeart/2005/8/layout/target3"/>
    <dgm:cxn modelId="{0FA4DE50-A53D-470D-B5C7-24078E299DC4}" type="presParOf" srcId="{B5925D22-1E2E-4683-BAF5-ACFD6660BEBA}" destId="{743C54C3-907D-4285-AB15-C9DA4100E64B}" srcOrd="13" destOrd="0" presId="urn:microsoft.com/office/officeart/2005/8/layout/target3"/>
    <dgm:cxn modelId="{D3EEB261-4999-4531-A8C3-77B306844EE9}" type="presParOf" srcId="{B5925D22-1E2E-4683-BAF5-ACFD6660BEBA}" destId="{AF944851-34E8-465E-8EB2-C8FAD2F691FA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942483-9ED2-474E-B4E0-C4B3DE39FF6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5283298-F4AF-45D9-A845-0A2CA8AC3057}">
      <dgm:prSet/>
      <dgm:spPr/>
      <dgm:t>
        <a:bodyPr/>
        <a:lstStyle/>
        <a:p>
          <a:pPr rtl="0"/>
          <a:r>
            <a:rPr lang="es-ES" smtClean="0"/>
            <a:t>TRANSPARENCIA EN LA GESTIÓN</a:t>
          </a:r>
          <a:endParaRPr lang="es-ES"/>
        </a:p>
      </dgm:t>
    </dgm:pt>
    <dgm:pt modelId="{B10BBD4C-CAA4-4A33-9AD2-F44E27B61D06}" type="parTrans" cxnId="{A1052326-8A6A-470D-A903-4AD29A276C9B}">
      <dgm:prSet/>
      <dgm:spPr/>
      <dgm:t>
        <a:bodyPr/>
        <a:lstStyle/>
        <a:p>
          <a:endParaRPr lang="es-ES"/>
        </a:p>
      </dgm:t>
    </dgm:pt>
    <dgm:pt modelId="{6EDBB692-DF0F-4ACC-AB4E-11D56114FD74}" type="sibTrans" cxnId="{A1052326-8A6A-470D-A903-4AD29A276C9B}">
      <dgm:prSet/>
      <dgm:spPr/>
      <dgm:t>
        <a:bodyPr/>
        <a:lstStyle/>
        <a:p>
          <a:endParaRPr lang="es-ES"/>
        </a:p>
      </dgm:t>
    </dgm:pt>
    <dgm:pt modelId="{1D71BA67-3396-4F54-8F9D-59F2B288DA69}">
      <dgm:prSet/>
      <dgm:spPr/>
      <dgm:t>
        <a:bodyPr/>
        <a:lstStyle/>
        <a:p>
          <a:pPr rtl="0"/>
          <a:r>
            <a:rPr lang="es-ES" dirty="0" smtClean="0"/>
            <a:t>Rendir cuentas a la ciudadanía sobre los procesos y resultados de la gestión.</a:t>
          </a:r>
          <a:endParaRPr lang="es-ES" dirty="0"/>
        </a:p>
      </dgm:t>
    </dgm:pt>
    <dgm:pt modelId="{D6116AAA-467D-4730-B67E-A6159788B457}" type="parTrans" cxnId="{A8A2F4D5-AB7D-4DD0-9A0E-E098279D45B1}">
      <dgm:prSet/>
      <dgm:spPr/>
      <dgm:t>
        <a:bodyPr/>
        <a:lstStyle/>
        <a:p>
          <a:endParaRPr lang="es-ES"/>
        </a:p>
      </dgm:t>
    </dgm:pt>
    <dgm:pt modelId="{47745B14-E64F-49F3-9F28-D9CA79521828}" type="sibTrans" cxnId="{A8A2F4D5-AB7D-4DD0-9A0E-E098279D45B1}">
      <dgm:prSet/>
      <dgm:spPr/>
      <dgm:t>
        <a:bodyPr/>
        <a:lstStyle/>
        <a:p>
          <a:endParaRPr lang="es-ES"/>
        </a:p>
      </dgm:t>
    </dgm:pt>
    <dgm:pt modelId="{E9F178B4-5369-4CE0-8185-99272B3B89F5}">
      <dgm:prSet/>
      <dgm:spPr/>
      <dgm:t>
        <a:bodyPr/>
        <a:lstStyle/>
        <a:p>
          <a:pPr rtl="0"/>
          <a:endParaRPr lang="es-ES" dirty="0"/>
        </a:p>
      </dgm:t>
    </dgm:pt>
    <dgm:pt modelId="{93840B6B-E076-4DCB-8479-6D948FD63EFC}" type="parTrans" cxnId="{03C88894-2347-4376-BFF2-D51304FBEADB}">
      <dgm:prSet/>
      <dgm:spPr/>
      <dgm:t>
        <a:bodyPr/>
        <a:lstStyle/>
        <a:p>
          <a:endParaRPr lang="es-ES"/>
        </a:p>
      </dgm:t>
    </dgm:pt>
    <dgm:pt modelId="{5CA116E0-C87C-4C0A-ACB0-E845B4D61DDA}" type="sibTrans" cxnId="{03C88894-2347-4376-BFF2-D51304FBEADB}">
      <dgm:prSet/>
      <dgm:spPr/>
      <dgm:t>
        <a:bodyPr/>
        <a:lstStyle/>
        <a:p>
          <a:endParaRPr lang="es-ES"/>
        </a:p>
      </dgm:t>
    </dgm:pt>
    <dgm:pt modelId="{30818157-801A-40AF-BE8B-C09C69A6811E}" type="pres">
      <dgm:prSet presAssocID="{18942483-9ED2-474E-B4E0-C4B3DE39FF6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5A3A411-78E8-4A92-9D72-07B383C9FD9D}" type="pres">
      <dgm:prSet presAssocID="{D5283298-F4AF-45D9-A845-0A2CA8AC3057}" presName="circle1" presStyleLbl="node1" presStyleIdx="0" presStyleCnt="2"/>
      <dgm:spPr/>
    </dgm:pt>
    <dgm:pt modelId="{3DA24BE7-6705-4FB8-ADEA-D333D9C70122}" type="pres">
      <dgm:prSet presAssocID="{D5283298-F4AF-45D9-A845-0A2CA8AC3057}" presName="space" presStyleCnt="0"/>
      <dgm:spPr/>
    </dgm:pt>
    <dgm:pt modelId="{132CFECA-1F95-4FD0-B1E5-BF082AA5B0B0}" type="pres">
      <dgm:prSet presAssocID="{D5283298-F4AF-45D9-A845-0A2CA8AC3057}" presName="rect1" presStyleLbl="alignAcc1" presStyleIdx="0" presStyleCnt="2"/>
      <dgm:spPr/>
      <dgm:t>
        <a:bodyPr/>
        <a:lstStyle/>
        <a:p>
          <a:endParaRPr lang="es-ES"/>
        </a:p>
      </dgm:t>
    </dgm:pt>
    <dgm:pt modelId="{7A18064F-4A9D-44DD-85FD-6FF88E397C30}" type="pres">
      <dgm:prSet presAssocID="{E9F178B4-5369-4CE0-8185-99272B3B89F5}" presName="vertSpace2" presStyleLbl="node1" presStyleIdx="0" presStyleCnt="2"/>
      <dgm:spPr/>
    </dgm:pt>
    <dgm:pt modelId="{6244A818-8106-4267-AAD3-4A6731D05C87}" type="pres">
      <dgm:prSet presAssocID="{E9F178B4-5369-4CE0-8185-99272B3B89F5}" presName="circle2" presStyleLbl="node1" presStyleIdx="1" presStyleCnt="2"/>
      <dgm:spPr/>
    </dgm:pt>
    <dgm:pt modelId="{539BFA16-4B8C-4F8C-AED5-FE35BDB990FA}" type="pres">
      <dgm:prSet presAssocID="{E9F178B4-5369-4CE0-8185-99272B3B89F5}" presName="rect2" presStyleLbl="alignAcc1" presStyleIdx="1" presStyleCnt="2"/>
      <dgm:spPr/>
      <dgm:t>
        <a:bodyPr/>
        <a:lstStyle/>
        <a:p>
          <a:endParaRPr lang="es-ES"/>
        </a:p>
      </dgm:t>
    </dgm:pt>
    <dgm:pt modelId="{D95B77B6-15CC-4205-8532-4D842B6471D9}" type="pres">
      <dgm:prSet presAssocID="{D5283298-F4AF-45D9-A845-0A2CA8AC3057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6D5B75-B52F-4EE8-ADC1-772766F98CE6}" type="pres">
      <dgm:prSet presAssocID="{D5283298-F4AF-45D9-A845-0A2CA8AC3057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A321E5-76EF-4F3D-971E-50C2CD5A71B8}" type="pres">
      <dgm:prSet presAssocID="{E9F178B4-5369-4CE0-8185-99272B3B89F5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7D80CD-1C31-40C6-BCC5-028431E33354}" type="pres">
      <dgm:prSet presAssocID="{E9F178B4-5369-4CE0-8185-99272B3B89F5}" presName="rect2ChTx" presStyleLbl="alignAcc1" presStyleIdx="1" presStyleCnt="2">
        <dgm:presLayoutVars>
          <dgm:bulletEnabled val="1"/>
        </dgm:presLayoutVars>
      </dgm:prSet>
      <dgm:spPr/>
    </dgm:pt>
  </dgm:ptLst>
  <dgm:cxnLst>
    <dgm:cxn modelId="{03C88894-2347-4376-BFF2-D51304FBEADB}" srcId="{18942483-9ED2-474E-B4E0-C4B3DE39FF60}" destId="{E9F178B4-5369-4CE0-8185-99272B3B89F5}" srcOrd="1" destOrd="0" parTransId="{93840B6B-E076-4DCB-8479-6D948FD63EFC}" sibTransId="{5CA116E0-C87C-4C0A-ACB0-E845B4D61DDA}"/>
    <dgm:cxn modelId="{A8A2F4D5-AB7D-4DD0-9A0E-E098279D45B1}" srcId="{D5283298-F4AF-45D9-A845-0A2CA8AC3057}" destId="{1D71BA67-3396-4F54-8F9D-59F2B288DA69}" srcOrd="0" destOrd="0" parTransId="{D6116AAA-467D-4730-B67E-A6159788B457}" sibTransId="{47745B14-E64F-49F3-9F28-D9CA79521828}"/>
    <dgm:cxn modelId="{69702230-37FC-4564-9E9D-8A382B545FA9}" type="presOf" srcId="{18942483-9ED2-474E-B4E0-C4B3DE39FF60}" destId="{30818157-801A-40AF-BE8B-C09C69A6811E}" srcOrd="0" destOrd="0" presId="urn:microsoft.com/office/officeart/2005/8/layout/target3"/>
    <dgm:cxn modelId="{1BAA90E6-C723-4ED1-8F28-C2E5A9870BA8}" type="presOf" srcId="{E9F178B4-5369-4CE0-8185-99272B3B89F5}" destId="{87A321E5-76EF-4F3D-971E-50C2CD5A71B8}" srcOrd="1" destOrd="0" presId="urn:microsoft.com/office/officeart/2005/8/layout/target3"/>
    <dgm:cxn modelId="{A38D4A04-79FF-49C7-8D25-BEB187A069D7}" type="presOf" srcId="{D5283298-F4AF-45D9-A845-0A2CA8AC3057}" destId="{132CFECA-1F95-4FD0-B1E5-BF082AA5B0B0}" srcOrd="0" destOrd="0" presId="urn:microsoft.com/office/officeart/2005/8/layout/target3"/>
    <dgm:cxn modelId="{992F2D79-00CC-4CBA-95AB-2C4904AA7386}" type="presOf" srcId="{1D71BA67-3396-4F54-8F9D-59F2B288DA69}" destId="{766D5B75-B52F-4EE8-ADC1-772766F98CE6}" srcOrd="0" destOrd="0" presId="urn:microsoft.com/office/officeart/2005/8/layout/target3"/>
    <dgm:cxn modelId="{A1052326-8A6A-470D-A903-4AD29A276C9B}" srcId="{18942483-9ED2-474E-B4E0-C4B3DE39FF60}" destId="{D5283298-F4AF-45D9-A845-0A2CA8AC3057}" srcOrd="0" destOrd="0" parTransId="{B10BBD4C-CAA4-4A33-9AD2-F44E27B61D06}" sibTransId="{6EDBB692-DF0F-4ACC-AB4E-11D56114FD74}"/>
    <dgm:cxn modelId="{EF86373A-7BD1-4CA5-8CF6-9F3E6101A545}" type="presOf" srcId="{E9F178B4-5369-4CE0-8185-99272B3B89F5}" destId="{539BFA16-4B8C-4F8C-AED5-FE35BDB990FA}" srcOrd="0" destOrd="0" presId="urn:microsoft.com/office/officeart/2005/8/layout/target3"/>
    <dgm:cxn modelId="{BB67C93C-CE78-482D-8A5B-440D2CB7B6AE}" type="presOf" srcId="{D5283298-F4AF-45D9-A845-0A2CA8AC3057}" destId="{D95B77B6-15CC-4205-8532-4D842B6471D9}" srcOrd="1" destOrd="0" presId="urn:microsoft.com/office/officeart/2005/8/layout/target3"/>
    <dgm:cxn modelId="{5525701F-354D-42FD-9F78-EEAF81D55E08}" type="presParOf" srcId="{30818157-801A-40AF-BE8B-C09C69A6811E}" destId="{C5A3A411-78E8-4A92-9D72-07B383C9FD9D}" srcOrd="0" destOrd="0" presId="urn:microsoft.com/office/officeart/2005/8/layout/target3"/>
    <dgm:cxn modelId="{6BBBB15D-DEE4-47C4-94FC-148CB244E16C}" type="presParOf" srcId="{30818157-801A-40AF-BE8B-C09C69A6811E}" destId="{3DA24BE7-6705-4FB8-ADEA-D333D9C70122}" srcOrd="1" destOrd="0" presId="urn:microsoft.com/office/officeart/2005/8/layout/target3"/>
    <dgm:cxn modelId="{C3CD5336-FC8F-45F7-AF13-26F06DA7950A}" type="presParOf" srcId="{30818157-801A-40AF-BE8B-C09C69A6811E}" destId="{132CFECA-1F95-4FD0-B1E5-BF082AA5B0B0}" srcOrd="2" destOrd="0" presId="urn:microsoft.com/office/officeart/2005/8/layout/target3"/>
    <dgm:cxn modelId="{02FFBC2E-9F1E-47C9-92F8-22B9E493C610}" type="presParOf" srcId="{30818157-801A-40AF-BE8B-C09C69A6811E}" destId="{7A18064F-4A9D-44DD-85FD-6FF88E397C30}" srcOrd="3" destOrd="0" presId="urn:microsoft.com/office/officeart/2005/8/layout/target3"/>
    <dgm:cxn modelId="{D4EBA55A-73AA-4638-A277-454DDDC834F1}" type="presParOf" srcId="{30818157-801A-40AF-BE8B-C09C69A6811E}" destId="{6244A818-8106-4267-AAD3-4A6731D05C87}" srcOrd="4" destOrd="0" presId="urn:microsoft.com/office/officeart/2005/8/layout/target3"/>
    <dgm:cxn modelId="{A60E3C15-96EE-4097-9DC7-B9361B872217}" type="presParOf" srcId="{30818157-801A-40AF-BE8B-C09C69A6811E}" destId="{539BFA16-4B8C-4F8C-AED5-FE35BDB990FA}" srcOrd="5" destOrd="0" presId="urn:microsoft.com/office/officeart/2005/8/layout/target3"/>
    <dgm:cxn modelId="{957946F0-3B10-41D9-A402-C30A377DBBB8}" type="presParOf" srcId="{30818157-801A-40AF-BE8B-C09C69A6811E}" destId="{D95B77B6-15CC-4205-8532-4D842B6471D9}" srcOrd="6" destOrd="0" presId="urn:microsoft.com/office/officeart/2005/8/layout/target3"/>
    <dgm:cxn modelId="{AC700ADA-9913-4554-B9F1-C0E938DF3A06}" type="presParOf" srcId="{30818157-801A-40AF-BE8B-C09C69A6811E}" destId="{766D5B75-B52F-4EE8-ADC1-772766F98CE6}" srcOrd="7" destOrd="0" presId="urn:microsoft.com/office/officeart/2005/8/layout/target3"/>
    <dgm:cxn modelId="{E1600C0F-D2AE-42CD-AE0B-A7AEA6C1AB65}" type="presParOf" srcId="{30818157-801A-40AF-BE8B-C09C69A6811E}" destId="{87A321E5-76EF-4F3D-971E-50C2CD5A71B8}" srcOrd="8" destOrd="0" presId="urn:microsoft.com/office/officeart/2005/8/layout/target3"/>
    <dgm:cxn modelId="{AB83E47B-CC4B-4C8A-BF3A-0698902BA325}" type="presParOf" srcId="{30818157-801A-40AF-BE8B-C09C69A6811E}" destId="{8C7D80CD-1C31-40C6-BCC5-028431E33354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8215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C2B05F3C-B48C-4A43-A472-28A11FA5B0F4}" type="datetimeFigureOut">
              <a:rPr lang="es-ES" smtClean="0"/>
              <a:t>16/02/2022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431599"/>
            <a:ext cx="2946347" cy="49821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1343" y="9431599"/>
            <a:ext cx="2946347" cy="49821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432C8550-2ED1-43B5-B631-881839DAE9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734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C66-7B13-44ED-8270-FBDDAC8A0C2D}" type="datetimeFigureOut">
              <a:rPr lang="es-ES" smtClean="0"/>
              <a:t>16/02/2022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37D9-BBF0-4654-A8BF-2AE1C86ECB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6617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C66-7B13-44ED-8270-FBDDAC8A0C2D}" type="datetimeFigureOut">
              <a:rPr lang="es-ES" smtClean="0"/>
              <a:t>16/02/2022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37D9-BBF0-4654-A8BF-2AE1C86ECB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69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C66-7B13-44ED-8270-FBDDAC8A0C2D}" type="datetimeFigureOut">
              <a:rPr lang="es-ES" smtClean="0"/>
              <a:t>16/02/2022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37D9-BBF0-4654-A8BF-2AE1C86ECBC9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3296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C66-7B13-44ED-8270-FBDDAC8A0C2D}" type="datetimeFigureOut">
              <a:rPr lang="es-ES" smtClean="0"/>
              <a:t>16/02/2022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37D9-BBF0-4654-A8BF-2AE1C86ECB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7586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C66-7B13-44ED-8270-FBDDAC8A0C2D}" type="datetimeFigureOut">
              <a:rPr lang="es-ES" smtClean="0"/>
              <a:t>16/02/2022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37D9-BBF0-4654-A8BF-2AE1C86ECBC9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3383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C66-7B13-44ED-8270-FBDDAC8A0C2D}" type="datetimeFigureOut">
              <a:rPr lang="es-ES" smtClean="0"/>
              <a:t>16/02/2022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37D9-BBF0-4654-A8BF-2AE1C86ECB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114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C66-7B13-44ED-8270-FBDDAC8A0C2D}" type="datetimeFigureOut">
              <a:rPr lang="es-ES" smtClean="0"/>
              <a:t>16/02/2022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37D9-BBF0-4654-A8BF-2AE1C86ECB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8484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C66-7B13-44ED-8270-FBDDAC8A0C2D}" type="datetimeFigureOut">
              <a:rPr lang="es-ES" smtClean="0"/>
              <a:t>16/02/2022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37D9-BBF0-4654-A8BF-2AE1C86ECB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562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C66-7B13-44ED-8270-FBDDAC8A0C2D}" type="datetimeFigureOut">
              <a:rPr lang="es-ES" smtClean="0"/>
              <a:t>16/02/2022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37D9-BBF0-4654-A8BF-2AE1C86ECB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1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C66-7B13-44ED-8270-FBDDAC8A0C2D}" type="datetimeFigureOut">
              <a:rPr lang="es-ES" smtClean="0"/>
              <a:t>16/02/2022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37D9-BBF0-4654-A8BF-2AE1C86ECB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110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C66-7B13-44ED-8270-FBDDAC8A0C2D}" type="datetimeFigureOut">
              <a:rPr lang="es-ES" smtClean="0"/>
              <a:t>16/02/2022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37D9-BBF0-4654-A8BF-2AE1C86ECB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630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C66-7B13-44ED-8270-FBDDAC8A0C2D}" type="datetimeFigureOut">
              <a:rPr lang="es-ES" smtClean="0"/>
              <a:t>16/02/2022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37D9-BBF0-4654-A8BF-2AE1C86ECB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453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C66-7B13-44ED-8270-FBDDAC8A0C2D}" type="datetimeFigureOut">
              <a:rPr lang="es-ES" smtClean="0"/>
              <a:t>16/02/2022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37D9-BBF0-4654-A8BF-2AE1C86ECB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592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C66-7B13-44ED-8270-FBDDAC8A0C2D}" type="datetimeFigureOut">
              <a:rPr lang="es-ES" smtClean="0"/>
              <a:t>16/02/2022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37D9-BBF0-4654-A8BF-2AE1C86ECB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117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C66-7B13-44ED-8270-FBDDAC8A0C2D}" type="datetimeFigureOut">
              <a:rPr lang="es-ES" smtClean="0"/>
              <a:t>16/02/2022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37D9-BBF0-4654-A8BF-2AE1C86ECB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4921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C66-7B13-44ED-8270-FBDDAC8A0C2D}" type="datetimeFigureOut">
              <a:rPr lang="es-ES" smtClean="0"/>
              <a:t>16/02/2022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37D9-BBF0-4654-A8BF-2AE1C86ECB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514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80C66-7B13-44ED-8270-FBDDAC8A0C2D}" type="datetimeFigureOut">
              <a:rPr lang="es-ES" smtClean="0"/>
              <a:t>16/02/2022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49137D9-BBF0-4654-A8BF-2AE1C86ECB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796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5.emf"/><Relationship Id="rId4" Type="http://schemas.openxmlformats.org/officeDocument/2006/relationships/package" Target="../embeddings/Dibujo_de_Microsoft_Visio1.vsd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AUDIENCIA </a:t>
            </a:r>
            <a:r>
              <a:rPr lang="es-ES" dirty="0"/>
              <a:t/>
            </a:r>
            <a:br>
              <a:rPr lang="es-ES" dirty="0"/>
            </a:br>
            <a:r>
              <a:rPr lang="es-ES" b="1" dirty="0"/>
              <a:t>PÚBLICA </a:t>
            </a:r>
            <a:r>
              <a:rPr lang="es-ES" b="1" dirty="0" smtClean="0"/>
              <a:t>DE </a:t>
            </a:r>
            <a:r>
              <a:rPr lang="es-ES" b="1" dirty="0"/>
              <a:t>RENDICIÓN 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CUENTAS FINAL  2021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3200" b="1" i="1" dirty="0" smtClean="0">
                <a:latin typeface="Arial Black" panose="020B0A04020102020204" pitchFamily="34" charset="0"/>
              </a:rPr>
              <a:t>HOSPITAL DEL NORTE</a:t>
            </a:r>
            <a:endParaRPr lang="es-ES" sz="3200" b="1" i="1" dirty="0">
              <a:latin typeface="Arial Black" panose="020B0A04020102020204" pitchFamily="34" charset="0"/>
            </a:endParaRPr>
          </a:p>
        </p:txBody>
      </p:sp>
      <p:pic>
        <p:nvPicPr>
          <p:cNvPr id="4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41" y="4791524"/>
            <a:ext cx="1665432" cy="172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780" y="-44770"/>
            <a:ext cx="1276223" cy="19143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03" y="129095"/>
            <a:ext cx="1267947" cy="149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7973" y="153774"/>
            <a:ext cx="11450012" cy="660400"/>
          </a:xfrm>
        </p:spPr>
        <p:txBody>
          <a:bodyPr/>
          <a:lstStyle/>
          <a:p>
            <a:r>
              <a:rPr lang="es-ES" dirty="0" smtClean="0"/>
              <a:t>EL MODELO DE GESTIÓN CON ENFOQUE DE CALIDAD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4618" y="814174"/>
            <a:ext cx="9107055" cy="5943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73" y="424242"/>
            <a:ext cx="782400" cy="7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0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3076" y="138545"/>
            <a:ext cx="10821832" cy="1320800"/>
          </a:xfrm>
        </p:spPr>
        <p:txBody>
          <a:bodyPr/>
          <a:lstStyle/>
          <a:p>
            <a:r>
              <a:rPr lang="es-ES" dirty="0" smtClean="0"/>
              <a:t>ORGANIGRAMA DE ACUERDO AL MODELO DE GESTIÓN ADOPTADO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880" y="1265383"/>
            <a:ext cx="11607028" cy="54301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73" y="424242"/>
            <a:ext cx="782400" cy="7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3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ARTICULACIÓN DE OBJETIVOS DEL POA 2021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283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0263" y="122780"/>
            <a:ext cx="8596668" cy="660400"/>
          </a:xfrm>
        </p:spPr>
        <p:txBody>
          <a:bodyPr/>
          <a:lstStyle/>
          <a:p>
            <a:r>
              <a:rPr lang="es-ES" dirty="0" smtClean="0"/>
              <a:t>ARTICULACIÓN DE OBJETIVOS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861466"/>
              </p:ext>
            </p:extLst>
          </p:nvPr>
        </p:nvGraphicFramePr>
        <p:xfrm>
          <a:off x="356128" y="905180"/>
          <a:ext cx="11492533" cy="5828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51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09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59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91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223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728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4607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016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HOSPITAL DEL NORTE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996" marR="36996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GOBIERNO AUTONOMO DEPARTAMENTAL DE LAPAZ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996" marR="36996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GOBIERNO NACIONAL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996" marR="36996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69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PRODUCTOS ESPERADOS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996" marR="36996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PLAN TERRITORIAL DE DESARROLLO INTEGRAL 2020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996" marR="36996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AGENDA PATRIOTICA 2025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996" marR="36996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222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RESULTADO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996" marR="369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PROGRAMA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996" marR="369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POLITICA 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996" marR="369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EJE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996" marR="369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META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996" marR="369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PILAR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996" marR="36996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42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Nº 3.3.1.1: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Atención de pacientes en consulta externa y hospitalización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996" marR="36996" marT="0" marB="0" anchor="ctr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Mayor cobertura y calidad del Sistema Único de Salud Familiar Comunitaria Intercultural.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996" marR="36996" marT="0" marB="0" anchor="ctr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Nº 3.3.1: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Programa para asegurar el acceso universal al Sistema Único de Salud Familiar Comunitaria Intercultural.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996" marR="36996" marT="0" marB="0" anchor="ctr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Nº 3.3: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Mejorar el acceso a la Salud con énfasis en la prevención y la atención primaria de salud.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996" marR="36996" marT="0" marB="0" anchor="ctr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Desarrollo social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996" marR="36996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El 100% de los bolivianos contara con servicios de salud (con atención permanente y adecuada a sus necesidades</a:t>
                      </a:r>
                      <a:r>
                        <a:rPr lang="es-ES" sz="1400" dirty="0" smtClean="0">
                          <a:effectLst/>
                        </a:rPr>
                        <a:t>).</a:t>
                      </a:r>
                      <a:endParaRPr lang="es-ES" sz="1400" dirty="0">
                        <a:effectLst/>
                      </a:endParaRPr>
                    </a:p>
                  </a:txBody>
                  <a:tcPr marL="36996" marR="36996" marT="0" marB="0" anchor="ctr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Nº 3:       Salud, educación y deporte.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996" marR="36996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05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Nº 3.3.1.2: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Formación de estudiantes de pregrado y postgrado en salud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996" marR="36996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95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Nº 3.3.1.3: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Producción de conocimiento científico documentado</a:t>
                      </a:r>
                      <a:endParaRPr lang="es-E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996" marR="36996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Bolivia contara con personal, profesionales de salud y médicos naturistas altamente calificados con vocación y buenas condiciones para la atención.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6996" marR="36996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84" y="122780"/>
            <a:ext cx="782400" cy="7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2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9681" y="126124"/>
            <a:ext cx="9159021" cy="4454815"/>
          </a:xfrm>
        </p:spPr>
        <p:txBody>
          <a:bodyPr/>
          <a:lstStyle/>
          <a:p>
            <a:r>
              <a:rPr lang="es-ES" dirty="0" smtClean="0"/>
              <a:t>PRODUCCIÓN HOSPITALARIA</a:t>
            </a:r>
            <a:br>
              <a:rPr lang="es-ES" dirty="0" smtClean="0"/>
            </a:br>
            <a:r>
              <a:rPr lang="es-ES" dirty="0" smtClean="0"/>
              <a:t>2021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028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48919" y="0"/>
            <a:ext cx="6995160" cy="7017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0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COVID EN EL MUNDO </a:t>
            </a:r>
            <a:endParaRPr lang="en-US" sz="3000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V="1">
            <a:off x="304800" y="637309"/>
            <a:ext cx="6954982" cy="27709"/>
          </a:xfrm>
          <a:prstGeom prst="line">
            <a:avLst/>
          </a:prstGeom>
          <a:ln w="571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54" t="31204" r="1626" b="5814"/>
          <a:stretch/>
        </p:blipFill>
        <p:spPr>
          <a:xfrm>
            <a:off x="110837" y="969818"/>
            <a:ext cx="11813308" cy="557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62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48919" y="0"/>
            <a:ext cx="6995160" cy="7017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0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COVID HOSPITAL DEL NORTE</a:t>
            </a:r>
            <a:endParaRPr lang="en-US" sz="3000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V="1">
            <a:off x="304800" y="637309"/>
            <a:ext cx="6954982" cy="27709"/>
          </a:xfrm>
          <a:prstGeom prst="line">
            <a:avLst/>
          </a:prstGeom>
          <a:ln w="571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Gráfico 6"/>
          <p:cNvGraphicFramePr>
            <a:graphicFrameLocks/>
          </p:cNvGraphicFramePr>
          <p:nvPr>
            <p:extLst/>
          </p:nvPr>
        </p:nvGraphicFramePr>
        <p:xfrm>
          <a:off x="248919" y="921326"/>
          <a:ext cx="11610572" cy="567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5070763" y="1117661"/>
            <a:ext cx="22012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b="1" i="1" dirty="0" smtClean="0">
                <a:solidFill>
                  <a:schemeClr val="bg1"/>
                </a:solidFill>
              </a:rPr>
              <a:t>CASOS POR DÍAS </a:t>
            </a:r>
            <a:endParaRPr lang="es-ES" sz="2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25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75491" y="-187997"/>
            <a:ext cx="12339781" cy="7017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2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COVID HOSPITAL DEL NORTE – CASOS POR SEMANA EPIDEMIOLÓGICA</a:t>
            </a:r>
            <a:endParaRPr lang="en-US" sz="2200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V="1">
            <a:off x="304800" y="637309"/>
            <a:ext cx="6954982" cy="27709"/>
          </a:xfrm>
          <a:prstGeom prst="line">
            <a:avLst/>
          </a:prstGeom>
          <a:ln w="571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áfico 4"/>
          <p:cNvGraphicFramePr>
            <a:graphicFrameLocks/>
          </p:cNvGraphicFramePr>
          <p:nvPr>
            <p:extLst/>
          </p:nvPr>
        </p:nvGraphicFramePr>
        <p:xfrm>
          <a:off x="248919" y="912090"/>
          <a:ext cx="11656754" cy="5424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ángulo 1"/>
          <p:cNvSpPr/>
          <p:nvPr/>
        </p:nvSpPr>
        <p:spPr>
          <a:xfrm>
            <a:off x="572656" y="1050632"/>
            <a:ext cx="508000" cy="5567218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ABR</a:t>
            </a:r>
            <a:endParaRPr lang="es-ES" sz="1000" b="1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759524" y="1062179"/>
            <a:ext cx="374076" cy="5567218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 dirty="0" smtClean="0">
              <a:solidFill>
                <a:schemeClr val="tx1"/>
              </a:solidFill>
            </a:endParaRPr>
          </a:p>
          <a:p>
            <a:pPr algn="ctr"/>
            <a:endParaRPr lang="es-ES" sz="900" dirty="0">
              <a:solidFill>
                <a:schemeClr val="tx1"/>
              </a:solidFill>
            </a:endParaRPr>
          </a:p>
          <a:p>
            <a:pPr algn="ctr"/>
            <a:endParaRPr lang="es-ES" sz="900" dirty="0" smtClean="0">
              <a:solidFill>
                <a:schemeClr val="tx1"/>
              </a:solidFill>
            </a:endParaRPr>
          </a:p>
          <a:p>
            <a:pPr algn="ctr"/>
            <a:endParaRPr lang="es-ES" sz="900" dirty="0">
              <a:solidFill>
                <a:schemeClr val="tx1"/>
              </a:solidFill>
            </a:endParaRPr>
          </a:p>
          <a:p>
            <a:pPr algn="ctr"/>
            <a:endParaRPr lang="es-ES" sz="900" dirty="0" smtClean="0">
              <a:solidFill>
                <a:schemeClr val="tx1"/>
              </a:solidFill>
            </a:endParaRPr>
          </a:p>
          <a:p>
            <a:pPr algn="ctr"/>
            <a:endParaRPr lang="es-ES" sz="900" dirty="0">
              <a:solidFill>
                <a:schemeClr val="tx1"/>
              </a:solidFill>
            </a:endParaRPr>
          </a:p>
          <a:p>
            <a:pPr algn="ctr"/>
            <a:endParaRPr lang="es-ES" sz="900" dirty="0" smtClean="0">
              <a:solidFill>
                <a:schemeClr val="tx1"/>
              </a:solidFill>
            </a:endParaRPr>
          </a:p>
          <a:p>
            <a:pPr algn="ctr"/>
            <a:endParaRPr lang="es-ES" sz="900" dirty="0">
              <a:solidFill>
                <a:schemeClr val="tx1"/>
              </a:solidFill>
            </a:endParaRPr>
          </a:p>
          <a:p>
            <a:pPr algn="ctr"/>
            <a:endParaRPr lang="es-ES" sz="900" dirty="0" smtClean="0">
              <a:solidFill>
                <a:schemeClr val="tx1"/>
              </a:solidFill>
            </a:endParaRPr>
          </a:p>
          <a:p>
            <a:pPr algn="ctr"/>
            <a:endParaRPr lang="es-ES" sz="900" dirty="0">
              <a:solidFill>
                <a:schemeClr val="tx1"/>
              </a:solidFill>
            </a:endParaRPr>
          </a:p>
          <a:p>
            <a:pPr algn="ctr"/>
            <a:endParaRPr lang="es-ES" sz="900" dirty="0" smtClean="0">
              <a:solidFill>
                <a:schemeClr val="tx1"/>
              </a:solidFill>
            </a:endParaRPr>
          </a:p>
          <a:p>
            <a:pPr algn="ctr"/>
            <a:endParaRPr lang="es-ES" sz="900" dirty="0">
              <a:solidFill>
                <a:schemeClr val="tx1"/>
              </a:solidFill>
            </a:endParaRPr>
          </a:p>
          <a:p>
            <a:pPr algn="ctr"/>
            <a:endParaRPr lang="es-ES" sz="900" dirty="0" smtClean="0">
              <a:solidFill>
                <a:schemeClr val="tx1"/>
              </a:solidFill>
            </a:endParaRPr>
          </a:p>
          <a:p>
            <a:pPr algn="ctr"/>
            <a:endParaRPr lang="es-ES" sz="900" dirty="0">
              <a:solidFill>
                <a:schemeClr val="tx1"/>
              </a:solidFill>
            </a:endParaRPr>
          </a:p>
          <a:p>
            <a:pPr algn="ctr"/>
            <a:endParaRPr lang="es-ES" sz="900" dirty="0" smtClean="0">
              <a:solidFill>
                <a:schemeClr val="tx1"/>
              </a:solidFill>
            </a:endParaRPr>
          </a:p>
          <a:p>
            <a:pPr algn="ctr"/>
            <a:endParaRPr lang="es-ES" sz="900" dirty="0">
              <a:solidFill>
                <a:schemeClr val="tx1"/>
              </a:solidFill>
            </a:endParaRPr>
          </a:p>
          <a:p>
            <a:pPr algn="ctr"/>
            <a:endParaRPr lang="es-ES" sz="900" dirty="0" smtClean="0">
              <a:solidFill>
                <a:schemeClr val="tx1"/>
              </a:solidFill>
            </a:endParaRPr>
          </a:p>
          <a:p>
            <a:pPr algn="ctr"/>
            <a:endParaRPr lang="es-ES" sz="900" dirty="0">
              <a:solidFill>
                <a:schemeClr val="tx1"/>
              </a:solidFill>
            </a:endParaRPr>
          </a:p>
          <a:p>
            <a:pPr algn="ctr"/>
            <a:endParaRPr lang="es-ES" sz="900" dirty="0" smtClean="0">
              <a:solidFill>
                <a:schemeClr val="tx1"/>
              </a:solidFill>
            </a:endParaRPr>
          </a:p>
          <a:p>
            <a:pPr algn="ctr"/>
            <a:endParaRPr lang="es-ES" sz="900" dirty="0">
              <a:solidFill>
                <a:schemeClr val="tx1"/>
              </a:solidFill>
            </a:endParaRPr>
          </a:p>
          <a:p>
            <a:pPr algn="ctr"/>
            <a:endParaRPr lang="es-ES" sz="900" dirty="0" smtClean="0">
              <a:solidFill>
                <a:schemeClr val="tx1"/>
              </a:solidFill>
            </a:endParaRPr>
          </a:p>
          <a:p>
            <a:pPr algn="ctr"/>
            <a:endParaRPr lang="es-ES" sz="900" dirty="0">
              <a:solidFill>
                <a:schemeClr val="tx1"/>
              </a:solidFill>
            </a:endParaRPr>
          </a:p>
          <a:p>
            <a:pPr algn="ctr"/>
            <a:endParaRPr lang="es-ES" sz="900" dirty="0" smtClean="0">
              <a:solidFill>
                <a:schemeClr val="tx1"/>
              </a:solidFill>
            </a:endParaRPr>
          </a:p>
          <a:p>
            <a:pPr algn="ctr"/>
            <a:endParaRPr lang="es-ES" sz="900" dirty="0">
              <a:solidFill>
                <a:schemeClr val="tx1"/>
              </a:solidFill>
            </a:endParaRPr>
          </a:p>
          <a:p>
            <a:pPr algn="ctr"/>
            <a:endParaRPr lang="es-ES" sz="900" dirty="0" smtClean="0">
              <a:solidFill>
                <a:schemeClr val="tx1"/>
              </a:solidFill>
            </a:endParaRPr>
          </a:p>
          <a:p>
            <a:pPr algn="ctr"/>
            <a:endParaRPr lang="es-ES" sz="900" dirty="0">
              <a:solidFill>
                <a:schemeClr val="tx1"/>
              </a:solidFill>
            </a:endParaRPr>
          </a:p>
          <a:p>
            <a:pPr algn="ctr"/>
            <a:endParaRPr lang="es-ES" sz="900" dirty="0" smtClean="0">
              <a:solidFill>
                <a:schemeClr val="tx1"/>
              </a:solidFill>
            </a:endParaRPr>
          </a:p>
          <a:p>
            <a:pPr algn="ctr"/>
            <a:endParaRPr lang="es-ES" sz="900" dirty="0">
              <a:solidFill>
                <a:schemeClr val="tx1"/>
              </a:solidFill>
            </a:endParaRPr>
          </a:p>
          <a:p>
            <a:pPr algn="ctr"/>
            <a:endParaRPr lang="es-ES" sz="900" dirty="0" smtClean="0">
              <a:solidFill>
                <a:schemeClr val="tx1"/>
              </a:solidFill>
            </a:endParaRPr>
          </a:p>
          <a:p>
            <a:pPr algn="ctr"/>
            <a:endParaRPr lang="es-ES" sz="900" b="1" dirty="0" smtClean="0">
              <a:solidFill>
                <a:schemeClr val="tx1"/>
              </a:solidFill>
            </a:endParaRPr>
          </a:p>
          <a:p>
            <a:pPr algn="ctr"/>
            <a:endParaRPr lang="es-ES" sz="900" b="1" dirty="0">
              <a:solidFill>
                <a:schemeClr val="tx1"/>
              </a:solidFill>
            </a:endParaRPr>
          </a:p>
          <a:p>
            <a:pPr algn="ctr"/>
            <a:endParaRPr lang="es-ES" sz="900" b="1" dirty="0" smtClean="0">
              <a:solidFill>
                <a:schemeClr val="tx1"/>
              </a:solidFill>
            </a:endParaRPr>
          </a:p>
          <a:p>
            <a:pPr algn="ctr"/>
            <a:endParaRPr lang="es-ES" sz="900" b="1" dirty="0">
              <a:solidFill>
                <a:schemeClr val="tx1"/>
              </a:solidFill>
            </a:endParaRPr>
          </a:p>
          <a:p>
            <a:pPr algn="ctr"/>
            <a:endParaRPr lang="es-ES" sz="900" b="1" dirty="0" smtClean="0">
              <a:solidFill>
                <a:schemeClr val="tx1"/>
              </a:solidFill>
            </a:endParaRPr>
          </a:p>
          <a:p>
            <a:pPr algn="ctr"/>
            <a:endParaRPr lang="es-ES" sz="900" b="1" dirty="0" smtClean="0">
              <a:solidFill>
                <a:schemeClr val="tx1"/>
              </a:solidFill>
            </a:endParaRPr>
          </a:p>
          <a:p>
            <a:pPr algn="ctr"/>
            <a:endParaRPr lang="es-ES" sz="900" b="1" dirty="0">
              <a:solidFill>
                <a:schemeClr val="tx1"/>
              </a:solidFill>
            </a:endParaRPr>
          </a:p>
          <a:p>
            <a:pPr algn="ctr"/>
            <a:endParaRPr lang="es-ES" sz="900" b="1" dirty="0" smtClean="0">
              <a:solidFill>
                <a:schemeClr val="tx1"/>
              </a:solidFill>
            </a:endParaRPr>
          </a:p>
          <a:p>
            <a:pPr algn="ctr"/>
            <a:endParaRPr lang="es-ES" sz="900" b="1" dirty="0">
              <a:solidFill>
                <a:schemeClr val="tx1"/>
              </a:solidFill>
            </a:endParaRPr>
          </a:p>
          <a:p>
            <a:pPr algn="ctr"/>
            <a:endParaRPr lang="es-ES" sz="900" b="1" dirty="0" smtClean="0">
              <a:solidFill>
                <a:schemeClr val="tx1"/>
              </a:solidFill>
            </a:endParaRPr>
          </a:p>
          <a:p>
            <a:pPr algn="ctr"/>
            <a:r>
              <a:rPr lang="es-ES" sz="900" b="1" dirty="0" smtClean="0">
                <a:solidFill>
                  <a:schemeClr val="tx1"/>
                </a:solidFill>
              </a:rPr>
              <a:t>JUN</a:t>
            </a:r>
            <a:endParaRPr lang="es-ES" sz="900" b="1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683164" y="1043707"/>
            <a:ext cx="475672" cy="5567218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AGO</a:t>
            </a:r>
            <a:endParaRPr lang="es-ES" sz="1000" b="1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736108" y="1062179"/>
            <a:ext cx="475672" cy="5567218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OCT</a:t>
            </a:r>
            <a:endParaRPr lang="es-ES" sz="1000" b="1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789052" y="1062179"/>
            <a:ext cx="475672" cy="5567218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DIC</a:t>
            </a:r>
            <a:endParaRPr lang="es-ES" sz="1000" b="1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721928" y="1069104"/>
            <a:ext cx="395085" cy="5567218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FEB</a:t>
            </a:r>
            <a:endParaRPr lang="es-ES" sz="1000" b="1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668684" y="1057562"/>
            <a:ext cx="452552" cy="5567218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ABR</a:t>
            </a:r>
            <a:endParaRPr lang="es-ES" sz="1000" b="1" dirty="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617925" y="1074884"/>
            <a:ext cx="426948" cy="5567218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JUN</a:t>
            </a:r>
            <a:endParaRPr lang="es-ES" sz="1000" b="1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8654473" y="1057562"/>
            <a:ext cx="535709" cy="5567218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AGO</a:t>
            </a:r>
            <a:endParaRPr lang="es-ES" sz="1000" b="1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9799782" y="1043707"/>
            <a:ext cx="415636" cy="5567218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OCT</a:t>
            </a:r>
            <a:endParaRPr lang="es-ES" sz="1000" b="1" dirty="0">
              <a:solidFill>
                <a:schemeClr val="tx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0873539" y="1067958"/>
            <a:ext cx="459478" cy="5568363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endParaRPr lang="es-ES" sz="1200" dirty="0">
              <a:solidFill>
                <a:schemeClr val="tx1"/>
              </a:solidFill>
            </a:endParaRPr>
          </a:p>
          <a:p>
            <a:pPr algn="ctr"/>
            <a:endParaRPr lang="es-ES" sz="1200" dirty="0" smtClean="0">
              <a:solidFill>
                <a:schemeClr val="tx1"/>
              </a:solidFill>
            </a:endParaRPr>
          </a:p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DIC</a:t>
            </a:r>
            <a:endParaRPr lang="es-ES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97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/>
          <p:cNvGraphicFramePr>
            <a:graphicFrameLocks/>
          </p:cNvGraphicFramePr>
          <p:nvPr>
            <p:extLst/>
          </p:nvPr>
        </p:nvGraphicFramePr>
        <p:xfrm>
          <a:off x="230909" y="738909"/>
          <a:ext cx="11545455" cy="5509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230909" y="6407124"/>
            <a:ext cx="2896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i="1" dirty="0"/>
              <a:t>FUENTE: SICE SIAF – HOSPITAL DEL NORTE </a:t>
            </a:r>
          </a:p>
        </p:txBody>
      </p:sp>
      <p:cxnSp>
        <p:nvCxnSpPr>
          <p:cNvPr id="12" name="Conector recto 11"/>
          <p:cNvCxnSpPr/>
          <p:nvPr/>
        </p:nvCxnSpPr>
        <p:spPr>
          <a:xfrm flipV="1">
            <a:off x="968355" y="2912012"/>
            <a:ext cx="11017319" cy="23696"/>
          </a:xfrm>
          <a:prstGeom prst="line">
            <a:avLst/>
          </a:prstGeom>
          <a:ln w="28575">
            <a:solidFill>
              <a:srgbClr val="C0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10546540" y="3062805"/>
            <a:ext cx="1229824" cy="4308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ES" sz="2200" b="1" dirty="0">
                <a:solidFill>
                  <a:srgbClr val="C00000"/>
                </a:solidFill>
              </a:rPr>
              <a:t>85 – 95%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48919" y="0"/>
            <a:ext cx="11407372" cy="7017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0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INDICADORES HOSPITALARIOS </a:t>
            </a:r>
            <a:endParaRPr lang="en-US" sz="3000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15" name="Conector recto 14"/>
          <p:cNvCxnSpPr/>
          <p:nvPr/>
        </p:nvCxnSpPr>
        <p:spPr>
          <a:xfrm flipV="1">
            <a:off x="304800" y="637309"/>
            <a:ext cx="6954982" cy="27709"/>
          </a:xfrm>
          <a:prstGeom prst="line">
            <a:avLst/>
          </a:prstGeom>
          <a:ln w="571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8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>
            <p:extLst/>
          </p:nvPr>
        </p:nvGraphicFramePr>
        <p:xfrm>
          <a:off x="299084" y="1135062"/>
          <a:ext cx="11588116" cy="5377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248919" y="0"/>
            <a:ext cx="11407372" cy="7017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0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INDICADORES HOSPITALARIOS</a:t>
            </a:r>
            <a:endParaRPr lang="en-US" sz="3000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304800" y="637309"/>
            <a:ext cx="6954982" cy="27709"/>
          </a:xfrm>
          <a:prstGeom prst="line">
            <a:avLst/>
          </a:prstGeom>
          <a:ln w="571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V="1">
            <a:off x="813607" y="3460650"/>
            <a:ext cx="11017319" cy="23696"/>
          </a:xfrm>
          <a:prstGeom prst="line">
            <a:avLst/>
          </a:prstGeom>
          <a:ln w="28575">
            <a:solidFill>
              <a:srgbClr val="C0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10391792" y="3611443"/>
            <a:ext cx="1229824" cy="4308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ES" sz="2200" b="1" dirty="0">
                <a:solidFill>
                  <a:srgbClr val="C00000"/>
                </a:solidFill>
              </a:rPr>
              <a:t>85 – 95%</a:t>
            </a:r>
          </a:p>
        </p:txBody>
      </p:sp>
    </p:spTree>
    <p:extLst>
      <p:ext uri="{BB962C8B-B14F-4D97-AF65-F5344CB8AC3E}">
        <p14:creationId xmlns:p14="http://schemas.microsoft.com/office/powerpoint/2010/main" val="56872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5913" y="424242"/>
            <a:ext cx="8596668" cy="1320800"/>
          </a:xfrm>
        </p:spPr>
        <p:txBody>
          <a:bodyPr/>
          <a:lstStyle/>
          <a:p>
            <a:r>
              <a:rPr lang="es-ES" dirty="0" smtClean="0"/>
              <a:t>OBJETIVO DEL INFORME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572537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573" y="424242"/>
            <a:ext cx="782400" cy="7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3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48919" y="0"/>
            <a:ext cx="11407372" cy="7017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0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INDICADORES HOSPITALARIOS</a:t>
            </a:r>
            <a:endParaRPr lang="en-US" sz="3000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304800" y="637309"/>
            <a:ext cx="6954982" cy="27709"/>
          </a:xfrm>
          <a:prstGeom prst="line">
            <a:avLst/>
          </a:prstGeom>
          <a:ln w="571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áfico 7"/>
          <p:cNvGraphicFramePr>
            <a:graphicFrameLocks/>
          </p:cNvGraphicFramePr>
          <p:nvPr>
            <p:extLst/>
          </p:nvPr>
        </p:nvGraphicFramePr>
        <p:xfrm>
          <a:off x="424972" y="1132363"/>
          <a:ext cx="11319987" cy="5400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Conector recto 4"/>
          <p:cNvCxnSpPr/>
          <p:nvPr/>
        </p:nvCxnSpPr>
        <p:spPr>
          <a:xfrm flipV="1">
            <a:off x="912084" y="5022166"/>
            <a:ext cx="11017319" cy="23696"/>
          </a:xfrm>
          <a:prstGeom prst="line">
            <a:avLst/>
          </a:prstGeom>
          <a:ln w="28575">
            <a:solidFill>
              <a:srgbClr val="C0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11564510" y="5143040"/>
            <a:ext cx="545342" cy="4308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s-ES" sz="2200" b="1" dirty="0" smtClean="0">
                <a:solidFill>
                  <a:srgbClr val="C00000"/>
                </a:solidFill>
              </a:rPr>
              <a:t>1.5</a:t>
            </a:r>
            <a:endParaRPr lang="es-ES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55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48919" y="0"/>
            <a:ext cx="11407372" cy="7017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000" smtClean="0">
                <a:solidFill>
                  <a:schemeClr val="bg1"/>
                </a:solidFill>
                <a:latin typeface="Bodoni MT Black" panose="02070A03080606020203" pitchFamily="18" charset="0"/>
              </a:rPr>
              <a:t>INDICADORES HOSPITALARIOS EN COVID </a:t>
            </a:r>
            <a:endParaRPr lang="en-US" sz="3000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304800" y="637309"/>
            <a:ext cx="6954982" cy="27709"/>
          </a:xfrm>
          <a:prstGeom prst="line">
            <a:avLst/>
          </a:prstGeom>
          <a:ln w="571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áfico 4"/>
          <p:cNvGraphicFramePr>
            <a:graphicFrameLocks/>
          </p:cNvGraphicFramePr>
          <p:nvPr>
            <p:extLst/>
          </p:nvPr>
        </p:nvGraphicFramePr>
        <p:xfrm>
          <a:off x="480852" y="1098390"/>
          <a:ext cx="11538427" cy="5627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Conector recto 7"/>
          <p:cNvCxnSpPr/>
          <p:nvPr/>
        </p:nvCxnSpPr>
        <p:spPr>
          <a:xfrm flipV="1">
            <a:off x="1305980" y="5838092"/>
            <a:ext cx="11017319" cy="23696"/>
          </a:xfrm>
          <a:prstGeom prst="line">
            <a:avLst/>
          </a:prstGeom>
          <a:ln w="28575">
            <a:solidFill>
              <a:srgbClr val="C0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11448330" y="5226028"/>
            <a:ext cx="570949" cy="4308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rgbClr val="C00000"/>
                </a:solidFill>
              </a:rPr>
              <a:t>&gt; 3</a:t>
            </a:r>
            <a:endParaRPr lang="es-ES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07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48919" y="0"/>
            <a:ext cx="11407372" cy="7017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0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INDICADORES HOSPITALARIOS</a:t>
            </a:r>
            <a:endParaRPr lang="en-US" sz="3000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304800" y="637309"/>
            <a:ext cx="6954982" cy="27709"/>
          </a:xfrm>
          <a:prstGeom prst="line">
            <a:avLst/>
          </a:prstGeom>
          <a:ln w="571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áfico 7"/>
          <p:cNvGraphicFramePr>
            <a:graphicFrameLocks/>
          </p:cNvGraphicFramePr>
          <p:nvPr>
            <p:extLst/>
          </p:nvPr>
        </p:nvGraphicFramePr>
        <p:xfrm>
          <a:off x="376713" y="1084103"/>
          <a:ext cx="11490167" cy="554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9221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48919" y="0"/>
            <a:ext cx="11407372" cy="7017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0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INDICADORES HOSPITALARIOS</a:t>
            </a:r>
            <a:endParaRPr lang="en-US" sz="3000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304800" y="637309"/>
            <a:ext cx="6954982" cy="27709"/>
          </a:xfrm>
          <a:prstGeom prst="line">
            <a:avLst/>
          </a:prstGeom>
          <a:ln w="571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áfico 4"/>
          <p:cNvGraphicFramePr>
            <a:graphicFrameLocks/>
          </p:cNvGraphicFramePr>
          <p:nvPr>
            <p:extLst/>
          </p:nvPr>
        </p:nvGraphicFramePr>
        <p:xfrm>
          <a:off x="706593" y="1302327"/>
          <a:ext cx="10949697" cy="5291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9255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INGRESOS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HOSPITAL DEL NORTE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740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079" y="184728"/>
            <a:ext cx="10406302" cy="646545"/>
          </a:xfrm>
        </p:spPr>
        <p:txBody>
          <a:bodyPr/>
          <a:lstStyle/>
          <a:p>
            <a:r>
              <a:rPr lang="es-ES" b="1" dirty="0" smtClean="0"/>
              <a:t>EVOLUCIÓN DE LOS INGRESOS, SEGÚN LEY 475</a:t>
            </a:r>
            <a:endParaRPr lang="es-ES" b="1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78" y="997527"/>
            <a:ext cx="11182157" cy="5532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159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Rplot0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7" y="523701"/>
            <a:ext cx="10025149" cy="5951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8522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6351" y="240145"/>
            <a:ext cx="11634739" cy="1320800"/>
          </a:xfrm>
        </p:spPr>
        <p:txBody>
          <a:bodyPr/>
          <a:lstStyle/>
          <a:p>
            <a:r>
              <a:rPr lang="es-ES" dirty="0" smtClean="0"/>
              <a:t>EVOLUCIÓN DE LOS INGRESOS PROPIOS, POR VENTAS INSTITUCIONALES</a:t>
            </a:r>
            <a:endParaRPr lang="es-ES" dirty="0"/>
          </a:p>
        </p:txBody>
      </p:sp>
      <p:pic>
        <p:nvPicPr>
          <p:cNvPr id="5" name="Marcador de contenido 4" descr="Rplot01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0"/>
          <a:stretch/>
        </p:blipFill>
        <p:spPr bwMode="auto">
          <a:xfrm>
            <a:off x="677862" y="1560946"/>
            <a:ext cx="10885142" cy="47234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091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INGRESOS PROYECTADOS POR RECURSOS PROPIOS DEL HOSPITAL DEL NORTE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993492"/>
              </p:ext>
            </p:extLst>
          </p:nvPr>
        </p:nvGraphicFramePr>
        <p:xfrm>
          <a:off x="3172936" y="2062956"/>
          <a:ext cx="4713764" cy="3351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0189">
                  <a:extLst>
                    <a:ext uri="{9D8B030D-6E8A-4147-A177-3AD203B41FA5}">
                      <a16:colId xmlns:a16="http://schemas.microsoft.com/office/drawing/2014/main" xmlns="" val="3178525758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xmlns="" val="1846900973"/>
                    </a:ext>
                  </a:extLst>
                </a:gridCol>
              </a:tblGrid>
              <a:tr h="4706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cap="all">
                          <a:effectLst/>
                        </a:rPr>
                        <a:t>DESCRIPCIÓN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cap="all">
                          <a:effectLst/>
                        </a:rPr>
                        <a:t>INGRESO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95902557"/>
                  </a:ext>
                </a:extLst>
              </a:tr>
              <a:tr h="7765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cap="all">
                          <a:effectLst/>
                        </a:rPr>
                        <a:t>VENTA DE BIENES Y SERVICIOS DE LAS ADMINISTRACIONES PÚBLICAS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1,630,466.59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22869500"/>
                  </a:ext>
                </a:extLst>
              </a:tr>
              <a:tr h="5835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cap="all">
                          <a:effectLst/>
                        </a:rPr>
                        <a:t>DISMINUCIÓN CAJA Y BANCOS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1.311.460,41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60607653"/>
                  </a:ext>
                </a:extLst>
              </a:tr>
              <a:tr h="275202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cap="all">
                          <a:effectLst/>
                        </a:rPr>
                        <a:t>TOTAL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2.941.927,00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06550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655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DISTRIBUCIÓN DE LOS INGRESOS POR GRUPO DE GASTO, RECURSOS PROPIOS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926" y="1930400"/>
            <a:ext cx="7420173" cy="444221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380926" y="6372610"/>
            <a:ext cx="7901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P.D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EL 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PRESUPUESTO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PARA LA 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GESTIÓN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2021 SE 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APROBÓ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CON 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BS. 2,881,927.00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55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3344" y="424242"/>
            <a:ext cx="8596668" cy="1320800"/>
          </a:xfrm>
        </p:spPr>
        <p:txBody>
          <a:bodyPr/>
          <a:lstStyle/>
          <a:p>
            <a:r>
              <a:rPr lang="es-ES" dirty="0" smtClean="0"/>
              <a:t>MARCO NORMATIVO – C.P.E.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709603"/>
              </p:ext>
            </p:extLst>
          </p:nvPr>
        </p:nvGraphicFramePr>
        <p:xfrm>
          <a:off x="290944" y="1188718"/>
          <a:ext cx="11097491" cy="5469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573" y="424242"/>
            <a:ext cx="782400" cy="7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8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DISTRIBUCIÓN DE LOS INGRESOS POR UNIDADES SOLICITANTES, RECURSOS PROPIOS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54" y="1568450"/>
            <a:ext cx="9760542" cy="46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5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RECAUDACIÓN: INGRESOS PROPIOS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182004"/>
              </p:ext>
            </p:extLst>
          </p:nvPr>
        </p:nvGraphicFramePr>
        <p:xfrm>
          <a:off x="2251868" y="1448592"/>
          <a:ext cx="4800513" cy="311388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796925">
                  <a:extLst>
                    <a:ext uri="{9D8B030D-6E8A-4147-A177-3AD203B41FA5}">
                      <a16:colId xmlns:a16="http://schemas.microsoft.com/office/drawing/2014/main" xmlns="" val="2586526601"/>
                    </a:ext>
                  </a:extLst>
                </a:gridCol>
                <a:gridCol w="1588568">
                  <a:extLst>
                    <a:ext uri="{9D8B030D-6E8A-4147-A177-3AD203B41FA5}">
                      <a16:colId xmlns:a16="http://schemas.microsoft.com/office/drawing/2014/main" xmlns="" val="2921804180"/>
                    </a:ext>
                  </a:extLst>
                </a:gridCol>
                <a:gridCol w="1207510">
                  <a:extLst>
                    <a:ext uri="{9D8B030D-6E8A-4147-A177-3AD203B41FA5}">
                      <a16:colId xmlns:a16="http://schemas.microsoft.com/office/drawing/2014/main" xmlns="" val="804349324"/>
                    </a:ext>
                  </a:extLst>
                </a:gridCol>
                <a:gridCol w="1207510">
                  <a:extLst>
                    <a:ext uri="{9D8B030D-6E8A-4147-A177-3AD203B41FA5}">
                      <a16:colId xmlns:a16="http://schemas.microsoft.com/office/drawing/2014/main" xmlns="" val="2051040336"/>
                    </a:ext>
                  </a:extLst>
                </a:gridCol>
              </a:tblGrid>
              <a:tr h="2185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err="1">
                          <a:effectLst/>
                        </a:rPr>
                        <a:t>MES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err="1">
                          <a:effectLst/>
                        </a:rPr>
                        <a:t>INSTITUCIONAL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err="1">
                          <a:effectLst/>
                        </a:rPr>
                        <a:t>SOAT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err="1">
                          <a:effectLst/>
                        </a:rPr>
                        <a:t>OTROS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55225808"/>
                  </a:ext>
                </a:extLst>
              </a:tr>
              <a:tr h="218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ENERO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65,091.74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55225049"/>
                  </a:ext>
                </a:extLst>
              </a:tr>
              <a:tr h="218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FEBRERO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15,887.00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59271856"/>
                  </a:ext>
                </a:extLst>
              </a:tr>
              <a:tr h="218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MARZO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9,302.48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95186631"/>
                  </a:ext>
                </a:extLst>
              </a:tr>
              <a:tr h="218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ABRIL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39.40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120,839.77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5,409.10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71287831"/>
                  </a:ext>
                </a:extLst>
              </a:tr>
              <a:tr h="218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MAYO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8,744.00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89892880"/>
                  </a:ext>
                </a:extLst>
              </a:tr>
              <a:tr h="218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JUNIO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14,708.60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20483801"/>
                  </a:ext>
                </a:extLst>
              </a:tr>
              <a:tr h="218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JULIO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14,406.15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68,443.35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74335189"/>
                  </a:ext>
                </a:extLst>
              </a:tr>
              <a:tr h="218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AGOSTO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54,304.79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43245756"/>
                  </a:ext>
                </a:extLst>
              </a:tr>
              <a:tr h="218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SEPTIEMBRE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15,100.56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63,422.37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550,015.12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61455681"/>
                  </a:ext>
                </a:extLst>
              </a:tr>
              <a:tr h="218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OCTUBRE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8,044.25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1,216.95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65864322"/>
                  </a:ext>
                </a:extLst>
              </a:tr>
              <a:tr h="218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NOVIEMBRE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20,322.85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16,692.00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51744280"/>
                  </a:ext>
                </a:extLst>
              </a:tr>
              <a:tr h="218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DICIEMBRE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15,935.55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4,503.94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52654643"/>
                  </a:ext>
                </a:extLst>
              </a:tr>
              <a:tr h="27314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241,887.37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252,705.49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577,837.11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15610529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62126" y="4972050"/>
            <a:ext cx="933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RECAUDACIÓN TOTAL EN LA GESTIÓN 2021 ALCANZÓ A BS. </a:t>
            </a:r>
            <a:r>
              <a:rPr lang="en-US" b="1" dirty="0" smtClean="0"/>
              <a:t>1,072,429.97</a:t>
            </a:r>
            <a:r>
              <a:rPr lang="en-US" dirty="0" smtClean="0"/>
              <a:t>, EL RESTO DEL </a:t>
            </a:r>
            <a:r>
              <a:rPr lang="en-US" dirty="0" err="1" smtClean="0"/>
              <a:t>PRESUPUESTO</a:t>
            </a:r>
            <a:r>
              <a:rPr lang="en-US" dirty="0" smtClean="0"/>
              <a:t> </a:t>
            </a:r>
            <a:r>
              <a:rPr lang="en-US" dirty="0" err="1" smtClean="0"/>
              <a:t>FALTANTE</a:t>
            </a:r>
            <a:r>
              <a:rPr lang="en-US" dirty="0" smtClean="0"/>
              <a:t> PARA EL </a:t>
            </a:r>
            <a:r>
              <a:rPr lang="en-US" dirty="0" err="1" smtClean="0"/>
              <a:t>GASTO</a:t>
            </a:r>
            <a:r>
              <a:rPr lang="en-US" dirty="0" smtClean="0"/>
              <a:t>,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SALDOS</a:t>
            </a:r>
            <a:r>
              <a:rPr lang="en-US" dirty="0" smtClean="0"/>
              <a:t> DE </a:t>
            </a:r>
            <a:r>
              <a:rPr lang="en-US" dirty="0" err="1" smtClean="0"/>
              <a:t>CAJA</a:t>
            </a:r>
            <a:r>
              <a:rPr lang="en-US" dirty="0" smtClean="0"/>
              <a:t> Y BANCO DE LA </a:t>
            </a:r>
            <a:r>
              <a:rPr lang="en-US" dirty="0" err="1" smtClean="0"/>
              <a:t>GESTIÓN</a:t>
            </a:r>
            <a:r>
              <a:rPr lang="en-US" dirty="0" smtClean="0"/>
              <a:t>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1906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INGRESOS POR TRANSFERENCIAS DEL SUS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9675488"/>
              </p:ext>
            </p:extLst>
          </p:nvPr>
        </p:nvGraphicFramePr>
        <p:xfrm>
          <a:off x="3448050" y="1600205"/>
          <a:ext cx="2724944" cy="3790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7416">
                  <a:extLst>
                    <a:ext uri="{9D8B030D-6E8A-4147-A177-3AD203B41FA5}">
                      <a16:colId xmlns:a16="http://schemas.microsoft.com/office/drawing/2014/main" xmlns="" val="1544083623"/>
                    </a:ext>
                  </a:extLst>
                </a:gridCol>
                <a:gridCol w="1457528">
                  <a:extLst>
                    <a:ext uri="{9D8B030D-6E8A-4147-A177-3AD203B41FA5}">
                      <a16:colId xmlns:a16="http://schemas.microsoft.com/office/drawing/2014/main" xmlns="" val="3722444229"/>
                    </a:ext>
                  </a:extLst>
                </a:gridCol>
              </a:tblGrid>
              <a:tr h="4439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MES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TRANSFERENCIAS TGN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58039407"/>
                  </a:ext>
                </a:extLst>
              </a:tr>
              <a:tr h="221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ENERO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386039"/>
                  </a:ext>
                </a:extLst>
              </a:tr>
              <a:tr h="221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FEBRERO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22018397"/>
                  </a:ext>
                </a:extLst>
              </a:tr>
              <a:tr h="221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MARZO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44902891"/>
                  </a:ext>
                </a:extLst>
              </a:tr>
              <a:tr h="221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ABRIL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3,870,976.00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73407628"/>
                  </a:ext>
                </a:extLst>
              </a:tr>
              <a:tr h="221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MAYO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27745257"/>
                  </a:ext>
                </a:extLst>
              </a:tr>
              <a:tr h="221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JUNIO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3,870,976.00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01263094"/>
                  </a:ext>
                </a:extLst>
              </a:tr>
              <a:tr h="221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JULIO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98169317"/>
                  </a:ext>
                </a:extLst>
              </a:tr>
              <a:tr h="221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AGOSTO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15172578"/>
                  </a:ext>
                </a:extLst>
              </a:tr>
              <a:tr h="221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SEPTIEMBRE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49586380"/>
                  </a:ext>
                </a:extLst>
              </a:tr>
              <a:tr h="221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OCTUBRE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7,741,950.00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49585344"/>
                  </a:ext>
                </a:extLst>
              </a:tr>
              <a:tr h="221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NOVIEMBRE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8960717"/>
                  </a:ext>
                </a:extLst>
              </a:tr>
              <a:tr h="221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DICIEMBRE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69211348"/>
                  </a:ext>
                </a:extLst>
              </a:tr>
              <a:tr h="22198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15,483,902.00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12571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6655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PRESUPUESTO TOTAL DEL HOSPITAL DEL NORTE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085303"/>
              </p:ext>
            </p:extLst>
          </p:nvPr>
        </p:nvGraphicFramePr>
        <p:xfrm>
          <a:off x="1905000" y="2258219"/>
          <a:ext cx="6334125" cy="1819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28366">
                  <a:extLst>
                    <a:ext uri="{9D8B030D-6E8A-4147-A177-3AD203B41FA5}">
                      <a16:colId xmlns:a16="http://schemas.microsoft.com/office/drawing/2014/main" xmlns="" val="1719707552"/>
                    </a:ext>
                  </a:extLst>
                </a:gridCol>
                <a:gridCol w="2605759">
                  <a:extLst>
                    <a:ext uri="{9D8B030D-6E8A-4147-A177-3AD203B41FA5}">
                      <a16:colId xmlns:a16="http://schemas.microsoft.com/office/drawing/2014/main" xmlns="" val="20000677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 err="1">
                          <a:effectLst/>
                        </a:rPr>
                        <a:t>Recursos</a:t>
                      </a:r>
                      <a:r>
                        <a:rPr lang="en-US" sz="2000" b="0" u="none" strike="noStrike" dirty="0">
                          <a:effectLst/>
                        </a:rPr>
                        <a:t> </a:t>
                      </a:r>
                      <a:r>
                        <a:rPr lang="en-US" sz="2000" b="0" u="none" strike="noStrike" dirty="0" err="1">
                          <a:effectLst/>
                        </a:rPr>
                        <a:t>propios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</a:rPr>
                        <a:t>     2,881,927.00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526285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 err="1">
                          <a:effectLst/>
                        </a:rPr>
                        <a:t>Otros</a:t>
                      </a:r>
                      <a:r>
                        <a:rPr lang="en-US" sz="2000" b="0" u="none" strike="noStrike" dirty="0">
                          <a:effectLst/>
                        </a:rPr>
                        <a:t> </a:t>
                      </a:r>
                      <a:r>
                        <a:rPr lang="en-US" sz="2000" b="0" u="none" strike="noStrike" dirty="0" err="1">
                          <a:effectLst/>
                        </a:rPr>
                        <a:t>recursos</a:t>
                      </a:r>
                      <a:r>
                        <a:rPr lang="en-US" sz="2000" b="0" u="none" strike="noStrike" dirty="0">
                          <a:effectLst/>
                        </a:rPr>
                        <a:t> </a:t>
                      </a:r>
                      <a:r>
                        <a:rPr lang="en-US" sz="2000" b="0" u="none" strike="noStrike" dirty="0" err="1">
                          <a:effectLst/>
                        </a:rPr>
                        <a:t>específicos</a:t>
                      </a:r>
                      <a:r>
                        <a:rPr lang="en-US" sz="2000" b="0" u="none" strike="noStrike" dirty="0">
                          <a:effectLst/>
                        </a:rPr>
                        <a:t> </a:t>
                      </a:r>
                      <a:r>
                        <a:rPr lang="en-US" sz="2000" b="0" u="none" strike="noStrike" dirty="0" err="1">
                          <a:effectLst/>
                        </a:rPr>
                        <a:t>transferidos</a:t>
                      </a:r>
                      <a:r>
                        <a:rPr lang="en-US" sz="2000" b="0" u="none" strike="noStrike" dirty="0">
                          <a:effectLst/>
                        </a:rPr>
                        <a:t> (</a:t>
                      </a:r>
                      <a:r>
                        <a:rPr lang="en-US" sz="2000" b="0" u="none" strike="noStrike" dirty="0" err="1">
                          <a:effectLst/>
                        </a:rPr>
                        <a:t>saldos</a:t>
                      </a:r>
                      <a:r>
                        <a:rPr lang="en-US" sz="2000" b="0" u="none" strike="noStrike" dirty="0">
                          <a:effectLst/>
                        </a:rPr>
                        <a:t> 2020)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</a:rPr>
                        <a:t>     3,109,063.14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262005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effectLst/>
                        </a:rPr>
                        <a:t>Transferencia SUS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effectLst/>
                        </a:rPr>
                        <a:t>   15,483,902.00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66065724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TOTAL 2021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   21,474,892.14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2066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51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MODALIDADES DE PROCESOS DE CONTRATACIÓN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Compras menores para servicios: 18</a:t>
            </a:r>
          </a:p>
          <a:p>
            <a:r>
              <a:rPr lang="es-ES" dirty="0" smtClean="0"/>
              <a:t>Compras menores para bienes:</a:t>
            </a:r>
            <a:r>
              <a:rPr lang="en-US" dirty="0" smtClean="0"/>
              <a:t> 111</a:t>
            </a:r>
          </a:p>
          <a:p>
            <a:r>
              <a:rPr lang="es-ES" dirty="0" smtClean="0"/>
              <a:t>Compras en la modalidad </a:t>
            </a:r>
            <a:r>
              <a:rPr lang="es-ES" dirty="0" err="1" smtClean="0"/>
              <a:t>ANPE</a:t>
            </a:r>
            <a:r>
              <a:rPr lang="es-ES" dirty="0" smtClean="0"/>
              <a:t>, para bienes: 51</a:t>
            </a:r>
          </a:p>
          <a:p>
            <a:r>
              <a:rPr lang="es-ES" dirty="0" smtClean="0"/>
              <a:t>Compras en la modalidad </a:t>
            </a:r>
            <a:r>
              <a:rPr lang="es-ES" dirty="0" err="1" smtClean="0"/>
              <a:t>ANPE</a:t>
            </a:r>
            <a:r>
              <a:rPr lang="es-ES" dirty="0" smtClean="0"/>
              <a:t>, para servicios: 6</a:t>
            </a:r>
          </a:p>
        </p:txBody>
      </p:sp>
    </p:spTree>
    <p:extLst>
      <p:ext uri="{BB962C8B-B14F-4D97-AF65-F5344CB8AC3E}">
        <p14:creationId xmlns:p14="http://schemas.microsoft.com/office/powerpoint/2010/main" val="30404830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EJECUCIÓN PRESUPUESTARIA: RECURSOS PROPIOS, POR GRUPOS</a:t>
            </a:r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22" y="2049230"/>
            <a:ext cx="8596105" cy="388348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104900" y="6051549"/>
            <a:ext cx="5708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EJECUCIÓN PRESUPUESTARA ALCANZADA: </a:t>
            </a:r>
            <a:r>
              <a:rPr lang="es-ES" sz="2800" b="1" dirty="0" smtClean="0"/>
              <a:t>80.84%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04886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EJECUCIÓN PRESUPUESTARIA: OTROS RECURSOS ESPECÍFICOS (SALDOS 2020) 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30400"/>
            <a:ext cx="8596105" cy="388348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104900" y="6051549"/>
            <a:ext cx="5708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EJECUCIÓN PRESUPUESTARA ALCANZADA: </a:t>
            </a:r>
            <a:r>
              <a:rPr lang="es-ES" sz="2800" b="1" dirty="0" smtClean="0"/>
              <a:t>78.47%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95415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EJECUCIÓN PRESUPUESTARIA: SUS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104900" y="6051549"/>
            <a:ext cx="5708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EJECUCIÓN PRESUPUESTARA ALCANZADA: </a:t>
            </a:r>
            <a:r>
              <a:rPr lang="es-ES" sz="2800" b="1" dirty="0" smtClean="0"/>
              <a:t>86.42%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807701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EJECUCIÓN PRESUPUESTARIA, RESUMEN</a:t>
            </a:r>
            <a:endParaRPr lang="en-US" dirty="0"/>
          </a:p>
        </p:txBody>
      </p:sp>
      <p:sp>
        <p:nvSpPr>
          <p:cNvPr id="4" name="Marcador de contenido 3"/>
          <p:cNvSpPr txBox="1">
            <a:spLocks noGrp="1"/>
          </p:cNvSpPr>
          <p:nvPr>
            <p:ph idx="1"/>
          </p:nvPr>
        </p:nvSpPr>
        <p:spPr>
          <a:xfrm>
            <a:off x="536334" y="2160589"/>
            <a:ext cx="4972836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dirty="0" smtClean="0"/>
              <a:t>RECURSOS PROPIOS: </a:t>
            </a:r>
            <a:r>
              <a:rPr lang="es-ES" sz="2800" b="1" dirty="0" smtClean="0"/>
              <a:t>80.84%</a:t>
            </a:r>
          </a:p>
          <a:p>
            <a:pPr algn="r"/>
            <a:r>
              <a:rPr lang="es-ES" dirty="0" smtClean="0"/>
              <a:t>SALDOS DE LA GESTIÓN 2020: </a:t>
            </a:r>
            <a:r>
              <a:rPr lang="es-ES" sz="2800" b="1" dirty="0"/>
              <a:t>78.47%</a:t>
            </a:r>
            <a:endParaRPr lang="en-US" b="1" dirty="0"/>
          </a:p>
          <a:p>
            <a:pPr algn="r"/>
            <a:r>
              <a:rPr lang="es-ES" dirty="0" smtClean="0"/>
              <a:t>SUS: </a:t>
            </a:r>
            <a:r>
              <a:rPr lang="es-ES" sz="2800" b="1" dirty="0"/>
              <a:t>86.42</a:t>
            </a:r>
            <a:r>
              <a:rPr lang="es-ES" sz="2800" b="1" dirty="0" smtClean="0"/>
              <a:t>%</a:t>
            </a:r>
          </a:p>
          <a:p>
            <a:pPr algn="r"/>
            <a:endParaRPr lang="es-ES" sz="2800" b="1" dirty="0"/>
          </a:p>
          <a:p>
            <a:pPr algn="r"/>
            <a:r>
              <a:rPr lang="es-ES" sz="2800" b="1" dirty="0" smtClean="0"/>
              <a:t>TOTAL: 84.52%</a:t>
            </a:r>
            <a:endParaRPr lang="en-US" b="1" dirty="0"/>
          </a:p>
          <a:p>
            <a:endParaRPr lang="es-E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57986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GRACIAS POR SU ATENCIÓN…!!!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803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8769" y="424242"/>
            <a:ext cx="8596668" cy="1320800"/>
          </a:xfrm>
        </p:spPr>
        <p:txBody>
          <a:bodyPr/>
          <a:lstStyle/>
          <a:p>
            <a:r>
              <a:rPr lang="es-ES" dirty="0" smtClean="0"/>
              <a:t>NATURALEZA INSTITUCIONAL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163141"/>
              </p:ext>
            </p:extLst>
          </p:nvPr>
        </p:nvGraphicFramePr>
        <p:xfrm>
          <a:off x="677861" y="1230285"/>
          <a:ext cx="10693949" cy="5386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573" y="424242"/>
            <a:ext cx="782400" cy="7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3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0810" y="546242"/>
            <a:ext cx="8596668" cy="1320800"/>
          </a:xfrm>
        </p:spPr>
        <p:txBody>
          <a:bodyPr/>
          <a:lstStyle/>
          <a:p>
            <a:r>
              <a:rPr lang="es-ES" dirty="0" smtClean="0"/>
              <a:t>DEFINICIONES ESTRATÉGICAS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908713"/>
              </p:ext>
            </p:extLst>
          </p:nvPr>
        </p:nvGraphicFramePr>
        <p:xfrm>
          <a:off x="677862" y="1670858"/>
          <a:ext cx="9771235" cy="4713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573" y="424242"/>
            <a:ext cx="782400" cy="7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8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8258" y="424242"/>
            <a:ext cx="8596668" cy="1320800"/>
          </a:xfrm>
        </p:spPr>
        <p:txBody>
          <a:bodyPr/>
          <a:lstStyle/>
          <a:p>
            <a:r>
              <a:rPr lang="es-ES" dirty="0" smtClean="0"/>
              <a:t>DEFINICIONES ESTRATÉGICAS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717551"/>
              </p:ext>
            </p:extLst>
          </p:nvPr>
        </p:nvGraphicFramePr>
        <p:xfrm>
          <a:off x="677863" y="1321724"/>
          <a:ext cx="10037242" cy="5270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573" y="424242"/>
            <a:ext cx="782400" cy="7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6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7444" y="424242"/>
            <a:ext cx="8596668" cy="1320800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MODELO DE GESTIÓN</a:t>
            </a: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646402"/>
              </p:ext>
            </p:extLst>
          </p:nvPr>
        </p:nvGraphicFramePr>
        <p:xfrm>
          <a:off x="2150770" y="1206642"/>
          <a:ext cx="7834058" cy="5451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" name="Visio" r:id="rId4" imgW="4419666" imgH="3600351" progId="Visio.Drawing.15">
                  <p:embed/>
                </p:oleObj>
              </mc:Choice>
              <mc:Fallback>
                <p:oleObj name="Visio" r:id="rId4" imgW="4419666" imgH="3600351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0770" y="1206642"/>
                        <a:ext cx="7834058" cy="54517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573" y="424242"/>
            <a:ext cx="782400" cy="7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4892" y="470112"/>
            <a:ext cx="10348018" cy="782400"/>
          </a:xfrm>
        </p:spPr>
        <p:txBody>
          <a:bodyPr/>
          <a:lstStyle/>
          <a:p>
            <a:r>
              <a:rPr lang="es-ES" dirty="0" smtClean="0"/>
              <a:t>CARACTERÍSTICAS DEL MODELO DE GESTIÓN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304441"/>
              </p:ext>
            </p:extLst>
          </p:nvPr>
        </p:nvGraphicFramePr>
        <p:xfrm>
          <a:off x="677862" y="1662545"/>
          <a:ext cx="10427941" cy="502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573" y="424242"/>
            <a:ext cx="782400" cy="7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0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7237" y="458124"/>
            <a:ext cx="10043217" cy="748518"/>
          </a:xfrm>
        </p:spPr>
        <p:txBody>
          <a:bodyPr/>
          <a:lstStyle/>
          <a:p>
            <a:r>
              <a:rPr lang="es-ES" dirty="0" smtClean="0"/>
              <a:t>CARACTERÍSTICAS DEL MODELO DE GESTIÓN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069552"/>
              </p:ext>
            </p:extLst>
          </p:nvPr>
        </p:nvGraphicFramePr>
        <p:xfrm>
          <a:off x="677862" y="1778924"/>
          <a:ext cx="9679795" cy="4646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573" y="424242"/>
            <a:ext cx="782400" cy="7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2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18994</TotalTime>
  <Words>1066</Words>
  <Application>Microsoft Office PowerPoint</Application>
  <PresentationFormat>Panorámica</PresentationFormat>
  <Paragraphs>553</Paragraphs>
  <Slides>39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8" baseType="lpstr">
      <vt:lpstr>Arial</vt:lpstr>
      <vt:lpstr>Arial Black</vt:lpstr>
      <vt:lpstr>Bodoni MT Black</vt:lpstr>
      <vt:lpstr>Calibri</vt:lpstr>
      <vt:lpstr>Times New Roman</vt:lpstr>
      <vt:lpstr>Trebuchet MS</vt:lpstr>
      <vt:lpstr>Wingdings 3</vt:lpstr>
      <vt:lpstr>Faceta</vt:lpstr>
      <vt:lpstr>Visio</vt:lpstr>
      <vt:lpstr>AUDIENCIA  PÚBLICA DE RENDICIÓN  CUENTAS FINAL  2021</vt:lpstr>
      <vt:lpstr>OBJETIVO DEL INFORME</vt:lpstr>
      <vt:lpstr>MARCO NORMATIVO – C.P.E.</vt:lpstr>
      <vt:lpstr>NATURALEZA INSTITUCIONAL</vt:lpstr>
      <vt:lpstr>DEFINICIONES ESTRATÉGICAS</vt:lpstr>
      <vt:lpstr>DEFINICIONES ESTRATÉGICAS</vt:lpstr>
      <vt:lpstr>MODELO DE GESTIÓN</vt:lpstr>
      <vt:lpstr>CARACTERÍSTICAS DEL MODELO DE GESTIÓN</vt:lpstr>
      <vt:lpstr>CARACTERÍSTICAS DEL MODELO DE GESTIÓN</vt:lpstr>
      <vt:lpstr>EL MODELO DE GESTIÓN CON ENFOQUE DE CALIDAD</vt:lpstr>
      <vt:lpstr>ORGANIGRAMA DE ACUERDO AL MODELO DE GESTIÓN ADOPTADO</vt:lpstr>
      <vt:lpstr>ARTICULACIÓN DE OBJETIVOS DEL POA 2021</vt:lpstr>
      <vt:lpstr>ARTICULACIÓN DE OBJETIVOS</vt:lpstr>
      <vt:lpstr>PRODUCCIÓN HOSPITALARIA 2021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INGRESOS</vt:lpstr>
      <vt:lpstr>EVOLUCIÓN DE LOS INGRESOS, SEGÚN LEY 475</vt:lpstr>
      <vt:lpstr>Presentación de PowerPoint</vt:lpstr>
      <vt:lpstr>EVOLUCIÓN DE LOS INGRESOS PROPIOS, POR VENTAS INSTITUCIONALES</vt:lpstr>
      <vt:lpstr>INGRESOS PROYECTADOS POR RECURSOS PROPIOS DEL HOSPITAL DEL NORTE</vt:lpstr>
      <vt:lpstr>DISTRIBUCIÓN DE LOS INGRESOS POR GRUPO DE GASTO, RECURSOS PROPIOS</vt:lpstr>
      <vt:lpstr>DISTRIBUCIÓN DE LOS INGRESOS POR UNIDADES SOLICITANTES, RECURSOS PROPIOS</vt:lpstr>
      <vt:lpstr>RECAUDACIÓN: INGRESOS PROPIOS</vt:lpstr>
      <vt:lpstr>INGRESOS POR TRANSFERENCIAS DEL SUS</vt:lpstr>
      <vt:lpstr>PRESUPUESTO TOTAL DEL HOSPITAL DEL NORTE</vt:lpstr>
      <vt:lpstr>MODALIDADES DE PROCESOS DE CONTRATACIÓN</vt:lpstr>
      <vt:lpstr>EJECUCIÓN PRESUPUESTARIA: RECURSOS PROPIOS, POR GRUPOS</vt:lpstr>
      <vt:lpstr>EJECUCIÓN PRESUPUESTARIA: OTROS RECURSOS ESPECÍFICOS (SALDOS 2020) </vt:lpstr>
      <vt:lpstr>EJECUCIÓN PRESUPUESTARIA: SUS</vt:lpstr>
      <vt:lpstr>EJECUCIÓN PRESUPUESTARIA, RESUMEN</vt:lpstr>
      <vt:lpstr>GRACIAS POR SU ATENCIÓN…!!!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RENDICIÓN PÚBLICA DE CUENTAS</dc:title>
  <dc:creator>PLANIFICADOR</dc:creator>
  <cp:lastModifiedBy>Dayana-Comunicación</cp:lastModifiedBy>
  <cp:revision>200</cp:revision>
  <cp:lastPrinted>2022-02-14T18:21:32Z</cp:lastPrinted>
  <dcterms:created xsi:type="dcterms:W3CDTF">2017-02-07T10:31:06Z</dcterms:created>
  <dcterms:modified xsi:type="dcterms:W3CDTF">2022-02-16T16:34:06Z</dcterms:modified>
</cp:coreProperties>
</file>