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7" r:id="rId2"/>
    <p:sldId id="271" r:id="rId3"/>
    <p:sldId id="262" r:id="rId4"/>
    <p:sldId id="263" r:id="rId5"/>
    <p:sldId id="270" r:id="rId6"/>
    <p:sldId id="269" r:id="rId7"/>
    <p:sldId id="265" r:id="rId8"/>
    <p:sldId id="696" r:id="rId9"/>
    <p:sldId id="697" r:id="rId10"/>
    <p:sldId id="268" r:id="rId11"/>
    <p:sldId id="267" r:id="rId12"/>
    <p:sldId id="266" r:id="rId13"/>
    <p:sldId id="259" r:id="rId14"/>
    <p:sldId id="699" r:id="rId15"/>
    <p:sldId id="700" r:id="rId16"/>
    <p:sldId id="701" r:id="rId17"/>
    <p:sldId id="704" r:id="rId18"/>
    <p:sldId id="705" r:id="rId19"/>
    <p:sldId id="707" r:id="rId20"/>
    <p:sldId id="706" r:id="rId21"/>
    <p:sldId id="708" r:id="rId22"/>
    <p:sldId id="709" r:id="rId23"/>
    <p:sldId id="710" r:id="rId24"/>
    <p:sldId id="711" r:id="rId25"/>
    <p:sldId id="803" r:id="rId26"/>
    <p:sldId id="804" r:id="rId27"/>
    <p:sldId id="805" r:id="rId28"/>
    <p:sldId id="806" r:id="rId29"/>
    <p:sldId id="808" r:id="rId30"/>
    <p:sldId id="809" r:id="rId31"/>
    <p:sldId id="712" r:id="rId32"/>
    <p:sldId id="300" r:id="rId33"/>
  </p:sldIdLst>
  <p:sldSz cx="12192000" cy="6858000"/>
  <p:notesSz cx="6858000" cy="9144000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A2A2"/>
    <a:srgbClr val="FEDADA"/>
    <a:srgbClr val="FDBBBB"/>
    <a:srgbClr val="FDBBEC"/>
    <a:srgbClr val="FFE1FB"/>
    <a:srgbClr val="E6CD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674"/>
  </p:normalViewPr>
  <p:slideViewPr>
    <p:cSldViewPr snapToGrid="0" snapToObjects="1">
      <p:cViewPr varScale="1">
        <p:scale>
          <a:sx n="113" d="100"/>
          <a:sy n="113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0EB247-C91C-486E-8948-0C43E3987911}" type="doc">
      <dgm:prSet loTypeId="urn:microsoft.com/office/officeart/2005/8/layout/vList5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ED387EB9-6D74-4618-85B3-347A97584024}">
      <dgm:prSet phldrT="[Texto]" custT="1"/>
      <dgm:spPr/>
      <dgm:t>
        <a:bodyPr/>
        <a:lstStyle/>
        <a:p>
          <a:r>
            <a:rPr lang="es-ES" sz="4000" dirty="0">
              <a:solidFill>
                <a:schemeClr val="tx1"/>
              </a:solidFill>
            </a:rPr>
            <a:t>Fortalezas</a:t>
          </a:r>
        </a:p>
        <a:p>
          <a:r>
            <a:rPr lang="es-ES" sz="2800" dirty="0"/>
            <a:t>(Internas)</a:t>
          </a:r>
        </a:p>
      </dgm:t>
    </dgm:pt>
    <dgm:pt modelId="{07EB5136-6066-41DC-86A7-355E87DFFA8D}" type="parTrans" cxnId="{460F9E6C-B835-432B-A20E-847F6DB9AEAF}">
      <dgm:prSet/>
      <dgm:spPr/>
      <dgm:t>
        <a:bodyPr/>
        <a:lstStyle/>
        <a:p>
          <a:endParaRPr lang="es-ES"/>
        </a:p>
      </dgm:t>
    </dgm:pt>
    <dgm:pt modelId="{C9D70230-DB55-4AF0-9165-AC30719FD6D3}" type="sibTrans" cxnId="{460F9E6C-B835-432B-A20E-847F6DB9AEAF}">
      <dgm:prSet/>
      <dgm:spPr/>
      <dgm:t>
        <a:bodyPr/>
        <a:lstStyle/>
        <a:p>
          <a:endParaRPr lang="es-ES"/>
        </a:p>
      </dgm:t>
    </dgm:pt>
    <dgm:pt modelId="{F31916DA-A9B9-49F2-A28D-2CF7F022EBA0}">
      <dgm:prSet phldrT="[Texto]" custT="1"/>
      <dgm:spPr/>
      <dgm:t>
        <a:bodyPr/>
        <a:lstStyle/>
        <a:p>
          <a:pPr algn="just" rtl="0"/>
          <a:r>
            <a:rPr lang="es-ES" sz="1600" b="0" i="0" u="none" dirty="0"/>
            <a:t>Calidad y condición legal del HEMOCENTRO-BSRDLP como CENTRO DE REFERENCIA NACIONAL y DEPARTAMENTAL </a:t>
          </a:r>
          <a:endParaRPr lang="es-ES" sz="1600" b="0" dirty="0"/>
        </a:p>
      </dgm:t>
    </dgm:pt>
    <dgm:pt modelId="{E79E0F6F-6AA6-4507-8D7D-B01FA63204C5}" type="parTrans" cxnId="{F6C88B6D-FD23-4DD9-AE00-B5D8FED7CB56}">
      <dgm:prSet/>
      <dgm:spPr/>
      <dgm:t>
        <a:bodyPr/>
        <a:lstStyle/>
        <a:p>
          <a:endParaRPr lang="es-ES"/>
        </a:p>
      </dgm:t>
    </dgm:pt>
    <dgm:pt modelId="{14431899-1875-4573-8825-B5F9E00D2389}" type="sibTrans" cxnId="{F6C88B6D-FD23-4DD9-AE00-B5D8FED7CB56}">
      <dgm:prSet/>
      <dgm:spPr/>
      <dgm:t>
        <a:bodyPr/>
        <a:lstStyle/>
        <a:p>
          <a:endParaRPr lang="es-ES"/>
        </a:p>
      </dgm:t>
    </dgm:pt>
    <dgm:pt modelId="{BA33AB1F-9EEB-4DAF-886C-D98868FA29A9}">
      <dgm:prSet custT="1"/>
      <dgm:spPr/>
      <dgm:t>
        <a:bodyPr/>
        <a:lstStyle/>
        <a:p>
          <a:pPr algn="just"/>
          <a:r>
            <a:rPr lang="es-ES" sz="1600" b="0" i="0" u="none" dirty="0"/>
            <a:t>Entidad desconcentrada con autonomía de gestión técnico administrativa delegada</a:t>
          </a:r>
          <a:endParaRPr lang="es-BO" sz="1600" b="0" dirty="0"/>
        </a:p>
      </dgm:t>
    </dgm:pt>
    <dgm:pt modelId="{1CA41CD5-5037-4686-B319-1FC6D7A2670A}" type="sibTrans" cxnId="{480BA883-649B-480E-849D-448370B54E41}">
      <dgm:prSet/>
      <dgm:spPr/>
      <dgm:t>
        <a:bodyPr/>
        <a:lstStyle/>
        <a:p>
          <a:endParaRPr lang="es-ES"/>
        </a:p>
      </dgm:t>
    </dgm:pt>
    <dgm:pt modelId="{39734888-51C9-485E-BF8D-71C253265077}" type="parTrans" cxnId="{480BA883-649B-480E-849D-448370B54E41}">
      <dgm:prSet/>
      <dgm:spPr/>
      <dgm:t>
        <a:bodyPr/>
        <a:lstStyle/>
        <a:p>
          <a:endParaRPr lang="es-ES"/>
        </a:p>
      </dgm:t>
    </dgm:pt>
    <dgm:pt modelId="{40B6A71A-097C-4DA8-BF35-09C7F3E42D24}">
      <dgm:prSet phldrT="[Texto]" custT="1"/>
      <dgm:spPr/>
      <dgm:t>
        <a:bodyPr/>
        <a:lstStyle/>
        <a:p>
          <a:pPr algn="just"/>
          <a:r>
            <a:rPr lang="es-ES" sz="1600" dirty="0">
              <a:effectLst/>
            </a:rPr>
            <a:t>Imagen institucional consolidada a nivel departamental, nacional e internacional</a:t>
          </a:r>
          <a:endParaRPr lang="es-ES" sz="1600" b="0" dirty="0"/>
        </a:p>
      </dgm:t>
    </dgm:pt>
    <dgm:pt modelId="{AB746C73-90D8-48DE-891A-5DAE4DB1B162}" type="sibTrans" cxnId="{4440546F-E527-4FE1-BC73-C7271218ED82}">
      <dgm:prSet/>
      <dgm:spPr/>
      <dgm:t>
        <a:bodyPr/>
        <a:lstStyle/>
        <a:p>
          <a:endParaRPr lang="es-ES"/>
        </a:p>
      </dgm:t>
    </dgm:pt>
    <dgm:pt modelId="{D87CB9F3-3A78-4848-AD5A-58DA739F551D}" type="parTrans" cxnId="{4440546F-E527-4FE1-BC73-C7271218ED82}">
      <dgm:prSet/>
      <dgm:spPr/>
      <dgm:t>
        <a:bodyPr/>
        <a:lstStyle/>
        <a:p>
          <a:endParaRPr lang="es-ES"/>
        </a:p>
      </dgm:t>
    </dgm:pt>
    <dgm:pt modelId="{57808B10-B4C9-46A7-BAA0-4FC72EBC52C6}">
      <dgm:prSet phldrT="[Texto]" custT="1"/>
      <dgm:spPr/>
      <dgm:t>
        <a:bodyPr/>
        <a:lstStyle/>
        <a:p>
          <a:pPr algn="just"/>
          <a:r>
            <a:rPr lang="es-ES" sz="1600" b="0" dirty="0"/>
            <a:t>Acreditación con excelencia</a:t>
          </a:r>
        </a:p>
      </dgm:t>
    </dgm:pt>
    <dgm:pt modelId="{32BC34D1-FA32-45E1-897B-BCD9B3EF4685}" type="sibTrans" cxnId="{9650A6BE-8319-4F82-88EF-C70642281C8D}">
      <dgm:prSet/>
      <dgm:spPr/>
      <dgm:t>
        <a:bodyPr/>
        <a:lstStyle/>
        <a:p>
          <a:endParaRPr lang="es-ES"/>
        </a:p>
      </dgm:t>
    </dgm:pt>
    <dgm:pt modelId="{93A16741-F6B2-4F57-AE3F-9975F7FC5CF0}" type="parTrans" cxnId="{9650A6BE-8319-4F82-88EF-C70642281C8D}">
      <dgm:prSet/>
      <dgm:spPr/>
      <dgm:t>
        <a:bodyPr/>
        <a:lstStyle/>
        <a:p>
          <a:endParaRPr lang="es-ES"/>
        </a:p>
      </dgm:t>
    </dgm:pt>
    <dgm:pt modelId="{56A22E92-E17C-4ABF-8167-B1167BB40C07}">
      <dgm:prSet phldrT="[Texto]" custT="1"/>
      <dgm:spPr/>
      <dgm:t>
        <a:bodyPr/>
        <a:lstStyle/>
        <a:p>
          <a:pPr algn="just"/>
          <a:r>
            <a:rPr lang="es-ES" sz="1600" b="0" dirty="0"/>
            <a:t>Controles externos de Calidad</a:t>
          </a:r>
        </a:p>
      </dgm:t>
    </dgm:pt>
    <dgm:pt modelId="{CD5C796A-4439-48DF-969D-FC780FBE4FAA}" type="sibTrans" cxnId="{CFC362CA-A2F7-4925-B66C-80D0FB9E4B17}">
      <dgm:prSet/>
      <dgm:spPr/>
      <dgm:t>
        <a:bodyPr/>
        <a:lstStyle/>
        <a:p>
          <a:endParaRPr lang="es-ES"/>
        </a:p>
      </dgm:t>
    </dgm:pt>
    <dgm:pt modelId="{960625FA-4C75-4B06-B53F-83BF2E7C943F}" type="parTrans" cxnId="{CFC362CA-A2F7-4925-B66C-80D0FB9E4B17}">
      <dgm:prSet/>
      <dgm:spPr/>
      <dgm:t>
        <a:bodyPr/>
        <a:lstStyle/>
        <a:p>
          <a:endParaRPr lang="es-ES"/>
        </a:p>
      </dgm:t>
    </dgm:pt>
    <dgm:pt modelId="{C607406B-AACB-4D2F-8800-9411B60108C0}">
      <dgm:prSet phldrT="[Texto]" custT="1"/>
      <dgm:spPr/>
      <dgm:t>
        <a:bodyPr/>
        <a:lstStyle/>
        <a:p>
          <a:pPr algn="just"/>
          <a:r>
            <a:rPr lang="es-ES" sz="1600" b="0" dirty="0"/>
            <a:t>Recursos humanos competitivos</a:t>
          </a:r>
        </a:p>
      </dgm:t>
    </dgm:pt>
    <dgm:pt modelId="{B180F22D-828B-44B7-8383-0C7437A29F59}" type="sibTrans" cxnId="{FB3A9BDC-92D5-4590-9B01-5702F00939F0}">
      <dgm:prSet/>
      <dgm:spPr/>
      <dgm:t>
        <a:bodyPr/>
        <a:lstStyle/>
        <a:p>
          <a:endParaRPr lang="es-ES"/>
        </a:p>
      </dgm:t>
    </dgm:pt>
    <dgm:pt modelId="{8C2774D1-9565-42A4-B0CE-49EB5AE1A5A1}" type="parTrans" cxnId="{FB3A9BDC-92D5-4590-9B01-5702F00939F0}">
      <dgm:prSet/>
      <dgm:spPr/>
      <dgm:t>
        <a:bodyPr/>
        <a:lstStyle/>
        <a:p>
          <a:endParaRPr lang="es-ES"/>
        </a:p>
      </dgm:t>
    </dgm:pt>
    <dgm:pt modelId="{E52D52F2-3B97-4639-8091-401E6C980BED}">
      <dgm:prSet phldrT="[Texto]" custT="1"/>
      <dgm:spPr/>
      <dgm:t>
        <a:bodyPr/>
        <a:lstStyle/>
        <a:p>
          <a:pPr algn="just"/>
          <a:r>
            <a:rPr lang="es-ES" sz="1600" b="0" dirty="0"/>
            <a:t>Documentos normativos aprobados</a:t>
          </a:r>
        </a:p>
      </dgm:t>
    </dgm:pt>
    <dgm:pt modelId="{4519791E-0ACD-4A63-9E64-FB0CCB9A5F5F}" type="sibTrans" cxnId="{D6C390F7-8C16-43BA-A6A2-B04265E9B963}">
      <dgm:prSet/>
      <dgm:spPr/>
      <dgm:t>
        <a:bodyPr/>
        <a:lstStyle/>
        <a:p>
          <a:endParaRPr lang="es-ES"/>
        </a:p>
      </dgm:t>
    </dgm:pt>
    <dgm:pt modelId="{EDE29AFC-CEFE-4A3A-86F0-B8B901755913}" type="parTrans" cxnId="{D6C390F7-8C16-43BA-A6A2-B04265E9B963}">
      <dgm:prSet/>
      <dgm:spPr/>
      <dgm:t>
        <a:bodyPr/>
        <a:lstStyle/>
        <a:p>
          <a:endParaRPr lang="es-ES"/>
        </a:p>
      </dgm:t>
    </dgm:pt>
    <dgm:pt modelId="{62360262-CA3E-4C43-B2F7-4F5A14FED60E}">
      <dgm:prSet phldrT="[Texto]" custT="1"/>
      <dgm:spPr/>
      <dgm:t>
        <a:bodyPr/>
        <a:lstStyle/>
        <a:p>
          <a:pPr algn="just"/>
          <a:r>
            <a:rPr lang="es-ES" sz="1600" b="0" dirty="0"/>
            <a:t>Administración transparente</a:t>
          </a:r>
        </a:p>
      </dgm:t>
    </dgm:pt>
    <dgm:pt modelId="{F02917CC-BD56-4D2E-A5B9-56269E69FDE9}" type="sibTrans" cxnId="{894E8CFD-06D5-4382-ADCA-99A04D65BB76}">
      <dgm:prSet/>
      <dgm:spPr/>
      <dgm:t>
        <a:bodyPr/>
        <a:lstStyle/>
        <a:p>
          <a:endParaRPr lang="es-ES"/>
        </a:p>
      </dgm:t>
    </dgm:pt>
    <dgm:pt modelId="{0A213820-2B9D-48B7-B460-55DE17311B17}" type="parTrans" cxnId="{894E8CFD-06D5-4382-ADCA-99A04D65BB76}">
      <dgm:prSet/>
      <dgm:spPr/>
      <dgm:t>
        <a:bodyPr/>
        <a:lstStyle/>
        <a:p>
          <a:endParaRPr lang="es-ES"/>
        </a:p>
      </dgm:t>
    </dgm:pt>
    <dgm:pt modelId="{B8857FE3-64F7-47DE-B549-C535BF56CFB3}">
      <dgm:prSet phldrT="[Texto]" custT="1"/>
      <dgm:spPr/>
      <dgm:t>
        <a:bodyPr/>
        <a:lstStyle/>
        <a:p>
          <a:pPr algn="just"/>
          <a:r>
            <a:rPr lang="es-ES" sz="1600" dirty="0">
              <a:effectLst/>
            </a:rPr>
            <a:t>Documentos normativos y reglamentarios actualizados anualmente y aprobados con R.A. del CTA de la Entidad. </a:t>
          </a:r>
          <a:endParaRPr lang="es-ES" sz="1600" b="0" dirty="0"/>
        </a:p>
      </dgm:t>
    </dgm:pt>
    <dgm:pt modelId="{25F8908E-9A01-4B82-8794-4C9B9756C983}" type="sibTrans" cxnId="{C3AAD8FA-0462-498A-92CB-5B25FB891C59}">
      <dgm:prSet/>
      <dgm:spPr/>
      <dgm:t>
        <a:bodyPr/>
        <a:lstStyle/>
        <a:p>
          <a:endParaRPr lang="es-ES"/>
        </a:p>
      </dgm:t>
    </dgm:pt>
    <dgm:pt modelId="{E02BFE76-E085-4FE8-81EA-995152F397C2}" type="parTrans" cxnId="{C3AAD8FA-0462-498A-92CB-5B25FB891C59}">
      <dgm:prSet/>
      <dgm:spPr/>
      <dgm:t>
        <a:bodyPr/>
        <a:lstStyle/>
        <a:p>
          <a:endParaRPr lang="es-ES"/>
        </a:p>
      </dgm:t>
    </dgm:pt>
    <dgm:pt modelId="{17D1F329-C802-4FEE-AD4C-3D80DBCD1890}">
      <dgm:prSet phldrT="[Texto]" custT="1"/>
      <dgm:spPr/>
      <dgm:t>
        <a:bodyPr/>
        <a:lstStyle/>
        <a:p>
          <a:pPr algn="just"/>
          <a:r>
            <a:rPr lang="es-ES" sz="1600" dirty="0">
              <a:effectLst/>
            </a:rPr>
            <a:t>Capacidad de brindar formación y entrenamiento al personal de los Servicios de Transfusión de los Centros hospitalarios de II y III nivel de atención</a:t>
          </a:r>
          <a:endParaRPr lang="es-ES" sz="1600" b="0" dirty="0"/>
        </a:p>
      </dgm:t>
    </dgm:pt>
    <dgm:pt modelId="{8705C651-2D79-4AD5-8846-0D402DA3BF09}" type="sibTrans" cxnId="{E0E5C6E5-E5C0-46F7-8C01-7E87753DEFFF}">
      <dgm:prSet/>
      <dgm:spPr/>
      <dgm:t>
        <a:bodyPr/>
        <a:lstStyle/>
        <a:p>
          <a:endParaRPr lang="es-ES"/>
        </a:p>
      </dgm:t>
    </dgm:pt>
    <dgm:pt modelId="{3250BB5B-707B-4508-93E7-416D09796572}" type="parTrans" cxnId="{E0E5C6E5-E5C0-46F7-8C01-7E87753DEFFF}">
      <dgm:prSet/>
      <dgm:spPr/>
      <dgm:t>
        <a:bodyPr/>
        <a:lstStyle/>
        <a:p>
          <a:endParaRPr lang="es-ES"/>
        </a:p>
      </dgm:t>
    </dgm:pt>
    <dgm:pt modelId="{DBB5D458-80D9-402A-B485-D6BF151FF8D8}">
      <dgm:prSet custT="1"/>
      <dgm:spPr/>
      <dgm:t>
        <a:bodyPr/>
        <a:lstStyle/>
        <a:p>
          <a:pPr algn="just"/>
          <a:r>
            <a:rPr lang="es-ES" sz="1600" dirty="0"/>
            <a:t>Dirección basada en un Sistema de Gestión de Calidad y liderazgo ejecutivo estratégico</a:t>
          </a:r>
          <a:endParaRPr lang="es-BO" sz="1600" b="0" dirty="0"/>
        </a:p>
      </dgm:t>
    </dgm:pt>
    <dgm:pt modelId="{54115FA1-9228-4836-A5F7-AC4156ADACF1}" type="parTrans" cxnId="{93786DB1-DD4D-40E2-9BD4-2B38E9686204}">
      <dgm:prSet/>
      <dgm:spPr/>
      <dgm:t>
        <a:bodyPr/>
        <a:lstStyle/>
        <a:p>
          <a:endParaRPr lang="es-BO"/>
        </a:p>
      </dgm:t>
    </dgm:pt>
    <dgm:pt modelId="{6786C4CF-8036-4817-ABCD-6A9137C16ECC}" type="sibTrans" cxnId="{93786DB1-DD4D-40E2-9BD4-2B38E9686204}">
      <dgm:prSet/>
      <dgm:spPr/>
      <dgm:t>
        <a:bodyPr/>
        <a:lstStyle/>
        <a:p>
          <a:endParaRPr lang="es-BO"/>
        </a:p>
      </dgm:t>
    </dgm:pt>
    <dgm:pt modelId="{8847D19F-154F-49D3-B67E-8C8CFD033C04}">
      <dgm:prSet phldrT="[Texto]" custT="1"/>
      <dgm:spPr/>
      <dgm:t>
        <a:bodyPr/>
        <a:lstStyle/>
        <a:p>
          <a:pPr algn="just"/>
          <a:r>
            <a:rPr lang="es-ES" sz="1600" dirty="0"/>
            <a:t>Alianzas estratégicas con Instituciones públicas, Empresas privadas, universidades, Iglesias, etc. para la promoción e incremento de la donación voluntaria altruista de sangre</a:t>
          </a:r>
          <a:endParaRPr lang="es-ES" sz="1600" b="0" dirty="0"/>
        </a:p>
      </dgm:t>
    </dgm:pt>
    <dgm:pt modelId="{F02C23A7-EAF8-4450-BC78-8FD2E9B1EBC4}" type="parTrans" cxnId="{409853EF-553E-4613-AF0C-7E5C590F3CD5}">
      <dgm:prSet/>
      <dgm:spPr/>
      <dgm:t>
        <a:bodyPr/>
        <a:lstStyle/>
        <a:p>
          <a:endParaRPr lang="es-BO"/>
        </a:p>
      </dgm:t>
    </dgm:pt>
    <dgm:pt modelId="{F343DAFA-8DA5-4736-B577-79AA214B67E4}" type="sibTrans" cxnId="{409853EF-553E-4613-AF0C-7E5C590F3CD5}">
      <dgm:prSet/>
      <dgm:spPr/>
      <dgm:t>
        <a:bodyPr/>
        <a:lstStyle/>
        <a:p>
          <a:endParaRPr lang="es-BO"/>
        </a:p>
      </dgm:t>
    </dgm:pt>
    <dgm:pt modelId="{3809CBF3-3808-42B1-B356-5B4693B2AEBD}" type="pres">
      <dgm:prSet presAssocID="{A50EB247-C91C-486E-8948-0C43E3987911}" presName="Name0" presStyleCnt="0">
        <dgm:presLayoutVars>
          <dgm:dir/>
          <dgm:animLvl val="lvl"/>
          <dgm:resizeHandles val="exact"/>
        </dgm:presLayoutVars>
      </dgm:prSet>
      <dgm:spPr/>
    </dgm:pt>
    <dgm:pt modelId="{8D99345E-2782-44EE-81D4-623A89084CA5}" type="pres">
      <dgm:prSet presAssocID="{ED387EB9-6D74-4618-85B3-347A97584024}" presName="linNode" presStyleCnt="0"/>
      <dgm:spPr/>
    </dgm:pt>
    <dgm:pt modelId="{A3DD0847-33D4-476D-99CE-5B9D0D52C16C}" type="pres">
      <dgm:prSet presAssocID="{ED387EB9-6D74-4618-85B3-347A97584024}" presName="parentText" presStyleLbl="node1" presStyleIdx="0" presStyleCnt="1" custScaleY="84611">
        <dgm:presLayoutVars>
          <dgm:chMax val="1"/>
          <dgm:bulletEnabled val="1"/>
        </dgm:presLayoutVars>
      </dgm:prSet>
      <dgm:spPr/>
    </dgm:pt>
    <dgm:pt modelId="{C5DDCA58-1013-41A0-95E1-94E8EC9772BF}" type="pres">
      <dgm:prSet presAssocID="{ED387EB9-6D74-4618-85B3-347A97584024}" presName="descendantText" presStyleLbl="alignAccFollowNode1" presStyleIdx="0" presStyleCnt="1" custScaleY="118308" custLinFactNeighborX="1004" custLinFactNeighborY="721">
        <dgm:presLayoutVars>
          <dgm:bulletEnabled val="1"/>
        </dgm:presLayoutVars>
      </dgm:prSet>
      <dgm:spPr/>
    </dgm:pt>
  </dgm:ptLst>
  <dgm:cxnLst>
    <dgm:cxn modelId="{4D056604-9785-4B7D-86A0-FAACF40C27B8}" type="presOf" srcId="{40B6A71A-097C-4DA8-BF35-09C7F3E42D24}" destId="{C5DDCA58-1013-41A0-95E1-94E8EC9772BF}" srcOrd="0" destOrd="3" presId="urn:microsoft.com/office/officeart/2005/8/layout/vList5"/>
    <dgm:cxn modelId="{43E41505-B9EB-44C3-8E8C-B9084E059048}" type="presOf" srcId="{A50EB247-C91C-486E-8948-0C43E3987911}" destId="{3809CBF3-3808-42B1-B356-5B4693B2AEBD}" srcOrd="0" destOrd="0" presId="urn:microsoft.com/office/officeart/2005/8/layout/vList5"/>
    <dgm:cxn modelId="{4B838E09-334C-436D-93A9-C60E703E2672}" type="presOf" srcId="{BA33AB1F-9EEB-4DAF-886C-D98868FA29A9}" destId="{C5DDCA58-1013-41A0-95E1-94E8EC9772BF}" srcOrd="0" destOrd="1" presId="urn:microsoft.com/office/officeart/2005/8/layout/vList5"/>
    <dgm:cxn modelId="{AB64A916-71A3-4675-BBF7-0E88FCCE3B1D}" type="presOf" srcId="{17D1F329-C802-4FEE-AD4C-3D80DBCD1890}" destId="{C5DDCA58-1013-41A0-95E1-94E8EC9772BF}" srcOrd="0" destOrd="10" presId="urn:microsoft.com/office/officeart/2005/8/layout/vList5"/>
    <dgm:cxn modelId="{19EF4D1B-CC73-4AD4-B404-530CAC23961A}" type="presOf" srcId="{F31916DA-A9B9-49F2-A28D-2CF7F022EBA0}" destId="{C5DDCA58-1013-41A0-95E1-94E8EC9772BF}" srcOrd="0" destOrd="0" presId="urn:microsoft.com/office/officeart/2005/8/layout/vList5"/>
    <dgm:cxn modelId="{6606A51D-D5C3-413E-8B75-7643F8B9531A}" type="presOf" srcId="{56A22E92-E17C-4ABF-8167-B1167BB40C07}" destId="{C5DDCA58-1013-41A0-95E1-94E8EC9772BF}" srcOrd="0" destOrd="5" presId="urn:microsoft.com/office/officeart/2005/8/layout/vList5"/>
    <dgm:cxn modelId="{3F04E722-2D8E-471C-8A2E-ADCC72B05BD1}" type="presOf" srcId="{E52D52F2-3B97-4639-8091-401E6C980BED}" destId="{C5DDCA58-1013-41A0-95E1-94E8EC9772BF}" srcOrd="0" destOrd="7" presId="urn:microsoft.com/office/officeart/2005/8/layout/vList5"/>
    <dgm:cxn modelId="{0B31E42A-1AC4-4532-9CEC-0FB7DBE4F9D9}" type="presOf" srcId="{C607406B-AACB-4D2F-8800-9411B60108C0}" destId="{C5DDCA58-1013-41A0-95E1-94E8EC9772BF}" srcOrd="0" destOrd="6" presId="urn:microsoft.com/office/officeart/2005/8/layout/vList5"/>
    <dgm:cxn modelId="{06CAC339-FEEF-4339-953D-8B3DC8082E3F}" type="presOf" srcId="{8847D19F-154F-49D3-B67E-8C8CFD033C04}" destId="{C5DDCA58-1013-41A0-95E1-94E8EC9772BF}" srcOrd="0" destOrd="11" presId="urn:microsoft.com/office/officeart/2005/8/layout/vList5"/>
    <dgm:cxn modelId="{460F9E6C-B835-432B-A20E-847F6DB9AEAF}" srcId="{A50EB247-C91C-486E-8948-0C43E3987911}" destId="{ED387EB9-6D74-4618-85B3-347A97584024}" srcOrd="0" destOrd="0" parTransId="{07EB5136-6066-41DC-86A7-355E87DFFA8D}" sibTransId="{C9D70230-DB55-4AF0-9165-AC30719FD6D3}"/>
    <dgm:cxn modelId="{F6C88B6D-FD23-4DD9-AE00-B5D8FED7CB56}" srcId="{ED387EB9-6D74-4618-85B3-347A97584024}" destId="{F31916DA-A9B9-49F2-A28D-2CF7F022EBA0}" srcOrd="0" destOrd="0" parTransId="{E79E0F6F-6AA6-4507-8D7D-B01FA63204C5}" sibTransId="{14431899-1875-4573-8825-B5F9E00D2389}"/>
    <dgm:cxn modelId="{4440546F-E527-4FE1-BC73-C7271218ED82}" srcId="{ED387EB9-6D74-4618-85B3-347A97584024}" destId="{40B6A71A-097C-4DA8-BF35-09C7F3E42D24}" srcOrd="3" destOrd="0" parTransId="{D87CB9F3-3A78-4848-AD5A-58DA739F551D}" sibTransId="{AB746C73-90D8-48DE-891A-5DAE4DB1B162}"/>
    <dgm:cxn modelId="{2850E452-FE48-4161-94DB-BEE556B68CDE}" type="presOf" srcId="{ED387EB9-6D74-4618-85B3-347A97584024}" destId="{A3DD0847-33D4-476D-99CE-5B9D0D52C16C}" srcOrd="0" destOrd="0" presId="urn:microsoft.com/office/officeart/2005/8/layout/vList5"/>
    <dgm:cxn modelId="{480BA883-649B-480E-849D-448370B54E41}" srcId="{ED387EB9-6D74-4618-85B3-347A97584024}" destId="{BA33AB1F-9EEB-4DAF-886C-D98868FA29A9}" srcOrd="1" destOrd="0" parTransId="{39734888-51C9-485E-BF8D-71C253265077}" sibTransId="{1CA41CD5-5037-4686-B319-1FC6D7A2670A}"/>
    <dgm:cxn modelId="{58BC2E8E-7023-4881-83D2-0611C4CC2EF4}" type="presOf" srcId="{B8857FE3-64F7-47DE-B549-C535BF56CFB3}" destId="{C5DDCA58-1013-41A0-95E1-94E8EC9772BF}" srcOrd="0" destOrd="9" presId="urn:microsoft.com/office/officeart/2005/8/layout/vList5"/>
    <dgm:cxn modelId="{5D1C619E-BEE6-40F2-8924-61825D792078}" type="presOf" srcId="{62360262-CA3E-4C43-B2F7-4F5A14FED60E}" destId="{C5DDCA58-1013-41A0-95E1-94E8EC9772BF}" srcOrd="0" destOrd="8" presId="urn:microsoft.com/office/officeart/2005/8/layout/vList5"/>
    <dgm:cxn modelId="{93786DB1-DD4D-40E2-9BD4-2B38E9686204}" srcId="{ED387EB9-6D74-4618-85B3-347A97584024}" destId="{DBB5D458-80D9-402A-B485-D6BF151FF8D8}" srcOrd="2" destOrd="0" parTransId="{54115FA1-9228-4836-A5F7-AC4156ADACF1}" sibTransId="{6786C4CF-8036-4817-ABCD-6A9137C16ECC}"/>
    <dgm:cxn modelId="{9650A6BE-8319-4F82-88EF-C70642281C8D}" srcId="{ED387EB9-6D74-4618-85B3-347A97584024}" destId="{57808B10-B4C9-46A7-BAA0-4FC72EBC52C6}" srcOrd="4" destOrd="0" parTransId="{93A16741-F6B2-4F57-AE3F-9975F7FC5CF0}" sibTransId="{32BC34D1-FA32-45E1-897B-BCD9B3EF4685}"/>
    <dgm:cxn modelId="{CFC362CA-A2F7-4925-B66C-80D0FB9E4B17}" srcId="{ED387EB9-6D74-4618-85B3-347A97584024}" destId="{56A22E92-E17C-4ABF-8167-B1167BB40C07}" srcOrd="5" destOrd="0" parTransId="{960625FA-4C75-4B06-B53F-83BF2E7C943F}" sibTransId="{CD5C796A-4439-48DF-969D-FC780FBE4FAA}"/>
    <dgm:cxn modelId="{6D4079CC-A2B7-4AAD-AF23-07538A3C2ECA}" type="presOf" srcId="{DBB5D458-80D9-402A-B485-D6BF151FF8D8}" destId="{C5DDCA58-1013-41A0-95E1-94E8EC9772BF}" srcOrd="0" destOrd="2" presId="urn:microsoft.com/office/officeart/2005/8/layout/vList5"/>
    <dgm:cxn modelId="{FB3A9BDC-92D5-4590-9B01-5702F00939F0}" srcId="{ED387EB9-6D74-4618-85B3-347A97584024}" destId="{C607406B-AACB-4D2F-8800-9411B60108C0}" srcOrd="6" destOrd="0" parTransId="{8C2774D1-9565-42A4-B0CE-49EB5AE1A5A1}" sibTransId="{B180F22D-828B-44B7-8383-0C7437A29F59}"/>
    <dgm:cxn modelId="{E0E5C6E5-E5C0-46F7-8C01-7E87753DEFFF}" srcId="{ED387EB9-6D74-4618-85B3-347A97584024}" destId="{17D1F329-C802-4FEE-AD4C-3D80DBCD1890}" srcOrd="10" destOrd="0" parTransId="{3250BB5B-707B-4508-93E7-416D09796572}" sibTransId="{8705C651-2D79-4AD5-8846-0D402DA3BF09}"/>
    <dgm:cxn modelId="{409853EF-553E-4613-AF0C-7E5C590F3CD5}" srcId="{ED387EB9-6D74-4618-85B3-347A97584024}" destId="{8847D19F-154F-49D3-B67E-8C8CFD033C04}" srcOrd="11" destOrd="0" parTransId="{F02C23A7-EAF8-4450-BC78-8FD2E9B1EBC4}" sibTransId="{F343DAFA-8DA5-4736-B577-79AA214B67E4}"/>
    <dgm:cxn modelId="{D6C390F7-8C16-43BA-A6A2-B04265E9B963}" srcId="{ED387EB9-6D74-4618-85B3-347A97584024}" destId="{E52D52F2-3B97-4639-8091-401E6C980BED}" srcOrd="7" destOrd="0" parTransId="{EDE29AFC-CEFE-4A3A-86F0-B8B901755913}" sibTransId="{4519791E-0ACD-4A63-9E64-FB0CCB9A5F5F}"/>
    <dgm:cxn modelId="{C3AAD8FA-0462-498A-92CB-5B25FB891C59}" srcId="{ED387EB9-6D74-4618-85B3-347A97584024}" destId="{B8857FE3-64F7-47DE-B549-C535BF56CFB3}" srcOrd="9" destOrd="0" parTransId="{E02BFE76-E085-4FE8-81EA-995152F397C2}" sibTransId="{25F8908E-9A01-4B82-8794-4C9B9756C983}"/>
    <dgm:cxn modelId="{894E8CFD-06D5-4382-ADCA-99A04D65BB76}" srcId="{ED387EB9-6D74-4618-85B3-347A97584024}" destId="{62360262-CA3E-4C43-B2F7-4F5A14FED60E}" srcOrd="8" destOrd="0" parTransId="{0A213820-2B9D-48B7-B460-55DE17311B17}" sibTransId="{F02917CC-BD56-4D2E-A5B9-56269E69FDE9}"/>
    <dgm:cxn modelId="{FD7D02FE-2759-4952-89A4-DAC68F238B01}" type="presOf" srcId="{57808B10-B4C9-46A7-BAA0-4FC72EBC52C6}" destId="{C5DDCA58-1013-41A0-95E1-94E8EC9772BF}" srcOrd="0" destOrd="4" presId="urn:microsoft.com/office/officeart/2005/8/layout/vList5"/>
    <dgm:cxn modelId="{3D54BF13-D12B-4346-9461-53E9E3B2C9B7}" type="presParOf" srcId="{3809CBF3-3808-42B1-B356-5B4693B2AEBD}" destId="{8D99345E-2782-44EE-81D4-623A89084CA5}" srcOrd="0" destOrd="0" presId="urn:microsoft.com/office/officeart/2005/8/layout/vList5"/>
    <dgm:cxn modelId="{8DFE149F-C318-4B7C-AFB0-71A10A81B6FD}" type="presParOf" srcId="{8D99345E-2782-44EE-81D4-623A89084CA5}" destId="{A3DD0847-33D4-476D-99CE-5B9D0D52C16C}" srcOrd="0" destOrd="0" presId="urn:microsoft.com/office/officeart/2005/8/layout/vList5"/>
    <dgm:cxn modelId="{043FDF82-52B5-47CA-A10B-DBA4A6CAE1ED}" type="presParOf" srcId="{8D99345E-2782-44EE-81D4-623A89084CA5}" destId="{C5DDCA58-1013-41A0-95E1-94E8EC9772B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0EB247-C91C-486E-8948-0C43E3987911}" type="doc">
      <dgm:prSet loTypeId="urn:microsoft.com/office/officeart/2005/8/layout/vList5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ED387EB9-6D74-4618-85B3-347A97584024}">
      <dgm:prSet phldrT="[Texto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s-ES" sz="2800" dirty="0">
              <a:solidFill>
                <a:schemeClr val="tx1"/>
              </a:solidFill>
            </a:rPr>
            <a:t>Oportunidades</a:t>
          </a:r>
        </a:p>
        <a:p>
          <a:r>
            <a:rPr lang="es-ES" sz="2800" dirty="0"/>
            <a:t>(Externas)</a:t>
          </a:r>
        </a:p>
      </dgm:t>
    </dgm:pt>
    <dgm:pt modelId="{07EB5136-6066-41DC-86A7-355E87DFFA8D}" type="parTrans" cxnId="{460F9E6C-B835-432B-A20E-847F6DB9AEAF}">
      <dgm:prSet/>
      <dgm:spPr/>
      <dgm:t>
        <a:bodyPr/>
        <a:lstStyle/>
        <a:p>
          <a:endParaRPr lang="es-ES"/>
        </a:p>
      </dgm:t>
    </dgm:pt>
    <dgm:pt modelId="{C9D70230-DB55-4AF0-9165-AC30719FD6D3}" type="sibTrans" cxnId="{460F9E6C-B835-432B-A20E-847F6DB9AEAF}">
      <dgm:prSet/>
      <dgm:spPr/>
      <dgm:t>
        <a:bodyPr/>
        <a:lstStyle/>
        <a:p>
          <a:endParaRPr lang="es-ES"/>
        </a:p>
      </dgm:t>
    </dgm:pt>
    <dgm:pt modelId="{A2CDD883-E52C-4704-833B-7B503070C035}">
      <dgm:prSet phldrT="[Texto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algn="just">
            <a:spcAft>
              <a:spcPts val="0"/>
            </a:spcAft>
          </a:pPr>
          <a:r>
            <a:rPr lang="es-ES" sz="1900" dirty="0"/>
            <a:t>Normas legales generales y especiales.</a:t>
          </a:r>
        </a:p>
      </dgm:t>
    </dgm:pt>
    <dgm:pt modelId="{4C98606D-008D-4CDE-A81F-83D3BCCCBF8C}" type="parTrans" cxnId="{4C475196-5A0B-485F-AC28-BC90356F8432}">
      <dgm:prSet/>
      <dgm:spPr/>
      <dgm:t>
        <a:bodyPr/>
        <a:lstStyle/>
        <a:p>
          <a:endParaRPr lang="es-ES"/>
        </a:p>
      </dgm:t>
    </dgm:pt>
    <dgm:pt modelId="{4D8CC1CB-5722-41F7-A2C6-D451F2A0DD8F}" type="sibTrans" cxnId="{4C475196-5A0B-485F-AC28-BC90356F8432}">
      <dgm:prSet/>
      <dgm:spPr/>
      <dgm:t>
        <a:bodyPr/>
        <a:lstStyle/>
        <a:p>
          <a:endParaRPr lang="es-ES"/>
        </a:p>
      </dgm:t>
    </dgm:pt>
    <dgm:pt modelId="{16A49589-BACB-4F69-8E3E-BE2B3A23B3A9}">
      <dgm:prSet phldrT="[Texto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algn="just">
            <a:spcAft>
              <a:spcPts val="0"/>
            </a:spcAft>
          </a:pPr>
          <a:r>
            <a:rPr lang="es-ES" sz="1900" dirty="0"/>
            <a:t>Alianzas interinstitucionales</a:t>
          </a:r>
        </a:p>
      </dgm:t>
    </dgm:pt>
    <dgm:pt modelId="{63697541-F631-4852-8FA0-48F6B74AF15D}" type="parTrans" cxnId="{AD09B577-E235-4C65-8276-6E9BE298A594}">
      <dgm:prSet/>
      <dgm:spPr/>
      <dgm:t>
        <a:bodyPr/>
        <a:lstStyle/>
        <a:p>
          <a:endParaRPr lang="es-ES"/>
        </a:p>
      </dgm:t>
    </dgm:pt>
    <dgm:pt modelId="{FABB48E0-5441-42AC-9588-BAAB3DD1D705}" type="sibTrans" cxnId="{AD09B577-E235-4C65-8276-6E9BE298A594}">
      <dgm:prSet/>
      <dgm:spPr/>
      <dgm:t>
        <a:bodyPr/>
        <a:lstStyle/>
        <a:p>
          <a:endParaRPr lang="es-ES"/>
        </a:p>
      </dgm:t>
    </dgm:pt>
    <dgm:pt modelId="{4E36AF73-7AF4-4E10-80F2-7BFBB7C1B722}">
      <dgm:prSet phldrT="[Texto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algn="just" rtl="0">
            <a:spcAft>
              <a:spcPts val="0"/>
            </a:spcAft>
          </a:pPr>
          <a:r>
            <a:rPr lang="es-BO" sz="1900" b="0" i="0" u="none" dirty="0"/>
            <a:t>Coordinación intersectorial e interinstitucional a nivel nacional e internacional. </a:t>
          </a:r>
          <a:endParaRPr lang="es-ES" sz="1900" dirty="0"/>
        </a:p>
      </dgm:t>
    </dgm:pt>
    <dgm:pt modelId="{882E26A6-5D3D-42D0-9E1E-E614662EDA71}" type="parTrans" cxnId="{B0DDB633-49E3-48B7-BF7D-31E719A2AE5C}">
      <dgm:prSet/>
      <dgm:spPr/>
      <dgm:t>
        <a:bodyPr/>
        <a:lstStyle/>
        <a:p>
          <a:endParaRPr lang="es-ES"/>
        </a:p>
      </dgm:t>
    </dgm:pt>
    <dgm:pt modelId="{2CC4DD3F-F7FC-4B24-BDF9-56FFE8383E39}" type="sibTrans" cxnId="{B0DDB633-49E3-48B7-BF7D-31E719A2AE5C}">
      <dgm:prSet/>
      <dgm:spPr/>
      <dgm:t>
        <a:bodyPr/>
        <a:lstStyle/>
        <a:p>
          <a:endParaRPr lang="es-ES"/>
        </a:p>
      </dgm:t>
    </dgm:pt>
    <dgm:pt modelId="{B0760636-82E1-43E3-BEE7-F6912BB8D4A0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algn="just">
            <a:spcAft>
              <a:spcPts val="0"/>
            </a:spcAft>
          </a:pPr>
          <a:r>
            <a:rPr lang="es-BO" sz="1900" b="0" i="0" u="none" dirty="0"/>
            <a:t>Ampliación de coberturas a instancias privadas y de la seguridad social.</a:t>
          </a:r>
          <a:endParaRPr lang="en-US" sz="1900" dirty="0"/>
        </a:p>
      </dgm:t>
    </dgm:pt>
    <dgm:pt modelId="{30C98E2C-6127-40F2-B754-F33847117BE2}" type="parTrans" cxnId="{35E17608-9B73-40B2-AD16-2D023DE0912E}">
      <dgm:prSet/>
      <dgm:spPr/>
      <dgm:t>
        <a:bodyPr/>
        <a:lstStyle/>
        <a:p>
          <a:endParaRPr lang="es-ES"/>
        </a:p>
      </dgm:t>
    </dgm:pt>
    <dgm:pt modelId="{AF14CB61-FB06-4127-BC06-EA66242C818E}" type="sibTrans" cxnId="{35E17608-9B73-40B2-AD16-2D023DE0912E}">
      <dgm:prSet/>
      <dgm:spPr/>
      <dgm:t>
        <a:bodyPr/>
        <a:lstStyle/>
        <a:p>
          <a:endParaRPr lang="es-ES"/>
        </a:p>
      </dgm:t>
    </dgm:pt>
    <dgm:pt modelId="{7ED8024D-1187-42BE-ABF4-3D940E0DE814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algn="just">
            <a:spcAft>
              <a:spcPts val="0"/>
            </a:spcAft>
          </a:pPr>
          <a:r>
            <a:rPr lang="es-BO" sz="1900" dirty="0"/>
            <a:t>Personal de los Servicios de Transfusión hospitalarios capacitados.</a:t>
          </a:r>
          <a:endParaRPr lang="en-US" sz="1900" dirty="0"/>
        </a:p>
      </dgm:t>
    </dgm:pt>
    <dgm:pt modelId="{2B59FDE9-BC67-4D6A-9A63-8B31CA08879F}" type="parTrans" cxnId="{C04C9AA9-B466-412D-953B-34B4BA706E06}">
      <dgm:prSet/>
      <dgm:spPr/>
      <dgm:t>
        <a:bodyPr/>
        <a:lstStyle/>
        <a:p>
          <a:endParaRPr lang="es-ES"/>
        </a:p>
      </dgm:t>
    </dgm:pt>
    <dgm:pt modelId="{5C630E72-B845-49BF-88AE-A7C0126D7B52}" type="sibTrans" cxnId="{C04C9AA9-B466-412D-953B-34B4BA706E06}">
      <dgm:prSet/>
      <dgm:spPr/>
      <dgm:t>
        <a:bodyPr/>
        <a:lstStyle/>
        <a:p>
          <a:endParaRPr lang="es-ES"/>
        </a:p>
      </dgm:t>
    </dgm:pt>
    <dgm:pt modelId="{6A32C207-4C61-49BD-BCA1-3A700DE525FA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algn="just">
            <a:spcAft>
              <a:spcPts val="0"/>
            </a:spcAft>
          </a:pPr>
          <a:r>
            <a:rPr lang="es-ES" sz="1900" dirty="0"/>
            <a:t>Capacitación al cuerpo clínico y/o estudiantil sobre el uso adecuado y racional de sangre y hemocomponentes.</a:t>
          </a:r>
          <a:endParaRPr lang="en-US" sz="1900" dirty="0"/>
        </a:p>
      </dgm:t>
    </dgm:pt>
    <dgm:pt modelId="{F83DFCBA-DC76-43F9-82A9-F6506C724606}" type="parTrans" cxnId="{9299E7F1-7043-4DF5-A1E5-DE21B404808F}">
      <dgm:prSet/>
      <dgm:spPr/>
      <dgm:t>
        <a:bodyPr/>
        <a:lstStyle/>
        <a:p>
          <a:endParaRPr lang="es-ES"/>
        </a:p>
      </dgm:t>
    </dgm:pt>
    <dgm:pt modelId="{7F350C00-CB7A-43A7-8C35-5F232A23E93B}" type="sibTrans" cxnId="{9299E7F1-7043-4DF5-A1E5-DE21B404808F}">
      <dgm:prSet/>
      <dgm:spPr/>
      <dgm:t>
        <a:bodyPr/>
        <a:lstStyle/>
        <a:p>
          <a:endParaRPr lang="es-ES"/>
        </a:p>
      </dgm:t>
    </dgm:pt>
    <dgm:pt modelId="{849B3E97-33C3-4E78-9570-6FEF91EAB45C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algn="just">
            <a:spcAft>
              <a:spcPts val="0"/>
            </a:spcAft>
          </a:pPr>
          <a:r>
            <a:rPr lang="es-ES" sz="1900" dirty="0"/>
            <a:t>Promulgación de una Ley específica para el fomento de la donación voluntaria altruista de sangre: Ley </a:t>
          </a:r>
          <a:r>
            <a:rPr lang="es-ES" sz="1900" dirty="0" err="1"/>
            <a:t>N°</a:t>
          </a:r>
          <a:r>
            <a:rPr lang="es-ES" sz="1900" dirty="0"/>
            <a:t> 1302 del 18 de junio de 2020.</a:t>
          </a:r>
          <a:endParaRPr lang="en-US" sz="1900" dirty="0"/>
        </a:p>
      </dgm:t>
    </dgm:pt>
    <dgm:pt modelId="{EAE954E9-4945-41AA-9951-5005A6360372}" type="parTrans" cxnId="{DD0AB7A0-52C8-4A38-A914-4FFA23B89D4B}">
      <dgm:prSet/>
      <dgm:spPr/>
      <dgm:t>
        <a:bodyPr/>
        <a:lstStyle/>
        <a:p>
          <a:endParaRPr lang="es-ES"/>
        </a:p>
      </dgm:t>
    </dgm:pt>
    <dgm:pt modelId="{DC0280EB-5905-4119-96B7-DD7C3316B548}" type="sibTrans" cxnId="{DD0AB7A0-52C8-4A38-A914-4FFA23B89D4B}">
      <dgm:prSet/>
      <dgm:spPr/>
      <dgm:t>
        <a:bodyPr/>
        <a:lstStyle/>
        <a:p>
          <a:endParaRPr lang="es-ES"/>
        </a:p>
      </dgm:t>
    </dgm:pt>
    <dgm:pt modelId="{1FE35833-CD36-4833-9E9F-FC5C3F0954BF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algn="just">
            <a:spcAft>
              <a:spcPts val="0"/>
            </a:spcAft>
          </a:pPr>
          <a:r>
            <a:rPr lang="es-ES" sz="1900" dirty="0"/>
            <a:t>Alianza interinstitucional con otras carreras diferentes a las de salud para la formación de estudiantes de pregrado en el área de Bancos de Sangre</a:t>
          </a:r>
          <a:endParaRPr lang="en-US" sz="1900" dirty="0"/>
        </a:p>
      </dgm:t>
    </dgm:pt>
    <dgm:pt modelId="{F3A236F2-715F-4E89-82C3-485FD9C05D8E}" type="parTrans" cxnId="{C7F259AD-68DE-4A33-A303-36F3B6298E0C}">
      <dgm:prSet/>
      <dgm:spPr/>
      <dgm:t>
        <a:bodyPr/>
        <a:lstStyle/>
        <a:p>
          <a:endParaRPr lang="es-BO"/>
        </a:p>
      </dgm:t>
    </dgm:pt>
    <dgm:pt modelId="{AD3DC2B4-210E-4B3B-A20A-B2EDD9A388C4}" type="sibTrans" cxnId="{C7F259AD-68DE-4A33-A303-36F3B6298E0C}">
      <dgm:prSet/>
      <dgm:spPr/>
      <dgm:t>
        <a:bodyPr/>
        <a:lstStyle/>
        <a:p>
          <a:endParaRPr lang="es-BO"/>
        </a:p>
      </dgm:t>
    </dgm:pt>
    <dgm:pt modelId="{3809CBF3-3808-42B1-B356-5B4693B2AEBD}" type="pres">
      <dgm:prSet presAssocID="{A50EB247-C91C-486E-8948-0C43E3987911}" presName="Name0" presStyleCnt="0">
        <dgm:presLayoutVars>
          <dgm:dir/>
          <dgm:animLvl val="lvl"/>
          <dgm:resizeHandles val="exact"/>
        </dgm:presLayoutVars>
      </dgm:prSet>
      <dgm:spPr/>
    </dgm:pt>
    <dgm:pt modelId="{8D99345E-2782-44EE-81D4-623A89084CA5}" type="pres">
      <dgm:prSet presAssocID="{ED387EB9-6D74-4618-85B3-347A97584024}" presName="linNode" presStyleCnt="0"/>
      <dgm:spPr/>
    </dgm:pt>
    <dgm:pt modelId="{A3DD0847-33D4-476D-99CE-5B9D0D52C16C}" type="pres">
      <dgm:prSet presAssocID="{ED387EB9-6D74-4618-85B3-347A97584024}" presName="parentText" presStyleLbl="node1" presStyleIdx="0" presStyleCnt="1" custScaleY="68353" custLinFactNeighborY="-6261">
        <dgm:presLayoutVars>
          <dgm:chMax val="1"/>
          <dgm:bulletEnabled val="1"/>
        </dgm:presLayoutVars>
      </dgm:prSet>
      <dgm:spPr/>
    </dgm:pt>
    <dgm:pt modelId="{C5DDCA58-1013-41A0-95E1-94E8EC9772BF}" type="pres">
      <dgm:prSet presAssocID="{ED387EB9-6D74-4618-85B3-347A97584024}" presName="descendantText" presStyleLbl="alignAccFollowNode1" presStyleIdx="0" presStyleCnt="1" custScaleY="123195" custLinFactNeighborX="-537" custLinFactNeighborY="-15065">
        <dgm:presLayoutVars>
          <dgm:bulletEnabled val="1"/>
        </dgm:presLayoutVars>
      </dgm:prSet>
      <dgm:spPr/>
    </dgm:pt>
  </dgm:ptLst>
  <dgm:cxnLst>
    <dgm:cxn modelId="{F84FAC04-2932-49B2-B1F1-BA2AB9A1C4F5}" type="presOf" srcId="{6A32C207-4C61-49BD-BCA1-3A700DE525FA}" destId="{C5DDCA58-1013-41A0-95E1-94E8EC9772BF}" srcOrd="0" destOrd="5" presId="urn:microsoft.com/office/officeart/2005/8/layout/vList5"/>
    <dgm:cxn modelId="{43E41505-B9EB-44C3-8E8C-B9084E059048}" type="presOf" srcId="{A50EB247-C91C-486E-8948-0C43E3987911}" destId="{3809CBF3-3808-42B1-B356-5B4693B2AEBD}" srcOrd="0" destOrd="0" presId="urn:microsoft.com/office/officeart/2005/8/layout/vList5"/>
    <dgm:cxn modelId="{35E17608-9B73-40B2-AD16-2D023DE0912E}" srcId="{ED387EB9-6D74-4618-85B3-347A97584024}" destId="{B0760636-82E1-43E3-BEE7-F6912BB8D4A0}" srcOrd="3" destOrd="0" parTransId="{30C98E2C-6127-40F2-B754-F33847117BE2}" sibTransId="{AF14CB61-FB06-4127-BC06-EA66242C818E}"/>
    <dgm:cxn modelId="{B8E5AB0C-7D88-4213-B964-B1D07D5343F2}" type="presOf" srcId="{B0760636-82E1-43E3-BEE7-F6912BB8D4A0}" destId="{C5DDCA58-1013-41A0-95E1-94E8EC9772BF}" srcOrd="0" destOrd="3" presId="urn:microsoft.com/office/officeart/2005/8/layout/vList5"/>
    <dgm:cxn modelId="{EECAFE1E-8897-407D-9C21-3B8F0B331E68}" type="presOf" srcId="{A2CDD883-E52C-4704-833B-7B503070C035}" destId="{C5DDCA58-1013-41A0-95E1-94E8EC9772BF}" srcOrd="0" destOrd="0" presId="urn:microsoft.com/office/officeart/2005/8/layout/vList5"/>
    <dgm:cxn modelId="{4204682E-F708-4C77-9143-B61469DD40AF}" type="presOf" srcId="{4E36AF73-7AF4-4E10-80F2-7BFBB7C1B722}" destId="{C5DDCA58-1013-41A0-95E1-94E8EC9772BF}" srcOrd="0" destOrd="2" presId="urn:microsoft.com/office/officeart/2005/8/layout/vList5"/>
    <dgm:cxn modelId="{B0DDB633-49E3-48B7-BF7D-31E719A2AE5C}" srcId="{ED387EB9-6D74-4618-85B3-347A97584024}" destId="{4E36AF73-7AF4-4E10-80F2-7BFBB7C1B722}" srcOrd="2" destOrd="0" parTransId="{882E26A6-5D3D-42D0-9E1E-E614662EDA71}" sibTransId="{2CC4DD3F-F7FC-4B24-BDF9-56FFE8383E39}"/>
    <dgm:cxn modelId="{2AB6D539-2F4A-49A2-ABCF-86884E5B783C}" type="presOf" srcId="{1FE35833-CD36-4833-9E9F-FC5C3F0954BF}" destId="{C5DDCA58-1013-41A0-95E1-94E8EC9772BF}" srcOrd="0" destOrd="7" presId="urn:microsoft.com/office/officeart/2005/8/layout/vList5"/>
    <dgm:cxn modelId="{78ACC65E-FE7D-4CA7-AE0E-6B93EBFA9708}" type="presOf" srcId="{7ED8024D-1187-42BE-ABF4-3D940E0DE814}" destId="{C5DDCA58-1013-41A0-95E1-94E8EC9772BF}" srcOrd="0" destOrd="4" presId="urn:microsoft.com/office/officeart/2005/8/layout/vList5"/>
    <dgm:cxn modelId="{1E709A4B-506D-4E89-8CC8-B85C9B28EF11}" type="presOf" srcId="{849B3E97-33C3-4E78-9570-6FEF91EAB45C}" destId="{C5DDCA58-1013-41A0-95E1-94E8EC9772BF}" srcOrd="0" destOrd="6" presId="urn:microsoft.com/office/officeart/2005/8/layout/vList5"/>
    <dgm:cxn modelId="{460F9E6C-B835-432B-A20E-847F6DB9AEAF}" srcId="{A50EB247-C91C-486E-8948-0C43E3987911}" destId="{ED387EB9-6D74-4618-85B3-347A97584024}" srcOrd="0" destOrd="0" parTransId="{07EB5136-6066-41DC-86A7-355E87DFFA8D}" sibTransId="{C9D70230-DB55-4AF0-9165-AC30719FD6D3}"/>
    <dgm:cxn modelId="{2850E452-FE48-4161-94DB-BEE556B68CDE}" type="presOf" srcId="{ED387EB9-6D74-4618-85B3-347A97584024}" destId="{A3DD0847-33D4-476D-99CE-5B9D0D52C16C}" srcOrd="0" destOrd="0" presId="urn:microsoft.com/office/officeart/2005/8/layout/vList5"/>
    <dgm:cxn modelId="{AD09B577-E235-4C65-8276-6E9BE298A594}" srcId="{ED387EB9-6D74-4618-85B3-347A97584024}" destId="{16A49589-BACB-4F69-8E3E-BE2B3A23B3A9}" srcOrd="1" destOrd="0" parTransId="{63697541-F631-4852-8FA0-48F6B74AF15D}" sibTransId="{FABB48E0-5441-42AC-9588-BAAB3DD1D705}"/>
    <dgm:cxn modelId="{4C475196-5A0B-485F-AC28-BC90356F8432}" srcId="{ED387EB9-6D74-4618-85B3-347A97584024}" destId="{A2CDD883-E52C-4704-833B-7B503070C035}" srcOrd="0" destOrd="0" parTransId="{4C98606D-008D-4CDE-A81F-83D3BCCCBF8C}" sibTransId="{4D8CC1CB-5722-41F7-A2C6-D451F2A0DD8F}"/>
    <dgm:cxn modelId="{DD0AB7A0-52C8-4A38-A914-4FFA23B89D4B}" srcId="{ED387EB9-6D74-4618-85B3-347A97584024}" destId="{849B3E97-33C3-4E78-9570-6FEF91EAB45C}" srcOrd="6" destOrd="0" parTransId="{EAE954E9-4945-41AA-9951-5005A6360372}" sibTransId="{DC0280EB-5905-4119-96B7-DD7C3316B548}"/>
    <dgm:cxn modelId="{C04C9AA9-B466-412D-953B-34B4BA706E06}" srcId="{ED387EB9-6D74-4618-85B3-347A97584024}" destId="{7ED8024D-1187-42BE-ABF4-3D940E0DE814}" srcOrd="4" destOrd="0" parTransId="{2B59FDE9-BC67-4D6A-9A63-8B31CA08879F}" sibTransId="{5C630E72-B845-49BF-88AE-A7C0126D7B52}"/>
    <dgm:cxn modelId="{C7F259AD-68DE-4A33-A303-36F3B6298E0C}" srcId="{ED387EB9-6D74-4618-85B3-347A97584024}" destId="{1FE35833-CD36-4833-9E9F-FC5C3F0954BF}" srcOrd="7" destOrd="0" parTransId="{F3A236F2-715F-4E89-82C3-485FD9C05D8E}" sibTransId="{AD3DC2B4-210E-4B3B-A20A-B2EDD9A388C4}"/>
    <dgm:cxn modelId="{B730EAD0-ADF8-4D53-BD1D-BE330DCEC85A}" type="presOf" srcId="{16A49589-BACB-4F69-8E3E-BE2B3A23B3A9}" destId="{C5DDCA58-1013-41A0-95E1-94E8EC9772BF}" srcOrd="0" destOrd="1" presId="urn:microsoft.com/office/officeart/2005/8/layout/vList5"/>
    <dgm:cxn modelId="{9299E7F1-7043-4DF5-A1E5-DE21B404808F}" srcId="{ED387EB9-6D74-4618-85B3-347A97584024}" destId="{6A32C207-4C61-49BD-BCA1-3A700DE525FA}" srcOrd="5" destOrd="0" parTransId="{F83DFCBA-DC76-43F9-82A9-F6506C724606}" sibTransId="{7F350C00-CB7A-43A7-8C35-5F232A23E93B}"/>
    <dgm:cxn modelId="{3D54BF13-D12B-4346-9461-53E9E3B2C9B7}" type="presParOf" srcId="{3809CBF3-3808-42B1-B356-5B4693B2AEBD}" destId="{8D99345E-2782-44EE-81D4-623A89084CA5}" srcOrd="0" destOrd="0" presId="urn:microsoft.com/office/officeart/2005/8/layout/vList5"/>
    <dgm:cxn modelId="{8DFE149F-C318-4B7C-AFB0-71A10A81B6FD}" type="presParOf" srcId="{8D99345E-2782-44EE-81D4-623A89084CA5}" destId="{A3DD0847-33D4-476D-99CE-5B9D0D52C16C}" srcOrd="0" destOrd="0" presId="urn:microsoft.com/office/officeart/2005/8/layout/vList5"/>
    <dgm:cxn modelId="{043FDF82-52B5-47CA-A10B-DBA4A6CAE1ED}" type="presParOf" srcId="{8D99345E-2782-44EE-81D4-623A89084CA5}" destId="{C5DDCA58-1013-41A0-95E1-94E8EC9772B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DDCA58-1013-41A0-95E1-94E8EC9772BF}">
      <dsp:nvSpPr>
        <dsp:cNvPr id="0" name=""/>
        <dsp:cNvSpPr/>
      </dsp:nvSpPr>
      <dsp:spPr>
        <a:xfrm rot="5400000">
          <a:off x="5115395" y="-816950"/>
          <a:ext cx="5308084" cy="7312412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b="0" i="0" u="none" kern="1200" dirty="0"/>
            <a:t>Calidad y condición legal del HEMOCENTRO-BSRDLP como CENTRO DE REFERENCIA NACIONAL y DEPARTAMENTAL </a:t>
          </a:r>
          <a:endParaRPr lang="es-ES" sz="1600" b="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b="0" i="0" u="none" kern="1200" dirty="0"/>
            <a:t>Entidad desconcentrada con autonomía de gestión técnico administrativa delegada</a:t>
          </a:r>
          <a:endParaRPr lang="es-BO" sz="1600" b="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Dirección basada en un Sistema de Gestión de Calidad y liderazgo ejecutivo estratégico</a:t>
          </a:r>
          <a:endParaRPr lang="es-BO" sz="1600" b="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effectLst/>
            </a:rPr>
            <a:t>Imagen institucional consolidada a nivel departamental, nacional e internacional</a:t>
          </a:r>
          <a:endParaRPr lang="es-ES" sz="1600" b="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b="0" kern="1200" dirty="0"/>
            <a:t>Acreditación con excelencia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b="0" kern="1200" dirty="0"/>
            <a:t>Controles externos de Calidad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b="0" kern="1200" dirty="0"/>
            <a:t>Recursos humanos competitivos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b="0" kern="1200" dirty="0"/>
            <a:t>Documentos normativos aprobados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b="0" kern="1200" dirty="0"/>
            <a:t>Administración transparente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effectLst/>
            </a:rPr>
            <a:t>Documentos normativos y reglamentarios actualizados anualmente y aprobados con R.A. del CTA de la Entidad. </a:t>
          </a:r>
          <a:endParaRPr lang="es-ES" sz="1600" b="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effectLst/>
            </a:rPr>
            <a:t>Capacidad de brindar formación y entrenamiento al personal de los Servicios de Transfusión de los Centros hospitalarios de II y III nivel de atención</a:t>
          </a:r>
          <a:endParaRPr lang="es-ES" sz="1600" b="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Alianzas estratégicas con Instituciones públicas, Empresas privadas, universidades, Iglesias, etc. para la promoción e incremento de la donación voluntaria altruista de sangre</a:t>
          </a:r>
          <a:endParaRPr lang="es-ES" sz="1600" b="0" kern="1200" dirty="0"/>
        </a:p>
      </dsp:txBody>
      <dsp:txXfrm rot="-5400000">
        <a:off x="4113232" y="444332"/>
        <a:ext cx="7053293" cy="4789846"/>
      </dsp:txXfrm>
    </dsp:sp>
    <dsp:sp modelId="{A3DD0847-33D4-476D-99CE-5B9D0D52C16C}">
      <dsp:nvSpPr>
        <dsp:cNvPr id="0" name=""/>
        <dsp:cNvSpPr/>
      </dsp:nvSpPr>
      <dsp:spPr>
        <a:xfrm>
          <a:off x="0" y="434274"/>
          <a:ext cx="4113231" cy="474526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>
              <a:solidFill>
                <a:schemeClr val="tx1"/>
              </a:solidFill>
            </a:rPr>
            <a:t>Fortalezas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(Internas)</a:t>
          </a:r>
        </a:p>
      </dsp:txBody>
      <dsp:txXfrm>
        <a:off x="200791" y="635065"/>
        <a:ext cx="3711649" cy="43436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DDCA58-1013-41A0-95E1-94E8EC9772BF}">
      <dsp:nvSpPr>
        <dsp:cNvPr id="0" name=""/>
        <dsp:cNvSpPr/>
      </dsp:nvSpPr>
      <dsp:spPr>
        <a:xfrm rot="5400000">
          <a:off x="4995425" y="-1022712"/>
          <a:ext cx="5055306" cy="7100731"/>
        </a:xfrm>
        <a:prstGeom prst="round2Same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s-ES" sz="1900" kern="1200" dirty="0"/>
            <a:t>Normas legales generales y especiales.</a:t>
          </a:r>
        </a:p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s-ES" sz="1900" kern="1200" dirty="0"/>
            <a:t>Alianzas interinstitucionales</a:t>
          </a:r>
        </a:p>
        <a:p>
          <a:pPr marL="171450" lvl="1" indent="-171450" algn="just" defTabSz="844550" rtl="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s-BO" sz="1900" b="0" i="0" u="none" kern="1200" dirty="0"/>
            <a:t>Coordinación intersectorial e interinstitucional a nivel nacional e internacional. </a:t>
          </a:r>
          <a:endParaRPr lang="es-ES" sz="1900" kern="1200" dirty="0"/>
        </a:p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s-BO" sz="1900" b="0" i="0" u="none" kern="1200" dirty="0"/>
            <a:t>Ampliación de coberturas a instancias privadas y de la seguridad social.</a:t>
          </a:r>
          <a:endParaRPr lang="en-US" sz="1900" kern="1200" dirty="0"/>
        </a:p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s-BO" sz="1900" kern="1200" dirty="0"/>
            <a:t>Personal de los Servicios de Transfusión hospitalarios capacitados.</a:t>
          </a:r>
          <a:endParaRPr lang="en-US" sz="1900" kern="1200" dirty="0"/>
        </a:p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s-ES" sz="1900" kern="1200" dirty="0"/>
            <a:t>Capacitación al cuerpo clínico y/o estudiantil sobre el uso adecuado y racional de sangre y hemocomponentes.</a:t>
          </a:r>
          <a:endParaRPr lang="en-US" sz="1900" kern="1200" dirty="0"/>
        </a:p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s-ES" sz="1900" kern="1200" dirty="0"/>
            <a:t>Promulgación de una Ley específica para el fomento de la donación voluntaria altruista de sangre: Ley </a:t>
          </a:r>
          <a:r>
            <a:rPr lang="es-ES" sz="1900" kern="1200" dirty="0" err="1"/>
            <a:t>N°</a:t>
          </a:r>
          <a:r>
            <a:rPr lang="es-ES" sz="1900" kern="1200" dirty="0"/>
            <a:t> 1302 del 18 de junio de 2020.</a:t>
          </a:r>
          <a:endParaRPr lang="en-US" sz="1900" kern="1200" dirty="0"/>
        </a:p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s-ES" sz="1900" kern="1200" dirty="0"/>
            <a:t>Alianza interinstitucional con otras carreras diferentes a las de salud para la formación de estudiantes de pregrado en el área de Bancos de Sangre</a:t>
          </a:r>
          <a:endParaRPr lang="en-US" sz="1900" kern="1200" dirty="0"/>
        </a:p>
      </dsp:txBody>
      <dsp:txXfrm rot="-5400000">
        <a:off x="3972713" y="246780"/>
        <a:ext cx="6853951" cy="4561746"/>
      </dsp:txXfrm>
    </dsp:sp>
    <dsp:sp modelId="{A3DD0847-33D4-476D-99CE-5B9D0D52C16C}">
      <dsp:nvSpPr>
        <dsp:cNvPr id="0" name=""/>
        <dsp:cNvSpPr/>
      </dsp:nvSpPr>
      <dsp:spPr>
        <a:xfrm>
          <a:off x="0" y="493003"/>
          <a:ext cx="3994161" cy="3506081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solidFill>
                <a:schemeClr val="tx1"/>
              </a:solidFill>
            </a:rPr>
            <a:t>Oportunidades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(Externas)</a:t>
          </a:r>
        </a:p>
      </dsp:txBody>
      <dsp:txXfrm>
        <a:off x="171153" y="664156"/>
        <a:ext cx="3651855" cy="31637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0BDAD-E6DC-423B-B573-5121F6B545DA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A430D4-36CB-475E-8F5B-4CFFC250977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8284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F80C1B-8970-B34D-89C6-57FC17A70D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B4BCB96-AE7F-2C47-A833-6728DA85D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1B306C-66C1-1147-9CA8-ED322B432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A9A0F-BA22-EB41-97BB-21999D8FD43E}" type="datetimeFigureOut">
              <a:rPr lang="es-BO" smtClean="0"/>
              <a:t>18/4/2024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2809F7-7A78-C34B-98BA-364D08FB2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CF1BFA-1956-4843-A6CC-40479FAD5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200AB-0AAC-C347-B797-1EA1AFFFE9A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973413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0228C7-6A3A-224D-96F4-C7BBC0280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4E400D-DEC7-3147-B899-4B4264595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4C8EFA-2E2D-0441-A964-2BB5E1BEE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A9A0F-BA22-EB41-97BB-21999D8FD43E}" type="datetimeFigureOut">
              <a:rPr lang="es-BO" smtClean="0"/>
              <a:t>18/4/2024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91D6CF-EAFF-134B-8AFD-E839B9B07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5C0331-1BB0-EC44-9506-F034E6DF4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200AB-0AAC-C347-B797-1EA1AFFFE9A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69334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B5EF82A-1D97-8A43-BE43-802A477811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163FA35-A238-C64D-96C0-63821E7F9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8F55FB-5A0A-1846-90EA-369E741C4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A9A0F-BA22-EB41-97BB-21999D8FD43E}" type="datetimeFigureOut">
              <a:rPr lang="es-BO" smtClean="0"/>
              <a:t>18/4/2024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94BD43-88F3-6B4F-914E-DCE114C5D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5D7B3A-1E19-874E-B862-898791E7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200AB-0AAC-C347-B797-1EA1AFFFE9A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999111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65F51-E07D-EC41-8FED-A54DD9D08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D61B925-B204-D743-ABCB-ADC0FDF46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71D83C-3F65-3244-8D0E-5F2A5BD4D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A9A0F-BA22-EB41-97BB-21999D8FD43E}" type="datetimeFigureOut">
              <a:rPr lang="es-BO" smtClean="0"/>
              <a:t>18/4/2024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D37861-EBDF-294D-82F2-3B20D9E2F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C4494C-3E24-E140-908F-AEBB57782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200AB-0AAC-C347-B797-1EA1AFFFE9A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137485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50AD02-8250-5341-A598-1BEB5FDEF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D23C23-AB25-7D4F-AAB1-27AFD4E59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9304FF-3EA7-054A-9688-0A4ED8E9A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A9A0F-BA22-EB41-97BB-21999D8FD43E}" type="datetimeFigureOut">
              <a:rPr lang="es-BO" smtClean="0"/>
              <a:t>18/4/2024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D25021-8729-7D4C-925D-56838D5E7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D866D1-53AD-0848-8B95-7B496E9A3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200AB-0AAC-C347-B797-1EA1AFFFE9A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625695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F92629-01A5-3747-9340-3B3B95FA9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A71E1B-FE4D-C145-BD5F-38670DDC86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425414D-9274-924B-BB67-9781D747F2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BDDA709-39A6-A943-A4B5-64C36911A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A9A0F-BA22-EB41-97BB-21999D8FD43E}" type="datetimeFigureOut">
              <a:rPr lang="es-BO" smtClean="0"/>
              <a:t>18/4/2024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5F0A415-AD71-2D4E-B0F9-993F2E709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FD38296-3151-AA4D-AD43-8BEC25C02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200AB-0AAC-C347-B797-1EA1AFFFE9A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43702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98CCF4-B17A-844C-ABC8-8AF26CDA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960B4E-AA6B-A345-8AD8-C110CE534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2BC24F4-3D6B-FA44-B68A-DD4FF7F27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9C01E9-7ACC-4647-A38B-66DAB0E0E0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3013CE8-8F68-FE48-A6AE-0DFE07AAF4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6A5A15-4D81-CF47-9CE6-B8EC91472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A9A0F-BA22-EB41-97BB-21999D8FD43E}" type="datetimeFigureOut">
              <a:rPr lang="es-BO" smtClean="0"/>
              <a:t>18/4/2024</a:t>
            </a:fld>
            <a:endParaRPr lang="es-B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4A55D34-F8FF-4646-AF27-771A84FC3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C9F028E-1156-D648-9EB2-FA47C1C1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200AB-0AAC-C347-B797-1EA1AFFFE9A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013971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3C72BF-2B40-2A40-A8DE-A4D79567B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14A8204-E1DC-AB40-A277-03E98881B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A9A0F-BA22-EB41-97BB-21999D8FD43E}" type="datetimeFigureOut">
              <a:rPr lang="es-BO" smtClean="0"/>
              <a:t>18/4/2024</a:t>
            </a:fld>
            <a:endParaRPr lang="es-B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40CC2AF-FD42-3941-ADD3-CE9F3E8AD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08A5E68-3AB7-8240-9BD4-8B7BE37E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200AB-0AAC-C347-B797-1EA1AFFFE9A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970710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9920509-152B-3148-934A-AEC1C4280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A9A0F-BA22-EB41-97BB-21999D8FD43E}" type="datetimeFigureOut">
              <a:rPr lang="es-BO" smtClean="0"/>
              <a:t>18/4/2024</a:t>
            </a:fld>
            <a:endParaRPr lang="es-B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BE166AB-1138-494C-9D00-E3C6178CA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51E36C4-61D5-EE42-AFCF-5D8B60CCE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200AB-0AAC-C347-B797-1EA1AFFFE9A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841799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012846-088C-6045-AF3F-4775E49A0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4E3F74-2A2D-EF4B-A62A-397CDAD22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439B940-C074-C340-A26F-F125A1B76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973B68-33EE-3A4E-8E3E-9BBC1906D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A9A0F-BA22-EB41-97BB-21999D8FD43E}" type="datetimeFigureOut">
              <a:rPr lang="es-BO" smtClean="0"/>
              <a:t>18/4/2024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41EA55-4CC7-714F-96EF-C98C5D370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0EFE96A-D043-C744-AAB5-77D495FFE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200AB-0AAC-C347-B797-1EA1AFFFE9A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888711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E1F7A2-47F3-3A40-A971-AAE66BFD6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EFC2662-A58C-3A41-B41D-50755F6979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B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8EC10D2-810F-6244-A837-7631C67287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48D31A0-58BC-3F48-9492-80AF6561A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A9A0F-BA22-EB41-97BB-21999D8FD43E}" type="datetimeFigureOut">
              <a:rPr lang="es-BO" smtClean="0"/>
              <a:t>18/4/2024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E423595-6BF2-5246-9D16-FD47907E8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D35364D-76F5-164F-B615-30AB64976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200AB-0AAC-C347-B797-1EA1AFFFE9A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877834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DBDD138-D549-4B49-9780-FF274BB2B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E490C4-0A8A-354E-9023-EE5A757C8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239FD2-81DB-5C4D-A80E-3AF26C19FA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A9A0F-BA22-EB41-97BB-21999D8FD43E}" type="datetimeFigureOut">
              <a:rPr lang="es-BO" smtClean="0"/>
              <a:t>18/4/2024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D7F8B6-C652-5948-AD25-31B01F7D24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78C2F2-E42E-3D4F-8F61-D5737A4CF5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200AB-0AAC-C347-B797-1EA1AFFFE9A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070801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B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jfif"/><Relationship Id="rId4" Type="http://schemas.openxmlformats.org/officeDocument/2006/relationships/image" Target="../media/image2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076C308-56E3-F14B-8DF8-337B54C48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92385C7-D0D7-0A45-AF5C-5EE0AAEC67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21" y="5093359"/>
            <a:ext cx="1527323" cy="180274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8002438-0075-F347-A9FC-A1C3DBCBE0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941" y="5257800"/>
            <a:ext cx="645895" cy="144044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2DA39B4-A633-A047-8C31-7EABA4E782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228" y="5396415"/>
            <a:ext cx="2835543" cy="1440445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0CDBA648-827A-664A-9C32-E7CDA561D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0408" y="2252213"/>
            <a:ext cx="10251182" cy="2599396"/>
          </a:xfrm>
        </p:spPr>
        <p:txBody>
          <a:bodyPr>
            <a:normAutofit fontScale="90000"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es-ES" altLang="es-E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anose="020E0507020206020404" pitchFamily="34" charset="0"/>
                <a:ea typeface="+mj-ea"/>
                <a:cs typeface="+mj-cs"/>
              </a:rPr>
              <a:t>GOBIERNO AUTÓNOMO DEPARTAMENTAL DE LA PAZ	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endParaRPr lang="es-ES" altLang="es-E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Light" panose="020E0507020206020404" pitchFamily="34" charset="0"/>
              <a:ea typeface="+mj-ea"/>
              <a:cs typeface="+mj-cs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es-ES" altLang="es-E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anose="020E0507020206020404" pitchFamily="34" charset="0"/>
                <a:ea typeface="+mj-ea"/>
                <a:cs typeface="+mj-cs"/>
              </a:rPr>
              <a:t>SERVICIO DEPARTAMENTAL DE SALUD 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es-ES" altLang="es-E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anose="020E0507020206020404" pitchFamily="34" charset="0"/>
                <a:ea typeface="+mj-ea"/>
                <a:cs typeface="+mj-cs"/>
              </a:rPr>
              <a:t>HEMOCENTRO – BSRDLP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endParaRPr lang="es-ES" altLang="es-E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Light" panose="020E0507020206020404" pitchFamily="34" charset="0"/>
              <a:ea typeface="+mj-ea"/>
              <a:cs typeface="+mj-cs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endParaRPr lang="es-ES" altLang="es-E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Light" panose="020E0507020206020404" pitchFamily="34" charset="0"/>
              <a:ea typeface="+mj-ea"/>
              <a:cs typeface="+mj-cs"/>
            </a:endParaRPr>
          </a:p>
          <a:p>
            <a:pPr marL="0" indent="0" algn="ctr" defTabSz="685800">
              <a:lnSpc>
                <a:spcPct val="90000"/>
              </a:lnSpc>
              <a:spcBef>
                <a:spcPct val="0"/>
              </a:spcBef>
              <a:buNone/>
            </a:pPr>
            <a:r>
              <a:rPr lang="es-ES" altLang="es-E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anose="020E0507020206020404" pitchFamily="34" charset="0"/>
                <a:ea typeface="+mj-ea"/>
                <a:cs typeface="+mj-cs"/>
              </a:rPr>
              <a:t>AUDIENCIA PÚBLICA DE RENDICIÓN DE CUENTAS</a:t>
            </a:r>
          </a:p>
          <a:p>
            <a:pPr marL="0" indent="0" algn="ctr" defTabSz="685800">
              <a:lnSpc>
                <a:spcPct val="90000"/>
              </a:lnSpc>
              <a:spcBef>
                <a:spcPct val="0"/>
              </a:spcBef>
              <a:buNone/>
            </a:pPr>
            <a:r>
              <a:rPr lang="es-ES" altLang="es-E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anose="020E0507020206020404" pitchFamily="34" charset="0"/>
                <a:ea typeface="+mj-ea"/>
                <a:cs typeface="+mj-cs"/>
              </a:rPr>
              <a:t>INICIAL 2024</a:t>
            </a:r>
          </a:p>
          <a:p>
            <a:pPr marL="0" indent="0">
              <a:buNone/>
            </a:pPr>
            <a:endParaRPr lang="es-BO" sz="2000" dirty="0"/>
          </a:p>
        </p:txBody>
      </p:sp>
    </p:spTree>
    <p:extLst>
      <p:ext uri="{BB962C8B-B14F-4D97-AF65-F5344CB8AC3E}">
        <p14:creationId xmlns:p14="http://schemas.microsoft.com/office/powerpoint/2010/main" val="3706681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076C308-56E3-F14B-8DF8-337B54C48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2 Marcador de contenido">
            <a:extLst>
              <a:ext uri="{FF2B5EF4-FFF2-40B4-BE49-F238E27FC236}">
                <a16:creationId xmlns:a16="http://schemas.microsoft.com/office/drawing/2014/main" id="{0F15ADF3-C09C-DD47-A2F4-BE7E8AFC046B}"/>
              </a:ext>
            </a:extLst>
          </p:cNvPr>
          <p:cNvSpPr txBox="1">
            <a:spLocks/>
          </p:cNvSpPr>
          <p:nvPr/>
        </p:nvSpPr>
        <p:spPr>
          <a:xfrm>
            <a:off x="1821044" y="2348767"/>
            <a:ext cx="2278223" cy="2901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algn="l">
              <a:lnSpc>
                <a:spcPct val="100000"/>
              </a:lnSpc>
              <a:spcBef>
                <a:spcPts val="600"/>
              </a:spcBef>
              <a:buSzPct val="100000"/>
            </a:pPr>
            <a:endParaRPr lang="es-BO" sz="1800" b="1" dirty="0">
              <a:solidFill>
                <a:srgbClr val="C00000"/>
              </a:solidFill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s-BO" sz="1800" b="1" dirty="0"/>
              <a:t>EXCELENCIA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s-BO" sz="1800" b="1" dirty="0"/>
              <a:t>SOLIDARIDAD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s-BO" sz="1800" b="1" dirty="0"/>
              <a:t>PLURALISMO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s-BO" sz="1800" b="1" dirty="0"/>
              <a:t>TOLERANCIA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s-BO" sz="1800" b="1" dirty="0"/>
              <a:t>JUSTICIA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s-BO" sz="1800" b="1" dirty="0"/>
              <a:t>CREATIVIDAD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s-BO" sz="1800" b="1" dirty="0"/>
              <a:t>LIBERTAD</a:t>
            </a:r>
          </a:p>
        </p:txBody>
      </p:sp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AE2F609C-87C9-ED48-80E5-582E8085CE51}"/>
              </a:ext>
            </a:extLst>
          </p:cNvPr>
          <p:cNvSpPr txBox="1">
            <a:spLocks/>
          </p:cNvSpPr>
          <p:nvPr/>
        </p:nvSpPr>
        <p:spPr>
          <a:xfrm>
            <a:off x="8138815" y="1999149"/>
            <a:ext cx="1305631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 defTabSz="685800">
              <a:spcBef>
                <a:spcPts val="600"/>
              </a:spcBef>
              <a:buSzPct val="100000"/>
              <a:buNone/>
            </a:pPr>
            <a:r>
              <a:rPr lang="es-BO" sz="2200" b="1" dirty="0">
                <a:solidFill>
                  <a:srgbClr val="C00000"/>
                </a:solidFill>
              </a:rPr>
              <a:t>VALORES</a:t>
            </a:r>
          </a:p>
        </p:txBody>
      </p:sp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8757F924-5629-2040-830D-E475C771ED5A}"/>
              </a:ext>
            </a:extLst>
          </p:cNvPr>
          <p:cNvSpPr txBox="1">
            <a:spLocks/>
          </p:cNvSpPr>
          <p:nvPr/>
        </p:nvSpPr>
        <p:spPr>
          <a:xfrm>
            <a:off x="3592425" y="2673764"/>
            <a:ext cx="3110502" cy="2901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s-BO" sz="1800" b="1" dirty="0"/>
              <a:t>RESPETO A LAS  PERSONAS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s-BO" sz="1800" b="1" dirty="0"/>
              <a:t> HUMANITARISMO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s-BO" sz="1800" b="1" dirty="0"/>
              <a:t>DIGNIDAD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s-BO" sz="1800" b="1" dirty="0"/>
              <a:t>DEBER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s-BO" sz="1800" b="1" dirty="0"/>
              <a:t>FIRMEZA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s-BO" sz="1800" b="1" dirty="0"/>
              <a:t>VERDAD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s-BO" sz="1800" b="1" dirty="0"/>
              <a:t>LEALTAD</a:t>
            </a:r>
          </a:p>
        </p:txBody>
      </p:sp>
      <p:sp>
        <p:nvSpPr>
          <p:cNvPr id="10" name="2 Marcador de contenido">
            <a:extLst>
              <a:ext uri="{FF2B5EF4-FFF2-40B4-BE49-F238E27FC236}">
                <a16:creationId xmlns:a16="http://schemas.microsoft.com/office/drawing/2014/main" id="{1AB9A4A0-E354-ED45-90CB-B3674306AB38}"/>
              </a:ext>
            </a:extLst>
          </p:cNvPr>
          <p:cNvSpPr txBox="1">
            <a:spLocks/>
          </p:cNvSpPr>
          <p:nvPr/>
        </p:nvSpPr>
        <p:spPr>
          <a:xfrm>
            <a:off x="2613880" y="1992744"/>
            <a:ext cx="1720800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s-BO" sz="2200" b="1" dirty="0">
                <a:solidFill>
                  <a:srgbClr val="C00000"/>
                </a:solidFill>
              </a:rPr>
              <a:t>PRINCIPIOS</a:t>
            </a:r>
          </a:p>
        </p:txBody>
      </p:sp>
      <p:sp>
        <p:nvSpPr>
          <p:cNvPr id="11" name="2 Marcador de contenido">
            <a:extLst>
              <a:ext uri="{FF2B5EF4-FFF2-40B4-BE49-F238E27FC236}">
                <a16:creationId xmlns:a16="http://schemas.microsoft.com/office/drawing/2014/main" id="{56486C21-639F-8B45-990A-CD5D73AED77F}"/>
              </a:ext>
            </a:extLst>
          </p:cNvPr>
          <p:cNvSpPr txBox="1">
            <a:spLocks/>
          </p:cNvSpPr>
          <p:nvPr/>
        </p:nvSpPr>
        <p:spPr>
          <a:xfrm>
            <a:off x="7539988" y="2303425"/>
            <a:ext cx="2647678" cy="2643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 defTabSz="685800">
              <a:spcBef>
                <a:spcPts val="600"/>
              </a:spcBef>
              <a:buSzPct val="100000"/>
              <a:buNone/>
            </a:pPr>
            <a:endParaRPr lang="es-BO" sz="1800" b="1" dirty="0">
              <a:solidFill>
                <a:srgbClr val="C00000"/>
              </a:solidFill>
            </a:endParaRPr>
          </a:p>
          <a:p>
            <a:pPr>
              <a:buClrTx/>
              <a:buSzPct val="100000"/>
              <a:buFont typeface="Wingdings" panose="05000000000000000000" pitchFamily="2" charset="2"/>
              <a:buChar char="Ø"/>
            </a:pPr>
            <a:r>
              <a:rPr lang="es-BO" sz="2000" b="1" dirty="0">
                <a:solidFill>
                  <a:schemeClr val="tx1"/>
                </a:solidFill>
              </a:rPr>
              <a:t>TRANSPARENCIA </a:t>
            </a:r>
          </a:p>
          <a:p>
            <a:pPr>
              <a:buClrTx/>
              <a:buSzPct val="100000"/>
              <a:buFont typeface="Wingdings" panose="05000000000000000000" pitchFamily="2" charset="2"/>
              <a:buChar char="Ø"/>
            </a:pPr>
            <a:r>
              <a:rPr lang="es-BO" sz="2000" b="1" dirty="0">
                <a:solidFill>
                  <a:schemeClr val="tx1"/>
                </a:solidFill>
              </a:rPr>
              <a:t>LEGITIMIDAD</a:t>
            </a:r>
          </a:p>
          <a:p>
            <a:pPr>
              <a:buClrTx/>
              <a:buSzPct val="100000"/>
              <a:buFont typeface="Wingdings" panose="05000000000000000000" pitchFamily="2" charset="2"/>
              <a:buChar char="Ø"/>
            </a:pPr>
            <a:r>
              <a:rPr lang="es-BO" sz="2000" b="1" dirty="0">
                <a:solidFill>
                  <a:schemeClr val="tx1"/>
                </a:solidFill>
              </a:rPr>
              <a:t>LEGALIDAD </a:t>
            </a:r>
          </a:p>
          <a:p>
            <a:pPr>
              <a:buClrTx/>
              <a:buSzPct val="100000"/>
              <a:buFont typeface="Wingdings" panose="05000000000000000000" pitchFamily="2" charset="2"/>
              <a:buChar char="Ø"/>
            </a:pPr>
            <a:r>
              <a:rPr lang="es-BO" sz="2000" b="1" dirty="0">
                <a:solidFill>
                  <a:schemeClr val="tx1"/>
                </a:solidFill>
              </a:rPr>
              <a:t>UNIVERSALIDAD </a:t>
            </a:r>
          </a:p>
          <a:p>
            <a:pPr>
              <a:buClrTx/>
              <a:buSzPct val="100000"/>
              <a:buFont typeface="Wingdings" panose="05000000000000000000" pitchFamily="2" charset="2"/>
              <a:buChar char="Ø"/>
            </a:pPr>
            <a:r>
              <a:rPr lang="es-BO" sz="2000" b="1" dirty="0">
                <a:solidFill>
                  <a:schemeClr val="tx1"/>
                </a:solidFill>
              </a:rPr>
              <a:t>COMPETITIVIDAD</a:t>
            </a:r>
          </a:p>
        </p:txBody>
      </p:sp>
      <p:sp>
        <p:nvSpPr>
          <p:cNvPr id="13" name="1 Título">
            <a:extLst>
              <a:ext uri="{FF2B5EF4-FFF2-40B4-BE49-F238E27FC236}">
                <a16:creationId xmlns:a16="http://schemas.microsoft.com/office/drawing/2014/main" id="{C4698EBA-30F0-534D-A529-C87131E23C2E}"/>
              </a:ext>
            </a:extLst>
          </p:cNvPr>
          <p:cNvSpPr txBox="1">
            <a:spLocks/>
          </p:cNvSpPr>
          <p:nvPr/>
        </p:nvSpPr>
        <p:spPr>
          <a:xfrm>
            <a:off x="3849033" y="1126070"/>
            <a:ext cx="4493934" cy="383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PRINCIPIOS Y VALORES</a:t>
            </a:r>
          </a:p>
        </p:txBody>
      </p:sp>
    </p:spTree>
    <p:extLst>
      <p:ext uri="{BB962C8B-B14F-4D97-AF65-F5344CB8AC3E}">
        <p14:creationId xmlns:p14="http://schemas.microsoft.com/office/powerpoint/2010/main" val="529204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076C308-56E3-F14B-8DF8-337B54C48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C8C1AF92-F12E-854C-85AB-795B4AE20D3B}"/>
              </a:ext>
            </a:extLst>
          </p:cNvPr>
          <p:cNvSpPr txBox="1">
            <a:spLocks/>
          </p:cNvSpPr>
          <p:nvPr/>
        </p:nvSpPr>
        <p:spPr>
          <a:xfrm>
            <a:off x="2041849" y="910170"/>
            <a:ext cx="8108302" cy="383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ESTRUCTURA ORGÁNICO FUNCIONAL 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7CCC01A7-3EC5-D746-8FF8-D67C646C2124}"/>
              </a:ext>
            </a:extLst>
          </p:cNvPr>
          <p:cNvGrpSpPr/>
          <p:nvPr/>
        </p:nvGrpSpPr>
        <p:grpSpPr>
          <a:xfrm>
            <a:off x="517114" y="1489166"/>
            <a:ext cx="11069640" cy="5474152"/>
            <a:chOff x="538196" y="640606"/>
            <a:chExt cx="8282451" cy="5537543"/>
          </a:xfrm>
        </p:grpSpPr>
        <p:sp>
          <p:nvSpPr>
            <p:cNvPr id="8" name="Flecha abajo 7">
              <a:extLst>
                <a:ext uri="{FF2B5EF4-FFF2-40B4-BE49-F238E27FC236}">
                  <a16:creationId xmlns:a16="http://schemas.microsoft.com/office/drawing/2014/main" id="{7145855B-B935-6A47-8E5F-BB0A4AF2A8DF}"/>
                </a:ext>
              </a:extLst>
            </p:cNvPr>
            <p:cNvSpPr/>
            <p:nvPr/>
          </p:nvSpPr>
          <p:spPr>
            <a:xfrm>
              <a:off x="4142789" y="989045"/>
              <a:ext cx="447869" cy="285536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  <p:sp>
          <p:nvSpPr>
            <p:cNvPr id="9" name="Flecha abajo 8">
              <a:extLst>
                <a:ext uri="{FF2B5EF4-FFF2-40B4-BE49-F238E27FC236}">
                  <a16:creationId xmlns:a16="http://schemas.microsoft.com/office/drawing/2014/main" id="{BD8F606C-65D4-644E-9C21-220B158D0E3D}"/>
                </a:ext>
              </a:extLst>
            </p:cNvPr>
            <p:cNvSpPr/>
            <p:nvPr/>
          </p:nvSpPr>
          <p:spPr>
            <a:xfrm>
              <a:off x="4101825" y="1813558"/>
              <a:ext cx="447869" cy="285536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  <p:sp>
          <p:nvSpPr>
            <p:cNvPr id="10" name="Flecha arriba y abajo 9">
              <a:extLst>
                <a:ext uri="{FF2B5EF4-FFF2-40B4-BE49-F238E27FC236}">
                  <a16:creationId xmlns:a16="http://schemas.microsoft.com/office/drawing/2014/main" id="{95B10D58-6FE6-804C-91EA-AFE924B359D1}"/>
                </a:ext>
              </a:extLst>
            </p:cNvPr>
            <p:cNvSpPr/>
            <p:nvPr/>
          </p:nvSpPr>
          <p:spPr>
            <a:xfrm>
              <a:off x="4088423" y="2469570"/>
              <a:ext cx="447869" cy="553121"/>
            </a:xfrm>
            <a:prstGeom prst="upDown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84231427-E5D1-C843-87CA-2F79FF6E45BF}"/>
                </a:ext>
              </a:extLst>
            </p:cNvPr>
            <p:cNvGrpSpPr/>
            <p:nvPr/>
          </p:nvGrpSpPr>
          <p:grpSpPr>
            <a:xfrm>
              <a:off x="538196" y="640606"/>
              <a:ext cx="8282451" cy="5537543"/>
              <a:chOff x="646797" y="631276"/>
              <a:chExt cx="8282451" cy="5537543"/>
            </a:xfrm>
          </p:grpSpPr>
          <p:grpSp>
            <p:nvGrpSpPr>
              <p:cNvPr id="12" name="Grupo 11">
                <a:extLst>
                  <a:ext uri="{FF2B5EF4-FFF2-40B4-BE49-F238E27FC236}">
                    <a16:creationId xmlns:a16="http://schemas.microsoft.com/office/drawing/2014/main" id="{6B920BD6-87C0-6044-B667-4743C7CA49CA}"/>
                  </a:ext>
                </a:extLst>
              </p:cNvPr>
              <p:cNvGrpSpPr/>
              <p:nvPr/>
            </p:nvGrpSpPr>
            <p:grpSpPr>
              <a:xfrm>
                <a:off x="837571" y="631276"/>
                <a:ext cx="7683701" cy="5537543"/>
                <a:chOff x="644753" y="965165"/>
                <a:chExt cx="8169274" cy="5716517"/>
              </a:xfrm>
            </p:grpSpPr>
            <p:grpSp>
              <p:nvGrpSpPr>
                <p:cNvPr id="18" name="112 Grupo">
                  <a:extLst>
                    <a:ext uri="{FF2B5EF4-FFF2-40B4-BE49-F238E27FC236}">
                      <a16:creationId xmlns:a16="http://schemas.microsoft.com/office/drawing/2014/main" id="{1B75B2C7-CDFB-A14F-A7FF-742D67AE8889}"/>
                    </a:ext>
                  </a:extLst>
                </p:cNvPr>
                <p:cNvGrpSpPr/>
                <p:nvPr/>
              </p:nvGrpSpPr>
              <p:grpSpPr>
                <a:xfrm>
                  <a:off x="644753" y="965165"/>
                  <a:ext cx="8169274" cy="5716517"/>
                  <a:chOff x="579438" y="976384"/>
                  <a:chExt cx="8169274" cy="5716517"/>
                </a:xfrm>
              </p:grpSpPr>
              <p:sp>
                <p:nvSpPr>
                  <p:cNvPr id="20" name="AutoShape 3">
                    <a:extLst>
                      <a:ext uri="{FF2B5EF4-FFF2-40B4-BE49-F238E27FC236}">
                        <a16:creationId xmlns:a16="http://schemas.microsoft.com/office/drawing/2014/main" id="{A537C0D5-938D-054F-A641-1C930343AB0A}"/>
                      </a:ext>
                    </a:extLst>
                  </p:cNvPr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587375" y="1212851"/>
                    <a:ext cx="8161337" cy="54800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21" name="Freeform 5">
                    <a:extLst>
                      <a:ext uri="{FF2B5EF4-FFF2-40B4-BE49-F238E27FC236}">
                        <a16:creationId xmlns:a16="http://schemas.microsoft.com/office/drawing/2014/main" id="{7B995DD5-2E3C-3B4D-B067-C6BB5841E4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17058" y="976384"/>
                    <a:ext cx="2617405" cy="351811"/>
                  </a:xfrm>
                  <a:custGeom>
                    <a:avLst/>
                    <a:gdLst>
                      <a:gd name="T0" fmla="*/ 121 w 6652"/>
                      <a:gd name="T1" fmla="*/ 908 h 908"/>
                      <a:gd name="T2" fmla="*/ 6531 w 6652"/>
                      <a:gd name="T3" fmla="*/ 908 h 908"/>
                      <a:gd name="T4" fmla="*/ 6652 w 6652"/>
                      <a:gd name="T5" fmla="*/ 787 h 908"/>
                      <a:gd name="T6" fmla="*/ 6652 w 6652"/>
                      <a:gd name="T7" fmla="*/ 121 h 908"/>
                      <a:gd name="T8" fmla="*/ 6531 w 6652"/>
                      <a:gd name="T9" fmla="*/ 0 h 908"/>
                      <a:gd name="T10" fmla="*/ 121 w 6652"/>
                      <a:gd name="T11" fmla="*/ 0 h 908"/>
                      <a:gd name="T12" fmla="*/ 0 w 6652"/>
                      <a:gd name="T13" fmla="*/ 121 h 908"/>
                      <a:gd name="T14" fmla="*/ 0 w 6652"/>
                      <a:gd name="T15" fmla="*/ 787 h 908"/>
                      <a:gd name="T16" fmla="*/ 121 w 6652"/>
                      <a:gd name="T17" fmla="*/ 908 h 9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52" h="908">
                        <a:moveTo>
                          <a:pt x="121" y="908"/>
                        </a:moveTo>
                        <a:lnTo>
                          <a:pt x="6531" y="908"/>
                        </a:lnTo>
                        <a:cubicBezTo>
                          <a:pt x="6597" y="908"/>
                          <a:pt x="6652" y="853"/>
                          <a:pt x="6652" y="787"/>
                        </a:cubicBezTo>
                        <a:lnTo>
                          <a:pt x="6652" y="121"/>
                        </a:lnTo>
                        <a:cubicBezTo>
                          <a:pt x="6652" y="55"/>
                          <a:pt x="6597" y="0"/>
                          <a:pt x="6531" y="0"/>
                        </a:cubicBezTo>
                        <a:lnTo>
                          <a:pt x="121" y="0"/>
                        </a:lnTo>
                        <a:cubicBezTo>
                          <a:pt x="54" y="0"/>
                          <a:pt x="0" y="55"/>
                          <a:pt x="0" y="121"/>
                        </a:cubicBezTo>
                        <a:lnTo>
                          <a:pt x="0" y="787"/>
                        </a:lnTo>
                        <a:cubicBezTo>
                          <a:pt x="0" y="853"/>
                          <a:pt x="54" y="908"/>
                          <a:pt x="121" y="908"/>
                        </a:cubicBezTo>
                        <a:close/>
                      </a:path>
                    </a:pathLst>
                  </a:custGeom>
                  <a:solidFill>
                    <a:srgbClr val="44709D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22" name="Freeform 6">
                    <a:extLst>
                      <a:ext uri="{FF2B5EF4-FFF2-40B4-BE49-F238E27FC236}">
                        <a16:creationId xmlns:a16="http://schemas.microsoft.com/office/drawing/2014/main" id="{79B2DFD8-4BB8-8646-B703-AB1A057D43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7613" y="985838"/>
                    <a:ext cx="3632200" cy="495300"/>
                  </a:xfrm>
                  <a:custGeom>
                    <a:avLst/>
                    <a:gdLst>
                      <a:gd name="T0" fmla="*/ 121 w 6652"/>
                      <a:gd name="T1" fmla="*/ 908 h 908"/>
                      <a:gd name="T2" fmla="*/ 6531 w 6652"/>
                      <a:gd name="T3" fmla="*/ 908 h 908"/>
                      <a:gd name="T4" fmla="*/ 6652 w 6652"/>
                      <a:gd name="T5" fmla="*/ 787 h 908"/>
                      <a:gd name="T6" fmla="*/ 6652 w 6652"/>
                      <a:gd name="T7" fmla="*/ 121 h 908"/>
                      <a:gd name="T8" fmla="*/ 6531 w 6652"/>
                      <a:gd name="T9" fmla="*/ 0 h 908"/>
                      <a:gd name="T10" fmla="*/ 121 w 6652"/>
                      <a:gd name="T11" fmla="*/ 0 h 908"/>
                      <a:gd name="T12" fmla="*/ 0 w 6652"/>
                      <a:gd name="T13" fmla="*/ 121 h 908"/>
                      <a:gd name="T14" fmla="*/ 0 w 6652"/>
                      <a:gd name="T15" fmla="*/ 787 h 908"/>
                      <a:gd name="T16" fmla="*/ 121 w 6652"/>
                      <a:gd name="T17" fmla="*/ 908 h 9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52" h="908">
                        <a:moveTo>
                          <a:pt x="121" y="908"/>
                        </a:moveTo>
                        <a:lnTo>
                          <a:pt x="6531" y="908"/>
                        </a:lnTo>
                        <a:cubicBezTo>
                          <a:pt x="6597" y="908"/>
                          <a:pt x="6652" y="853"/>
                          <a:pt x="6652" y="787"/>
                        </a:cubicBezTo>
                        <a:lnTo>
                          <a:pt x="6652" y="121"/>
                        </a:lnTo>
                        <a:cubicBezTo>
                          <a:pt x="6652" y="55"/>
                          <a:pt x="6597" y="0"/>
                          <a:pt x="6531" y="0"/>
                        </a:cubicBezTo>
                        <a:lnTo>
                          <a:pt x="121" y="0"/>
                        </a:lnTo>
                        <a:cubicBezTo>
                          <a:pt x="54" y="0"/>
                          <a:pt x="0" y="55"/>
                          <a:pt x="0" y="121"/>
                        </a:cubicBezTo>
                        <a:lnTo>
                          <a:pt x="0" y="787"/>
                        </a:lnTo>
                        <a:cubicBezTo>
                          <a:pt x="0" y="853"/>
                          <a:pt x="54" y="908"/>
                          <a:pt x="121" y="908"/>
                        </a:cubicBezTo>
                        <a:close/>
                      </a:path>
                    </a:pathLst>
                  </a:custGeom>
                  <a:noFill/>
                  <a:ln w="6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23" name="Rectangle 7">
                    <a:extLst>
                      <a:ext uri="{FF2B5EF4-FFF2-40B4-BE49-F238E27FC236}">
                        <a16:creationId xmlns:a16="http://schemas.microsoft.com/office/drawing/2014/main" id="{B552B519-7A78-A44E-8B68-FD24667496F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97035" y="1045987"/>
                    <a:ext cx="1851341" cy="2000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Segoe UI" pitchFamily="34" charset="0"/>
                        <a:cs typeface="Arial" pitchFamily="34" charset="0"/>
                      </a:rPr>
                      <a:t>MINISTERIO</a:t>
                    </a:r>
                    <a:r>
                      <a:rPr kumimoji="0" lang="es-ES" sz="1300" b="1" i="0" u="none" strike="noStrike" cap="none" normalizeH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Segoe UI" pitchFamily="34" charset="0"/>
                        <a:cs typeface="Arial" pitchFamily="34" charset="0"/>
                      </a:rPr>
                      <a:t> </a:t>
                    </a:r>
                    <a:r>
                      <a:rPr kumimoji="0" lang="es-ES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Segoe UI" pitchFamily="34" charset="0"/>
                        <a:cs typeface="Arial" pitchFamily="34" charset="0"/>
                      </a:rPr>
                      <a:t>DE SALUD</a:t>
                    </a:r>
                    <a:endParaRPr kumimoji="0" lang="es-ES" sz="1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4" name="Freeform 8">
                    <a:extLst>
                      <a:ext uri="{FF2B5EF4-FFF2-40B4-BE49-F238E27FC236}">
                        <a16:creationId xmlns:a16="http://schemas.microsoft.com/office/drawing/2014/main" id="{BEF258DC-E512-FC4D-9734-7121D5CF921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17058" y="1676662"/>
                    <a:ext cx="2628899" cy="493713"/>
                  </a:xfrm>
                  <a:custGeom>
                    <a:avLst/>
                    <a:gdLst>
                      <a:gd name="T0" fmla="*/ 121 w 6652"/>
                      <a:gd name="T1" fmla="*/ 907 h 907"/>
                      <a:gd name="T2" fmla="*/ 6531 w 6652"/>
                      <a:gd name="T3" fmla="*/ 907 h 907"/>
                      <a:gd name="T4" fmla="*/ 6652 w 6652"/>
                      <a:gd name="T5" fmla="*/ 786 h 907"/>
                      <a:gd name="T6" fmla="*/ 6652 w 6652"/>
                      <a:gd name="T7" fmla="*/ 121 h 907"/>
                      <a:gd name="T8" fmla="*/ 6531 w 6652"/>
                      <a:gd name="T9" fmla="*/ 0 h 907"/>
                      <a:gd name="T10" fmla="*/ 121 w 6652"/>
                      <a:gd name="T11" fmla="*/ 0 h 907"/>
                      <a:gd name="T12" fmla="*/ 0 w 6652"/>
                      <a:gd name="T13" fmla="*/ 121 h 907"/>
                      <a:gd name="T14" fmla="*/ 0 w 6652"/>
                      <a:gd name="T15" fmla="*/ 786 h 907"/>
                      <a:gd name="T16" fmla="*/ 121 w 6652"/>
                      <a:gd name="T17" fmla="*/ 907 h 9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52" h="907">
                        <a:moveTo>
                          <a:pt x="121" y="907"/>
                        </a:moveTo>
                        <a:lnTo>
                          <a:pt x="6531" y="907"/>
                        </a:lnTo>
                        <a:cubicBezTo>
                          <a:pt x="6597" y="907"/>
                          <a:pt x="6652" y="853"/>
                          <a:pt x="6652" y="786"/>
                        </a:cubicBezTo>
                        <a:lnTo>
                          <a:pt x="6652" y="121"/>
                        </a:lnTo>
                        <a:cubicBezTo>
                          <a:pt x="6652" y="54"/>
                          <a:pt x="6597" y="0"/>
                          <a:pt x="6531" y="0"/>
                        </a:cubicBezTo>
                        <a:lnTo>
                          <a:pt x="121" y="0"/>
                        </a:lnTo>
                        <a:cubicBezTo>
                          <a:pt x="54" y="0"/>
                          <a:pt x="0" y="54"/>
                          <a:pt x="0" y="121"/>
                        </a:cubicBezTo>
                        <a:lnTo>
                          <a:pt x="0" y="786"/>
                        </a:lnTo>
                        <a:cubicBezTo>
                          <a:pt x="0" y="853"/>
                          <a:pt x="54" y="907"/>
                          <a:pt x="121" y="907"/>
                        </a:cubicBezTo>
                        <a:close/>
                      </a:path>
                    </a:pathLst>
                  </a:custGeom>
                  <a:solidFill>
                    <a:srgbClr val="44709D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25" name="Rectangle 10">
                    <a:extLst>
                      <a:ext uri="{FF2B5EF4-FFF2-40B4-BE49-F238E27FC236}">
                        <a16:creationId xmlns:a16="http://schemas.microsoft.com/office/drawing/2014/main" id="{E3781E2D-8C8B-3F44-8171-E1A28661112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61518" y="1754842"/>
                    <a:ext cx="2305640" cy="3812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s-ES" sz="1200" b="1" dirty="0">
                        <a:solidFill>
                          <a:srgbClr val="FFFFFF"/>
                        </a:solidFill>
                        <a:latin typeface="Segoe UI" pitchFamily="34" charset="0"/>
                        <a:cs typeface="Arial" pitchFamily="34" charset="0"/>
                      </a:rPr>
                      <a:t>G</a:t>
                    </a:r>
                    <a:r>
                      <a:rPr kumimoji="0" lang="es-E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Segoe UI" pitchFamily="34" charset="0"/>
                        <a:cs typeface="Arial" pitchFamily="34" charset="0"/>
                      </a:rPr>
                      <a:t>OBIERNO AUTONOMO </a:t>
                    </a:r>
                  </a:p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Segoe UI" pitchFamily="34" charset="0"/>
                        <a:cs typeface="Arial" pitchFamily="34" charset="0"/>
                      </a:rPr>
                      <a:t>DEPARTAMENTAL </a:t>
                    </a:r>
                    <a:r>
                      <a:rPr lang="es-ES" sz="1200" b="1" dirty="0">
                        <a:solidFill>
                          <a:srgbClr val="FFFFFF"/>
                        </a:solidFill>
                        <a:latin typeface="Segoe UI" pitchFamily="34" charset="0"/>
                        <a:cs typeface="Arial" pitchFamily="34" charset="0"/>
                      </a:rPr>
                      <a:t>DE LA PAZ </a:t>
                    </a:r>
                    <a:endParaRPr kumimoji="0" lang="es-ES" sz="12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6" name="Freeform 11">
                    <a:extLst>
                      <a:ext uri="{FF2B5EF4-FFF2-40B4-BE49-F238E27FC236}">
                        <a16:creationId xmlns:a16="http://schemas.microsoft.com/office/drawing/2014/main" id="{40DE33EE-F00F-8A48-B781-DFF7B6DF2FA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4993" y="2506596"/>
                    <a:ext cx="2620963" cy="354877"/>
                  </a:xfrm>
                  <a:custGeom>
                    <a:avLst/>
                    <a:gdLst>
                      <a:gd name="T0" fmla="*/ 121 w 6652"/>
                      <a:gd name="T1" fmla="*/ 907 h 907"/>
                      <a:gd name="T2" fmla="*/ 6531 w 6652"/>
                      <a:gd name="T3" fmla="*/ 907 h 907"/>
                      <a:gd name="T4" fmla="*/ 6652 w 6652"/>
                      <a:gd name="T5" fmla="*/ 786 h 907"/>
                      <a:gd name="T6" fmla="*/ 6652 w 6652"/>
                      <a:gd name="T7" fmla="*/ 121 h 907"/>
                      <a:gd name="T8" fmla="*/ 6531 w 6652"/>
                      <a:gd name="T9" fmla="*/ 0 h 907"/>
                      <a:gd name="T10" fmla="*/ 121 w 6652"/>
                      <a:gd name="T11" fmla="*/ 0 h 907"/>
                      <a:gd name="T12" fmla="*/ 0 w 6652"/>
                      <a:gd name="T13" fmla="*/ 121 h 907"/>
                      <a:gd name="T14" fmla="*/ 0 w 6652"/>
                      <a:gd name="T15" fmla="*/ 786 h 907"/>
                      <a:gd name="T16" fmla="*/ 121 w 6652"/>
                      <a:gd name="T17" fmla="*/ 907 h 9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52" h="907">
                        <a:moveTo>
                          <a:pt x="121" y="907"/>
                        </a:moveTo>
                        <a:lnTo>
                          <a:pt x="6531" y="907"/>
                        </a:lnTo>
                        <a:cubicBezTo>
                          <a:pt x="6597" y="907"/>
                          <a:pt x="6652" y="853"/>
                          <a:pt x="6652" y="786"/>
                        </a:cubicBezTo>
                        <a:lnTo>
                          <a:pt x="6652" y="121"/>
                        </a:lnTo>
                        <a:cubicBezTo>
                          <a:pt x="6652" y="54"/>
                          <a:pt x="6597" y="0"/>
                          <a:pt x="6531" y="0"/>
                        </a:cubicBezTo>
                        <a:lnTo>
                          <a:pt x="121" y="0"/>
                        </a:lnTo>
                        <a:cubicBezTo>
                          <a:pt x="54" y="0"/>
                          <a:pt x="0" y="54"/>
                          <a:pt x="0" y="121"/>
                        </a:cubicBezTo>
                        <a:lnTo>
                          <a:pt x="0" y="786"/>
                        </a:lnTo>
                        <a:cubicBezTo>
                          <a:pt x="0" y="853"/>
                          <a:pt x="54" y="907"/>
                          <a:pt x="121" y="907"/>
                        </a:cubicBezTo>
                        <a:close/>
                      </a:path>
                    </a:pathLst>
                  </a:custGeom>
                  <a:solidFill>
                    <a:srgbClr val="44709D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27" name="Rectangle 13">
                    <a:extLst>
                      <a:ext uri="{FF2B5EF4-FFF2-40B4-BE49-F238E27FC236}">
                        <a16:creationId xmlns:a16="http://schemas.microsoft.com/office/drawing/2014/main" id="{08803B3E-E40C-774C-8551-138449C660C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77659" y="2596180"/>
                    <a:ext cx="1215648" cy="2065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Segoe UI" pitchFamily="34" charset="0"/>
                        <a:cs typeface="Arial" pitchFamily="34" charset="0"/>
                      </a:rPr>
                      <a:t>SEDES LA PAZ </a:t>
                    </a:r>
                    <a:endParaRPr kumimoji="0" lang="es-ES" sz="1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8" name="Freeform 14">
                    <a:extLst>
                      <a:ext uri="{FF2B5EF4-FFF2-40B4-BE49-F238E27FC236}">
                        <a16:creationId xmlns:a16="http://schemas.microsoft.com/office/drawing/2014/main" id="{238F5C6F-8FB0-874B-B4A8-5807039A3A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7613" y="3460751"/>
                    <a:ext cx="3632200" cy="493713"/>
                  </a:xfrm>
                  <a:custGeom>
                    <a:avLst/>
                    <a:gdLst>
                      <a:gd name="T0" fmla="*/ 121 w 6652"/>
                      <a:gd name="T1" fmla="*/ 907 h 907"/>
                      <a:gd name="T2" fmla="*/ 6531 w 6652"/>
                      <a:gd name="T3" fmla="*/ 907 h 907"/>
                      <a:gd name="T4" fmla="*/ 6652 w 6652"/>
                      <a:gd name="T5" fmla="*/ 786 h 907"/>
                      <a:gd name="T6" fmla="*/ 6652 w 6652"/>
                      <a:gd name="T7" fmla="*/ 121 h 907"/>
                      <a:gd name="T8" fmla="*/ 6531 w 6652"/>
                      <a:gd name="T9" fmla="*/ 0 h 907"/>
                      <a:gd name="T10" fmla="*/ 121 w 6652"/>
                      <a:gd name="T11" fmla="*/ 0 h 907"/>
                      <a:gd name="T12" fmla="*/ 0 w 6652"/>
                      <a:gd name="T13" fmla="*/ 121 h 907"/>
                      <a:gd name="T14" fmla="*/ 0 w 6652"/>
                      <a:gd name="T15" fmla="*/ 786 h 907"/>
                      <a:gd name="T16" fmla="*/ 121 w 6652"/>
                      <a:gd name="T17" fmla="*/ 907 h 9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52" h="907">
                        <a:moveTo>
                          <a:pt x="121" y="907"/>
                        </a:moveTo>
                        <a:lnTo>
                          <a:pt x="6531" y="907"/>
                        </a:lnTo>
                        <a:cubicBezTo>
                          <a:pt x="6597" y="907"/>
                          <a:pt x="6652" y="853"/>
                          <a:pt x="6652" y="786"/>
                        </a:cubicBezTo>
                        <a:lnTo>
                          <a:pt x="6652" y="121"/>
                        </a:lnTo>
                        <a:cubicBezTo>
                          <a:pt x="6652" y="54"/>
                          <a:pt x="6597" y="0"/>
                          <a:pt x="6531" y="0"/>
                        </a:cubicBezTo>
                        <a:lnTo>
                          <a:pt x="121" y="0"/>
                        </a:lnTo>
                        <a:cubicBezTo>
                          <a:pt x="54" y="0"/>
                          <a:pt x="0" y="54"/>
                          <a:pt x="0" y="121"/>
                        </a:cubicBezTo>
                        <a:lnTo>
                          <a:pt x="0" y="786"/>
                        </a:lnTo>
                        <a:cubicBezTo>
                          <a:pt x="0" y="853"/>
                          <a:pt x="54" y="907"/>
                          <a:pt x="121" y="907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29" name="Freeform 15">
                    <a:extLst>
                      <a:ext uri="{FF2B5EF4-FFF2-40B4-BE49-F238E27FC236}">
                        <a16:creationId xmlns:a16="http://schemas.microsoft.com/office/drawing/2014/main" id="{FDB0B75A-F082-9E42-AF61-B5E8F7D26A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7613" y="3460751"/>
                    <a:ext cx="3632200" cy="493713"/>
                  </a:xfrm>
                  <a:custGeom>
                    <a:avLst/>
                    <a:gdLst>
                      <a:gd name="T0" fmla="*/ 121 w 6652"/>
                      <a:gd name="T1" fmla="*/ 907 h 907"/>
                      <a:gd name="T2" fmla="*/ 6531 w 6652"/>
                      <a:gd name="T3" fmla="*/ 907 h 907"/>
                      <a:gd name="T4" fmla="*/ 6652 w 6652"/>
                      <a:gd name="T5" fmla="*/ 786 h 907"/>
                      <a:gd name="T6" fmla="*/ 6652 w 6652"/>
                      <a:gd name="T7" fmla="*/ 121 h 907"/>
                      <a:gd name="T8" fmla="*/ 6531 w 6652"/>
                      <a:gd name="T9" fmla="*/ 0 h 907"/>
                      <a:gd name="T10" fmla="*/ 121 w 6652"/>
                      <a:gd name="T11" fmla="*/ 0 h 907"/>
                      <a:gd name="T12" fmla="*/ 0 w 6652"/>
                      <a:gd name="T13" fmla="*/ 121 h 907"/>
                      <a:gd name="T14" fmla="*/ 0 w 6652"/>
                      <a:gd name="T15" fmla="*/ 786 h 907"/>
                      <a:gd name="T16" fmla="*/ 121 w 6652"/>
                      <a:gd name="T17" fmla="*/ 907 h 9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52" h="907">
                        <a:moveTo>
                          <a:pt x="121" y="907"/>
                        </a:moveTo>
                        <a:lnTo>
                          <a:pt x="6531" y="907"/>
                        </a:lnTo>
                        <a:cubicBezTo>
                          <a:pt x="6597" y="907"/>
                          <a:pt x="6652" y="853"/>
                          <a:pt x="6652" y="786"/>
                        </a:cubicBezTo>
                        <a:lnTo>
                          <a:pt x="6652" y="121"/>
                        </a:lnTo>
                        <a:cubicBezTo>
                          <a:pt x="6652" y="54"/>
                          <a:pt x="6597" y="0"/>
                          <a:pt x="6531" y="0"/>
                        </a:cubicBezTo>
                        <a:lnTo>
                          <a:pt x="121" y="0"/>
                        </a:lnTo>
                        <a:cubicBezTo>
                          <a:pt x="54" y="0"/>
                          <a:pt x="0" y="54"/>
                          <a:pt x="0" y="121"/>
                        </a:cubicBezTo>
                        <a:lnTo>
                          <a:pt x="0" y="786"/>
                        </a:lnTo>
                        <a:cubicBezTo>
                          <a:pt x="0" y="853"/>
                          <a:pt x="54" y="907"/>
                          <a:pt x="121" y="907"/>
                        </a:cubicBezTo>
                        <a:close/>
                      </a:path>
                    </a:pathLst>
                  </a:custGeom>
                  <a:noFill/>
                  <a:ln w="6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30" name="Rectangle 16">
                    <a:extLst>
                      <a:ext uri="{FF2B5EF4-FFF2-40B4-BE49-F238E27FC236}">
                        <a16:creationId xmlns:a16="http://schemas.microsoft.com/office/drawing/2014/main" id="{A6689D0D-B33F-9741-B635-CA73149F113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71763" y="3586163"/>
                    <a:ext cx="3065008" cy="2000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Segoe UI" pitchFamily="34" charset="0"/>
                        <a:cs typeface="Arial" pitchFamily="34" charset="0"/>
                      </a:rPr>
                      <a:t>    </a:t>
                    </a:r>
                    <a:r>
                      <a:rPr lang="es-ES" sz="1300" b="1" dirty="0">
                        <a:solidFill>
                          <a:srgbClr val="FFFFFF"/>
                        </a:solidFill>
                        <a:latin typeface="Segoe UI" pitchFamily="34" charset="0"/>
                        <a:cs typeface="Arial" pitchFamily="34" charset="0"/>
                      </a:rPr>
                      <a:t>HEMOCENTRO/CRN - </a:t>
                    </a:r>
                    <a:r>
                      <a:rPr kumimoji="0" lang="es-ES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Segoe UI" pitchFamily="34" charset="0"/>
                        <a:cs typeface="Arial" pitchFamily="34" charset="0"/>
                      </a:rPr>
                      <a:t>BSRDLP </a:t>
                    </a:r>
                    <a:endParaRPr kumimoji="0" lang="es-ES" sz="1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1" name="Rectangle 17">
                    <a:extLst>
                      <a:ext uri="{FF2B5EF4-FFF2-40B4-BE49-F238E27FC236}">
                        <a16:creationId xmlns:a16="http://schemas.microsoft.com/office/drawing/2014/main" id="{9FD05AA0-B69F-C04A-9292-284C85C5FAD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05450" y="3586163"/>
                    <a:ext cx="65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s-ES" sz="1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2" name="Freeform 19">
                    <a:extLst>
                      <a:ext uri="{FF2B5EF4-FFF2-40B4-BE49-F238E27FC236}">
                        <a16:creationId xmlns:a16="http://schemas.microsoft.com/office/drawing/2014/main" id="{EDA00969-117E-BF47-926E-39F7369725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09837" y="4273550"/>
                    <a:ext cx="3617913" cy="495300"/>
                  </a:xfrm>
                  <a:custGeom>
                    <a:avLst/>
                    <a:gdLst>
                      <a:gd name="T0" fmla="*/ 121 w 6652"/>
                      <a:gd name="T1" fmla="*/ 907 h 907"/>
                      <a:gd name="T2" fmla="*/ 6531 w 6652"/>
                      <a:gd name="T3" fmla="*/ 907 h 907"/>
                      <a:gd name="T4" fmla="*/ 6652 w 6652"/>
                      <a:gd name="T5" fmla="*/ 786 h 907"/>
                      <a:gd name="T6" fmla="*/ 6652 w 6652"/>
                      <a:gd name="T7" fmla="*/ 121 h 907"/>
                      <a:gd name="T8" fmla="*/ 6531 w 6652"/>
                      <a:gd name="T9" fmla="*/ 0 h 907"/>
                      <a:gd name="T10" fmla="*/ 121 w 6652"/>
                      <a:gd name="T11" fmla="*/ 0 h 907"/>
                      <a:gd name="T12" fmla="*/ 0 w 6652"/>
                      <a:gd name="T13" fmla="*/ 121 h 907"/>
                      <a:gd name="T14" fmla="*/ 0 w 6652"/>
                      <a:gd name="T15" fmla="*/ 786 h 907"/>
                      <a:gd name="T16" fmla="*/ 121 w 6652"/>
                      <a:gd name="T17" fmla="*/ 907 h 9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52" h="907">
                        <a:moveTo>
                          <a:pt x="121" y="907"/>
                        </a:moveTo>
                        <a:lnTo>
                          <a:pt x="6531" y="907"/>
                        </a:lnTo>
                        <a:cubicBezTo>
                          <a:pt x="6597" y="907"/>
                          <a:pt x="6652" y="853"/>
                          <a:pt x="6652" y="786"/>
                        </a:cubicBezTo>
                        <a:lnTo>
                          <a:pt x="6652" y="121"/>
                        </a:lnTo>
                        <a:cubicBezTo>
                          <a:pt x="6652" y="54"/>
                          <a:pt x="6597" y="0"/>
                          <a:pt x="6531" y="0"/>
                        </a:cubicBezTo>
                        <a:lnTo>
                          <a:pt x="121" y="0"/>
                        </a:lnTo>
                        <a:cubicBezTo>
                          <a:pt x="54" y="0"/>
                          <a:pt x="0" y="54"/>
                          <a:pt x="0" y="121"/>
                        </a:cubicBezTo>
                        <a:lnTo>
                          <a:pt x="0" y="786"/>
                        </a:lnTo>
                        <a:cubicBezTo>
                          <a:pt x="0" y="853"/>
                          <a:pt x="54" y="907"/>
                          <a:pt x="121" y="90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33" name="Freeform 20">
                    <a:extLst>
                      <a:ext uri="{FF2B5EF4-FFF2-40B4-BE49-F238E27FC236}">
                        <a16:creationId xmlns:a16="http://schemas.microsoft.com/office/drawing/2014/main" id="{7ECFF399-5478-574F-AFAB-AFB3A37855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7613" y="4284663"/>
                    <a:ext cx="3632200" cy="495300"/>
                  </a:xfrm>
                  <a:custGeom>
                    <a:avLst/>
                    <a:gdLst>
                      <a:gd name="T0" fmla="*/ 121 w 6652"/>
                      <a:gd name="T1" fmla="*/ 907 h 907"/>
                      <a:gd name="T2" fmla="*/ 6531 w 6652"/>
                      <a:gd name="T3" fmla="*/ 907 h 907"/>
                      <a:gd name="T4" fmla="*/ 6652 w 6652"/>
                      <a:gd name="T5" fmla="*/ 786 h 907"/>
                      <a:gd name="T6" fmla="*/ 6652 w 6652"/>
                      <a:gd name="T7" fmla="*/ 121 h 907"/>
                      <a:gd name="T8" fmla="*/ 6531 w 6652"/>
                      <a:gd name="T9" fmla="*/ 0 h 907"/>
                      <a:gd name="T10" fmla="*/ 121 w 6652"/>
                      <a:gd name="T11" fmla="*/ 0 h 907"/>
                      <a:gd name="T12" fmla="*/ 0 w 6652"/>
                      <a:gd name="T13" fmla="*/ 121 h 907"/>
                      <a:gd name="T14" fmla="*/ 0 w 6652"/>
                      <a:gd name="T15" fmla="*/ 786 h 907"/>
                      <a:gd name="T16" fmla="*/ 121 w 6652"/>
                      <a:gd name="T17" fmla="*/ 907 h 9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52" h="907">
                        <a:moveTo>
                          <a:pt x="121" y="907"/>
                        </a:moveTo>
                        <a:lnTo>
                          <a:pt x="6531" y="907"/>
                        </a:lnTo>
                        <a:cubicBezTo>
                          <a:pt x="6597" y="907"/>
                          <a:pt x="6652" y="853"/>
                          <a:pt x="6652" y="786"/>
                        </a:cubicBezTo>
                        <a:lnTo>
                          <a:pt x="6652" y="121"/>
                        </a:lnTo>
                        <a:cubicBezTo>
                          <a:pt x="6652" y="54"/>
                          <a:pt x="6597" y="0"/>
                          <a:pt x="6531" y="0"/>
                        </a:cubicBezTo>
                        <a:lnTo>
                          <a:pt x="121" y="0"/>
                        </a:lnTo>
                        <a:cubicBezTo>
                          <a:pt x="54" y="0"/>
                          <a:pt x="0" y="54"/>
                          <a:pt x="0" y="121"/>
                        </a:cubicBezTo>
                        <a:lnTo>
                          <a:pt x="0" y="786"/>
                        </a:lnTo>
                        <a:cubicBezTo>
                          <a:pt x="0" y="853"/>
                          <a:pt x="54" y="907"/>
                          <a:pt x="121" y="907"/>
                        </a:cubicBezTo>
                        <a:close/>
                      </a:path>
                    </a:pathLst>
                  </a:custGeom>
                  <a:noFill/>
                  <a:ln w="11" cap="rnd">
                    <a:solidFill>
                      <a:srgbClr val="FF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34" name="Rectangle 21">
                    <a:extLst>
                      <a:ext uri="{FF2B5EF4-FFF2-40B4-BE49-F238E27FC236}">
                        <a16:creationId xmlns:a16="http://schemas.microsoft.com/office/drawing/2014/main" id="{B5E648D8-8165-5741-954C-56B52676DAC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33901" y="4365536"/>
                    <a:ext cx="2069797" cy="40011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Segoe UI" pitchFamily="34" charset="0"/>
                        <a:cs typeface="Arial" pitchFamily="34" charset="0"/>
                      </a:rPr>
                      <a:t>RED DEPARTAMENTAL DE </a:t>
                    </a:r>
                  </a:p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Segoe UI" pitchFamily="34" charset="0"/>
                        <a:cs typeface="Arial" pitchFamily="34" charset="0"/>
                      </a:rPr>
                      <a:t>SERVICIOS DE SANGRE</a:t>
                    </a:r>
                    <a:endParaRPr kumimoji="0" lang="es-ES" sz="1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5" name="Freeform 22">
                    <a:extLst>
                      <a:ext uri="{FF2B5EF4-FFF2-40B4-BE49-F238E27FC236}">
                        <a16:creationId xmlns:a16="http://schemas.microsoft.com/office/drawing/2014/main" id="{EA605722-08CB-CD4C-91CF-4B47F4D7A8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9438" y="5110163"/>
                    <a:ext cx="1181100" cy="328613"/>
                  </a:xfrm>
                  <a:custGeom>
                    <a:avLst/>
                    <a:gdLst>
                      <a:gd name="T0" fmla="*/ 121 w 2161"/>
                      <a:gd name="T1" fmla="*/ 604 h 604"/>
                      <a:gd name="T2" fmla="*/ 2040 w 2161"/>
                      <a:gd name="T3" fmla="*/ 604 h 604"/>
                      <a:gd name="T4" fmla="*/ 2161 w 2161"/>
                      <a:gd name="T5" fmla="*/ 483 h 604"/>
                      <a:gd name="T6" fmla="*/ 2161 w 2161"/>
                      <a:gd name="T7" fmla="*/ 120 h 604"/>
                      <a:gd name="T8" fmla="*/ 2040 w 2161"/>
                      <a:gd name="T9" fmla="*/ 0 h 604"/>
                      <a:gd name="T10" fmla="*/ 121 w 2161"/>
                      <a:gd name="T11" fmla="*/ 0 h 604"/>
                      <a:gd name="T12" fmla="*/ 0 w 2161"/>
                      <a:gd name="T13" fmla="*/ 120 h 604"/>
                      <a:gd name="T14" fmla="*/ 0 w 2161"/>
                      <a:gd name="T15" fmla="*/ 483 h 604"/>
                      <a:gd name="T16" fmla="*/ 121 w 2161"/>
                      <a:gd name="T17" fmla="*/ 604 h 6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161" h="604">
                        <a:moveTo>
                          <a:pt x="121" y="604"/>
                        </a:moveTo>
                        <a:lnTo>
                          <a:pt x="2040" y="604"/>
                        </a:lnTo>
                        <a:cubicBezTo>
                          <a:pt x="2107" y="604"/>
                          <a:pt x="2161" y="550"/>
                          <a:pt x="2161" y="483"/>
                        </a:cubicBezTo>
                        <a:lnTo>
                          <a:pt x="2161" y="120"/>
                        </a:lnTo>
                        <a:cubicBezTo>
                          <a:pt x="2161" y="54"/>
                          <a:pt x="2107" y="0"/>
                          <a:pt x="2040" y="0"/>
                        </a:cubicBezTo>
                        <a:lnTo>
                          <a:pt x="121" y="0"/>
                        </a:lnTo>
                        <a:cubicBezTo>
                          <a:pt x="54" y="0"/>
                          <a:pt x="0" y="54"/>
                          <a:pt x="0" y="120"/>
                        </a:cubicBezTo>
                        <a:lnTo>
                          <a:pt x="0" y="483"/>
                        </a:lnTo>
                        <a:cubicBezTo>
                          <a:pt x="0" y="550"/>
                          <a:pt x="54" y="604"/>
                          <a:pt x="121" y="604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36" name="Freeform 23">
                    <a:extLst>
                      <a:ext uri="{FF2B5EF4-FFF2-40B4-BE49-F238E27FC236}">
                        <a16:creationId xmlns:a16="http://schemas.microsoft.com/office/drawing/2014/main" id="{9B784614-A51C-9247-8F07-333DF1F22BD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9438" y="5110163"/>
                    <a:ext cx="1181100" cy="328613"/>
                  </a:xfrm>
                  <a:custGeom>
                    <a:avLst/>
                    <a:gdLst>
                      <a:gd name="T0" fmla="*/ 121 w 2161"/>
                      <a:gd name="T1" fmla="*/ 604 h 604"/>
                      <a:gd name="T2" fmla="*/ 2040 w 2161"/>
                      <a:gd name="T3" fmla="*/ 604 h 604"/>
                      <a:gd name="T4" fmla="*/ 2161 w 2161"/>
                      <a:gd name="T5" fmla="*/ 483 h 604"/>
                      <a:gd name="T6" fmla="*/ 2161 w 2161"/>
                      <a:gd name="T7" fmla="*/ 120 h 604"/>
                      <a:gd name="T8" fmla="*/ 2040 w 2161"/>
                      <a:gd name="T9" fmla="*/ 0 h 604"/>
                      <a:gd name="T10" fmla="*/ 121 w 2161"/>
                      <a:gd name="T11" fmla="*/ 0 h 604"/>
                      <a:gd name="T12" fmla="*/ 0 w 2161"/>
                      <a:gd name="T13" fmla="*/ 120 h 604"/>
                      <a:gd name="T14" fmla="*/ 0 w 2161"/>
                      <a:gd name="T15" fmla="*/ 483 h 604"/>
                      <a:gd name="T16" fmla="*/ 121 w 2161"/>
                      <a:gd name="T17" fmla="*/ 604 h 6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161" h="604">
                        <a:moveTo>
                          <a:pt x="121" y="604"/>
                        </a:moveTo>
                        <a:lnTo>
                          <a:pt x="2040" y="604"/>
                        </a:lnTo>
                        <a:cubicBezTo>
                          <a:pt x="2107" y="604"/>
                          <a:pt x="2161" y="550"/>
                          <a:pt x="2161" y="483"/>
                        </a:cubicBezTo>
                        <a:lnTo>
                          <a:pt x="2161" y="120"/>
                        </a:lnTo>
                        <a:cubicBezTo>
                          <a:pt x="2161" y="54"/>
                          <a:pt x="2107" y="0"/>
                          <a:pt x="2040" y="0"/>
                        </a:cubicBezTo>
                        <a:lnTo>
                          <a:pt x="121" y="0"/>
                        </a:lnTo>
                        <a:cubicBezTo>
                          <a:pt x="54" y="0"/>
                          <a:pt x="0" y="54"/>
                          <a:pt x="0" y="120"/>
                        </a:cubicBezTo>
                        <a:lnTo>
                          <a:pt x="0" y="483"/>
                        </a:lnTo>
                        <a:cubicBezTo>
                          <a:pt x="0" y="550"/>
                          <a:pt x="54" y="604"/>
                          <a:pt x="121" y="604"/>
                        </a:cubicBezTo>
                        <a:close/>
                      </a:path>
                    </a:pathLst>
                  </a:custGeom>
                  <a:noFill/>
                  <a:ln w="6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37" name="Rectangle 24">
                    <a:extLst>
                      <a:ext uri="{FF2B5EF4-FFF2-40B4-BE49-F238E27FC236}">
                        <a16:creationId xmlns:a16="http://schemas.microsoft.com/office/drawing/2014/main" id="{1B735530-1B5E-E948-A458-B0B8FAE8D1D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35038" y="5153026"/>
                    <a:ext cx="577850" cy="2619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Segoe UI" pitchFamily="34" charset="0"/>
                        <a:cs typeface="Arial" pitchFamily="34" charset="0"/>
                      </a:rPr>
                      <a:t>SEDES</a:t>
                    </a:r>
                    <a:endParaRPr kumimoji="0" lang="es-ES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8" name="Freeform 25">
                    <a:extLst>
                      <a:ext uri="{FF2B5EF4-FFF2-40B4-BE49-F238E27FC236}">
                        <a16:creationId xmlns:a16="http://schemas.microsoft.com/office/drawing/2014/main" id="{7CC5C183-BD37-E445-AC68-0AFF847558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9438" y="5603876"/>
                    <a:ext cx="1181100" cy="330200"/>
                  </a:xfrm>
                  <a:custGeom>
                    <a:avLst/>
                    <a:gdLst>
                      <a:gd name="T0" fmla="*/ 121 w 2161"/>
                      <a:gd name="T1" fmla="*/ 604 h 604"/>
                      <a:gd name="T2" fmla="*/ 2040 w 2161"/>
                      <a:gd name="T3" fmla="*/ 604 h 604"/>
                      <a:gd name="T4" fmla="*/ 2161 w 2161"/>
                      <a:gd name="T5" fmla="*/ 483 h 604"/>
                      <a:gd name="T6" fmla="*/ 2161 w 2161"/>
                      <a:gd name="T7" fmla="*/ 121 h 604"/>
                      <a:gd name="T8" fmla="*/ 2040 w 2161"/>
                      <a:gd name="T9" fmla="*/ 0 h 604"/>
                      <a:gd name="T10" fmla="*/ 121 w 2161"/>
                      <a:gd name="T11" fmla="*/ 0 h 604"/>
                      <a:gd name="T12" fmla="*/ 0 w 2161"/>
                      <a:gd name="T13" fmla="*/ 121 h 604"/>
                      <a:gd name="T14" fmla="*/ 0 w 2161"/>
                      <a:gd name="T15" fmla="*/ 483 h 604"/>
                      <a:gd name="T16" fmla="*/ 121 w 2161"/>
                      <a:gd name="T17" fmla="*/ 604 h 6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161" h="604">
                        <a:moveTo>
                          <a:pt x="121" y="604"/>
                        </a:moveTo>
                        <a:lnTo>
                          <a:pt x="2040" y="604"/>
                        </a:lnTo>
                        <a:cubicBezTo>
                          <a:pt x="2107" y="604"/>
                          <a:pt x="2161" y="550"/>
                          <a:pt x="2161" y="483"/>
                        </a:cubicBezTo>
                        <a:lnTo>
                          <a:pt x="2161" y="121"/>
                        </a:lnTo>
                        <a:cubicBezTo>
                          <a:pt x="2161" y="54"/>
                          <a:pt x="2107" y="0"/>
                          <a:pt x="2040" y="0"/>
                        </a:cubicBezTo>
                        <a:lnTo>
                          <a:pt x="121" y="0"/>
                        </a:lnTo>
                        <a:cubicBezTo>
                          <a:pt x="54" y="0"/>
                          <a:pt x="0" y="54"/>
                          <a:pt x="0" y="121"/>
                        </a:cubicBezTo>
                        <a:lnTo>
                          <a:pt x="0" y="483"/>
                        </a:lnTo>
                        <a:cubicBezTo>
                          <a:pt x="0" y="550"/>
                          <a:pt x="54" y="604"/>
                          <a:pt x="121" y="60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39" name="Freeform 26">
                    <a:extLst>
                      <a:ext uri="{FF2B5EF4-FFF2-40B4-BE49-F238E27FC236}">
                        <a16:creationId xmlns:a16="http://schemas.microsoft.com/office/drawing/2014/main" id="{C9C26311-F1CF-0546-AFC2-A442119AF3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9438" y="5603876"/>
                    <a:ext cx="1181100" cy="330200"/>
                  </a:xfrm>
                  <a:custGeom>
                    <a:avLst/>
                    <a:gdLst>
                      <a:gd name="T0" fmla="*/ 121 w 2161"/>
                      <a:gd name="T1" fmla="*/ 604 h 604"/>
                      <a:gd name="T2" fmla="*/ 2040 w 2161"/>
                      <a:gd name="T3" fmla="*/ 604 h 604"/>
                      <a:gd name="T4" fmla="*/ 2161 w 2161"/>
                      <a:gd name="T5" fmla="*/ 483 h 604"/>
                      <a:gd name="T6" fmla="*/ 2161 w 2161"/>
                      <a:gd name="T7" fmla="*/ 121 h 604"/>
                      <a:gd name="T8" fmla="*/ 2040 w 2161"/>
                      <a:gd name="T9" fmla="*/ 0 h 604"/>
                      <a:gd name="T10" fmla="*/ 121 w 2161"/>
                      <a:gd name="T11" fmla="*/ 0 h 604"/>
                      <a:gd name="T12" fmla="*/ 0 w 2161"/>
                      <a:gd name="T13" fmla="*/ 121 h 604"/>
                      <a:gd name="T14" fmla="*/ 0 w 2161"/>
                      <a:gd name="T15" fmla="*/ 483 h 604"/>
                      <a:gd name="T16" fmla="*/ 121 w 2161"/>
                      <a:gd name="T17" fmla="*/ 604 h 6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161" h="604">
                        <a:moveTo>
                          <a:pt x="121" y="604"/>
                        </a:moveTo>
                        <a:lnTo>
                          <a:pt x="2040" y="604"/>
                        </a:lnTo>
                        <a:cubicBezTo>
                          <a:pt x="2107" y="604"/>
                          <a:pt x="2161" y="550"/>
                          <a:pt x="2161" y="483"/>
                        </a:cubicBezTo>
                        <a:lnTo>
                          <a:pt x="2161" y="121"/>
                        </a:lnTo>
                        <a:cubicBezTo>
                          <a:pt x="2161" y="54"/>
                          <a:pt x="2107" y="0"/>
                          <a:pt x="2040" y="0"/>
                        </a:cubicBezTo>
                        <a:lnTo>
                          <a:pt x="121" y="0"/>
                        </a:lnTo>
                        <a:cubicBezTo>
                          <a:pt x="54" y="0"/>
                          <a:pt x="0" y="54"/>
                          <a:pt x="0" y="121"/>
                        </a:cubicBezTo>
                        <a:lnTo>
                          <a:pt x="0" y="483"/>
                        </a:lnTo>
                        <a:cubicBezTo>
                          <a:pt x="0" y="550"/>
                          <a:pt x="54" y="604"/>
                          <a:pt x="121" y="604"/>
                        </a:cubicBezTo>
                        <a:close/>
                      </a:path>
                    </a:pathLst>
                  </a:custGeom>
                  <a:noFill/>
                  <a:ln w="9" cap="rnd">
                    <a:solidFill>
                      <a:srgbClr val="00206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40" name="Rectangle 27">
                    <a:extLst>
                      <a:ext uri="{FF2B5EF4-FFF2-40B4-BE49-F238E27FC236}">
                        <a16:creationId xmlns:a16="http://schemas.microsoft.com/office/drawing/2014/main" id="{1AF150D2-E901-4646-97DA-1C178C95A96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11223" y="5675636"/>
                    <a:ext cx="349383" cy="2065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s-ES" sz="1300" b="1" dirty="0">
                        <a:solidFill>
                          <a:srgbClr val="002060"/>
                        </a:solidFill>
                        <a:latin typeface="Segoe UI" pitchFamily="34" charset="0"/>
                        <a:cs typeface="Arial" pitchFamily="34" charset="0"/>
                      </a:rPr>
                      <a:t>CNS</a:t>
                    </a:r>
                    <a:endParaRPr kumimoji="0" lang="es-ES" sz="1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1" name="Freeform 28">
                    <a:extLst>
                      <a:ext uri="{FF2B5EF4-FFF2-40B4-BE49-F238E27FC236}">
                        <a16:creationId xmlns:a16="http://schemas.microsoft.com/office/drawing/2014/main" id="{924FE876-9E5A-9248-8ED6-7BCE153D93A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9438" y="6099176"/>
                    <a:ext cx="1181100" cy="328613"/>
                  </a:xfrm>
                  <a:custGeom>
                    <a:avLst/>
                    <a:gdLst>
                      <a:gd name="T0" fmla="*/ 121 w 2161"/>
                      <a:gd name="T1" fmla="*/ 604 h 604"/>
                      <a:gd name="T2" fmla="*/ 2040 w 2161"/>
                      <a:gd name="T3" fmla="*/ 604 h 604"/>
                      <a:gd name="T4" fmla="*/ 2161 w 2161"/>
                      <a:gd name="T5" fmla="*/ 483 h 604"/>
                      <a:gd name="T6" fmla="*/ 2161 w 2161"/>
                      <a:gd name="T7" fmla="*/ 121 h 604"/>
                      <a:gd name="T8" fmla="*/ 2040 w 2161"/>
                      <a:gd name="T9" fmla="*/ 0 h 604"/>
                      <a:gd name="T10" fmla="*/ 121 w 2161"/>
                      <a:gd name="T11" fmla="*/ 0 h 604"/>
                      <a:gd name="T12" fmla="*/ 0 w 2161"/>
                      <a:gd name="T13" fmla="*/ 121 h 604"/>
                      <a:gd name="T14" fmla="*/ 0 w 2161"/>
                      <a:gd name="T15" fmla="*/ 483 h 604"/>
                      <a:gd name="T16" fmla="*/ 121 w 2161"/>
                      <a:gd name="T17" fmla="*/ 604 h 6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161" h="604">
                        <a:moveTo>
                          <a:pt x="121" y="604"/>
                        </a:moveTo>
                        <a:lnTo>
                          <a:pt x="2040" y="604"/>
                        </a:lnTo>
                        <a:cubicBezTo>
                          <a:pt x="2107" y="604"/>
                          <a:pt x="2161" y="550"/>
                          <a:pt x="2161" y="483"/>
                        </a:cubicBezTo>
                        <a:lnTo>
                          <a:pt x="2161" y="121"/>
                        </a:lnTo>
                        <a:cubicBezTo>
                          <a:pt x="2161" y="54"/>
                          <a:pt x="2107" y="0"/>
                          <a:pt x="2040" y="0"/>
                        </a:cubicBezTo>
                        <a:lnTo>
                          <a:pt x="121" y="0"/>
                        </a:lnTo>
                        <a:cubicBezTo>
                          <a:pt x="54" y="0"/>
                          <a:pt x="0" y="54"/>
                          <a:pt x="0" y="121"/>
                        </a:cubicBezTo>
                        <a:lnTo>
                          <a:pt x="0" y="483"/>
                        </a:lnTo>
                        <a:cubicBezTo>
                          <a:pt x="0" y="550"/>
                          <a:pt x="54" y="604"/>
                          <a:pt x="121" y="604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42" name="Freeform 29">
                    <a:extLst>
                      <a:ext uri="{FF2B5EF4-FFF2-40B4-BE49-F238E27FC236}">
                        <a16:creationId xmlns:a16="http://schemas.microsoft.com/office/drawing/2014/main" id="{06FEE3F9-F47C-D540-88C7-1B8004512B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9438" y="6099176"/>
                    <a:ext cx="1181100" cy="328613"/>
                  </a:xfrm>
                  <a:custGeom>
                    <a:avLst/>
                    <a:gdLst>
                      <a:gd name="T0" fmla="*/ 121 w 2161"/>
                      <a:gd name="T1" fmla="*/ 604 h 604"/>
                      <a:gd name="T2" fmla="*/ 2040 w 2161"/>
                      <a:gd name="T3" fmla="*/ 604 h 604"/>
                      <a:gd name="T4" fmla="*/ 2161 w 2161"/>
                      <a:gd name="T5" fmla="*/ 483 h 604"/>
                      <a:gd name="T6" fmla="*/ 2161 w 2161"/>
                      <a:gd name="T7" fmla="*/ 121 h 604"/>
                      <a:gd name="T8" fmla="*/ 2040 w 2161"/>
                      <a:gd name="T9" fmla="*/ 0 h 604"/>
                      <a:gd name="T10" fmla="*/ 121 w 2161"/>
                      <a:gd name="T11" fmla="*/ 0 h 604"/>
                      <a:gd name="T12" fmla="*/ 0 w 2161"/>
                      <a:gd name="T13" fmla="*/ 121 h 604"/>
                      <a:gd name="T14" fmla="*/ 0 w 2161"/>
                      <a:gd name="T15" fmla="*/ 483 h 604"/>
                      <a:gd name="T16" fmla="*/ 121 w 2161"/>
                      <a:gd name="T17" fmla="*/ 604 h 6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161" h="604">
                        <a:moveTo>
                          <a:pt x="121" y="604"/>
                        </a:moveTo>
                        <a:lnTo>
                          <a:pt x="2040" y="604"/>
                        </a:lnTo>
                        <a:cubicBezTo>
                          <a:pt x="2107" y="604"/>
                          <a:pt x="2161" y="550"/>
                          <a:pt x="2161" y="483"/>
                        </a:cubicBezTo>
                        <a:lnTo>
                          <a:pt x="2161" y="121"/>
                        </a:lnTo>
                        <a:cubicBezTo>
                          <a:pt x="2161" y="54"/>
                          <a:pt x="2107" y="0"/>
                          <a:pt x="2040" y="0"/>
                        </a:cubicBezTo>
                        <a:lnTo>
                          <a:pt x="121" y="0"/>
                        </a:lnTo>
                        <a:cubicBezTo>
                          <a:pt x="54" y="0"/>
                          <a:pt x="0" y="54"/>
                          <a:pt x="0" y="121"/>
                        </a:cubicBezTo>
                        <a:lnTo>
                          <a:pt x="0" y="483"/>
                        </a:lnTo>
                        <a:cubicBezTo>
                          <a:pt x="0" y="550"/>
                          <a:pt x="54" y="604"/>
                          <a:pt x="121" y="604"/>
                        </a:cubicBezTo>
                        <a:close/>
                      </a:path>
                    </a:pathLst>
                  </a:custGeom>
                  <a:noFill/>
                  <a:ln w="6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43" name="Rectangle 30">
                    <a:extLst>
                      <a:ext uri="{FF2B5EF4-FFF2-40B4-BE49-F238E27FC236}">
                        <a16:creationId xmlns:a16="http://schemas.microsoft.com/office/drawing/2014/main" id="{136C7A5B-F380-4143-804B-CC195643801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35038" y="6142038"/>
                    <a:ext cx="577850" cy="2619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Segoe UI" pitchFamily="34" charset="0"/>
                        <a:cs typeface="Arial" pitchFamily="34" charset="0"/>
                      </a:rPr>
                      <a:t>SEDES</a:t>
                    </a:r>
                    <a:endParaRPr kumimoji="0" lang="es-ES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4" name="Freeform 31">
                    <a:extLst>
                      <a:ext uri="{FF2B5EF4-FFF2-40B4-BE49-F238E27FC236}">
                        <a16:creationId xmlns:a16="http://schemas.microsoft.com/office/drawing/2014/main" id="{CE234A80-07D2-3B45-B266-B62A7914E3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64292" y="5060157"/>
                    <a:ext cx="1182688" cy="442913"/>
                  </a:xfrm>
                  <a:custGeom>
                    <a:avLst/>
                    <a:gdLst>
                      <a:gd name="T0" fmla="*/ 121 w 2162"/>
                      <a:gd name="T1" fmla="*/ 604 h 604"/>
                      <a:gd name="T2" fmla="*/ 2041 w 2162"/>
                      <a:gd name="T3" fmla="*/ 604 h 604"/>
                      <a:gd name="T4" fmla="*/ 2162 w 2162"/>
                      <a:gd name="T5" fmla="*/ 483 h 604"/>
                      <a:gd name="T6" fmla="*/ 2162 w 2162"/>
                      <a:gd name="T7" fmla="*/ 120 h 604"/>
                      <a:gd name="T8" fmla="*/ 2041 w 2162"/>
                      <a:gd name="T9" fmla="*/ 0 h 604"/>
                      <a:gd name="T10" fmla="*/ 121 w 2162"/>
                      <a:gd name="T11" fmla="*/ 0 h 604"/>
                      <a:gd name="T12" fmla="*/ 0 w 2162"/>
                      <a:gd name="T13" fmla="*/ 120 h 604"/>
                      <a:gd name="T14" fmla="*/ 0 w 2162"/>
                      <a:gd name="T15" fmla="*/ 483 h 604"/>
                      <a:gd name="T16" fmla="*/ 121 w 2162"/>
                      <a:gd name="T17" fmla="*/ 604 h 6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162" h="604">
                        <a:moveTo>
                          <a:pt x="121" y="604"/>
                        </a:moveTo>
                        <a:lnTo>
                          <a:pt x="2041" y="604"/>
                        </a:lnTo>
                        <a:cubicBezTo>
                          <a:pt x="2108" y="604"/>
                          <a:pt x="2162" y="550"/>
                          <a:pt x="2162" y="483"/>
                        </a:cubicBezTo>
                        <a:lnTo>
                          <a:pt x="2162" y="120"/>
                        </a:lnTo>
                        <a:cubicBezTo>
                          <a:pt x="2162" y="54"/>
                          <a:pt x="2108" y="0"/>
                          <a:pt x="2041" y="0"/>
                        </a:cubicBezTo>
                        <a:lnTo>
                          <a:pt x="121" y="0"/>
                        </a:lnTo>
                        <a:cubicBezTo>
                          <a:pt x="54" y="0"/>
                          <a:pt x="0" y="54"/>
                          <a:pt x="0" y="120"/>
                        </a:cubicBezTo>
                        <a:lnTo>
                          <a:pt x="0" y="483"/>
                        </a:lnTo>
                        <a:cubicBezTo>
                          <a:pt x="0" y="550"/>
                          <a:pt x="54" y="604"/>
                          <a:pt x="121" y="60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 sz="1200" dirty="0"/>
                  </a:p>
                </p:txBody>
              </p:sp>
              <p:sp>
                <p:nvSpPr>
                  <p:cNvPr id="45" name="Freeform 32">
                    <a:extLst>
                      <a:ext uri="{FF2B5EF4-FFF2-40B4-BE49-F238E27FC236}">
                        <a16:creationId xmlns:a16="http://schemas.microsoft.com/office/drawing/2014/main" id="{31026CC4-8B28-E048-8121-627012194A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54705" y="5086349"/>
                    <a:ext cx="1181100" cy="416721"/>
                  </a:xfrm>
                  <a:custGeom>
                    <a:avLst/>
                    <a:gdLst>
                      <a:gd name="T0" fmla="*/ 121 w 2162"/>
                      <a:gd name="T1" fmla="*/ 604 h 604"/>
                      <a:gd name="T2" fmla="*/ 2041 w 2162"/>
                      <a:gd name="T3" fmla="*/ 604 h 604"/>
                      <a:gd name="T4" fmla="*/ 2162 w 2162"/>
                      <a:gd name="T5" fmla="*/ 483 h 604"/>
                      <a:gd name="T6" fmla="*/ 2162 w 2162"/>
                      <a:gd name="T7" fmla="*/ 120 h 604"/>
                      <a:gd name="T8" fmla="*/ 2041 w 2162"/>
                      <a:gd name="T9" fmla="*/ 0 h 604"/>
                      <a:gd name="T10" fmla="*/ 121 w 2162"/>
                      <a:gd name="T11" fmla="*/ 0 h 604"/>
                      <a:gd name="T12" fmla="*/ 0 w 2162"/>
                      <a:gd name="T13" fmla="*/ 120 h 604"/>
                      <a:gd name="T14" fmla="*/ 0 w 2162"/>
                      <a:gd name="T15" fmla="*/ 483 h 604"/>
                      <a:gd name="T16" fmla="*/ 121 w 2162"/>
                      <a:gd name="T17" fmla="*/ 604 h 6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162" h="604">
                        <a:moveTo>
                          <a:pt x="121" y="604"/>
                        </a:moveTo>
                        <a:lnTo>
                          <a:pt x="2041" y="604"/>
                        </a:lnTo>
                        <a:cubicBezTo>
                          <a:pt x="2108" y="604"/>
                          <a:pt x="2162" y="550"/>
                          <a:pt x="2162" y="483"/>
                        </a:cubicBezTo>
                        <a:lnTo>
                          <a:pt x="2162" y="120"/>
                        </a:lnTo>
                        <a:cubicBezTo>
                          <a:pt x="2162" y="54"/>
                          <a:pt x="2108" y="0"/>
                          <a:pt x="2041" y="0"/>
                        </a:cubicBezTo>
                        <a:lnTo>
                          <a:pt x="121" y="0"/>
                        </a:lnTo>
                        <a:cubicBezTo>
                          <a:pt x="54" y="0"/>
                          <a:pt x="0" y="54"/>
                          <a:pt x="0" y="120"/>
                        </a:cubicBezTo>
                        <a:lnTo>
                          <a:pt x="0" y="483"/>
                        </a:lnTo>
                        <a:cubicBezTo>
                          <a:pt x="0" y="550"/>
                          <a:pt x="54" y="604"/>
                          <a:pt x="121" y="604"/>
                        </a:cubicBezTo>
                        <a:close/>
                      </a:path>
                    </a:pathLst>
                  </a:custGeom>
                  <a:noFill/>
                  <a:ln w="9" cap="rnd">
                    <a:solidFill>
                      <a:srgbClr val="FF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46" name="Rectangle 34">
                    <a:extLst>
                      <a:ext uri="{FF2B5EF4-FFF2-40B4-BE49-F238E27FC236}">
                        <a16:creationId xmlns:a16="http://schemas.microsoft.com/office/drawing/2014/main" id="{F5D763A4-5F81-D34C-BD19-82A49B6F8B2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58797" y="5128420"/>
                    <a:ext cx="921553" cy="3177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Segoe UI" pitchFamily="34" charset="0"/>
                        <a:cs typeface="Arial" pitchFamily="34" charset="0"/>
                      </a:rPr>
                      <a:t>1  BSRD</a:t>
                    </a:r>
                  </a:p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s-ES" sz="1000" b="1" dirty="0">
                        <a:solidFill>
                          <a:srgbClr val="FF0000"/>
                        </a:solidFill>
                        <a:latin typeface="Segoe UI" pitchFamily="34" charset="0"/>
                        <a:cs typeface="Arial" pitchFamily="34" charset="0"/>
                      </a:rPr>
                      <a:t>1  BS EL ALTO</a:t>
                    </a:r>
                    <a:endParaRPr kumimoji="0" lang="es-ES" sz="10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7" name="Freeform 35">
                    <a:extLst>
                      <a:ext uri="{FF2B5EF4-FFF2-40B4-BE49-F238E27FC236}">
                        <a16:creationId xmlns:a16="http://schemas.microsoft.com/office/drawing/2014/main" id="{4EC01E56-4417-2B45-BB89-9A1FA2B1076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55838" y="5603876"/>
                    <a:ext cx="1181100" cy="330200"/>
                  </a:xfrm>
                  <a:custGeom>
                    <a:avLst/>
                    <a:gdLst>
                      <a:gd name="T0" fmla="*/ 121 w 2162"/>
                      <a:gd name="T1" fmla="*/ 604 h 604"/>
                      <a:gd name="T2" fmla="*/ 2041 w 2162"/>
                      <a:gd name="T3" fmla="*/ 604 h 604"/>
                      <a:gd name="T4" fmla="*/ 2162 w 2162"/>
                      <a:gd name="T5" fmla="*/ 483 h 604"/>
                      <a:gd name="T6" fmla="*/ 2162 w 2162"/>
                      <a:gd name="T7" fmla="*/ 121 h 604"/>
                      <a:gd name="T8" fmla="*/ 2041 w 2162"/>
                      <a:gd name="T9" fmla="*/ 0 h 604"/>
                      <a:gd name="T10" fmla="*/ 121 w 2162"/>
                      <a:gd name="T11" fmla="*/ 0 h 604"/>
                      <a:gd name="T12" fmla="*/ 0 w 2162"/>
                      <a:gd name="T13" fmla="*/ 121 h 604"/>
                      <a:gd name="T14" fmla="*/ 0 w 2162"/>
                      <a:gd name="T15" fmla="*/ 483 h 604"/>
                      <a:gd name="T16" fmla="*/ 121 w 2162"/>
                      <a:gd name="T17" fmla="*/ 604 h 6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162" h="604">
                        <a:moveTo>
                          <a:pt x="121" y="604"/>
                        </a:moveTo>
                        <a:lnTo>
                          <a:pt x="2041" y="604"/>
                        </a:lnTo>
                        <a:cubicBezTo>
                          <a:pt x="2108" y="604"/>
                          <a:pt x="2162" y="550"/>
                          <a:pt x="2162" y="483"/>
                        </a:cubicBezTo>
                        <a:lnTo>
                          <a:pt x="2162" y="121"/>
                        </a:lnTo>
                        <a:cubicBezTo>
                          <a:pt x="2162" y="54"/>
                          <a:pt x="2108" y="0"/>
                          <a:pt x="2041" y="0"/>
                        </a:cubicBezTo>
                        <a:lnTo>
                          <a:pt x="121" y="0"/>
                        </a:lnTo>
                        <a:cubicBezTo>
                          <a:pt x="54" y="0"/>
                          <a:pt x="0" y="54"/>
                          <a:pt x="0" y="121"/>
                        </a:cubicBezTo>
                        <a:lnTo>
                          <a:pt x="0" y="483"/>
                        </a:lnTo>
                        <a:cubicBezTo>
                          <a:pt x="0" y="550"/>
                          <a:pt x="54" y="604"/>
                          <a:pt x="121" y="604"/>
                        </a:cubicBezTo>
                        <a:close/>
                      </a:path>
                    </a:pathLst>
                  </a:custGeom>
                  <a:solidFill>
                    <a:srgbClr val="7030A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48" name="Freeform 36">
                    <a:extLst>
                      <a:ext uri="{FF2B5EF4-FFF2-40B4-BE49-F238E27FC236}">
                        <a16:creationId xmlns:a16="http://schemas.microsoft.com/office/drawing/2014/main" id="{B078F97B-EB9D-7F47-94EB-47AAF463AA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55838" y="5603876"/>
                    <a:ext cx="1181100" cy="330200"/>
                  </a:xfrm>
                  <a:custGeom>
                    <a:avLst/>
                    <a:gdLst>
                      <a:gd name="T0" fmla="*/ 121 w 2162"/>
                      <a:gd name="T1" fmla="*/ 604 h 604"/>
                      <a:gd name="T2" fmla="*/ 2041 w 2162"/>
                      <a:gd name="T3" fmla="*/ 604 h 604"/>
                      <a:gd name="T4" fmla="*/ 2162 w 2162"/>
                      <a:gd name="T5" fmla="*/ 483 h 604"/>
                      <a:gd name="T6" fmla="*/ 2162 w 2162"/>
                      <a:gd name="T7" fmla="*/ 121 h 604"/>
                      <a:gd name="T8" fmla="*/ 2041 w 2162"/>
                      <a:gd name="T9" fmla="*/ 0 h 604"/>
                      <a:gd name="T10" fmla="*/ 121 w 2162"/>
                      <a:gd name="T11" fmla="*/ 0 h 604"/>
                      <a:gd name="T12" fmla="*/ 0 w 2162"/>
                      <a:gd name="T13" fmla="*/ 121 h 604"/>
                      <a:gd name="T14" fmla="*/ 0 w 2162"/>
                      <a:gd name="T15" fmla="*/ 483 h 604"/>
                      <a:gd name="T16" fmla="*/ 121 w 2162"/>
                      <a:gd name="T17" fmla="*/ 604 h 6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162" h="604">
                        <a:moveTo>
                          <a:pt x="121" y="604"/>
                        </a:moveTo>
                        <a:lnTo>
                          <a:pt x="2041" y="604"/>
                        </a:lnTo>
                        <a:cubicBezTo>
                          <a:pt x="2108" y="604"/>
                          <a:pt x="2162" y="550"/>
                          <a:pt x="2162" y="483"/>
                        </a:cubicBezTo>
                        <a:lnTo>
                          <a:pt x="2162" y="121"/>
                        </a:lnTo>
                        <a:cubicBezTo>
                          <a:pt x="2162" y="54"/>
                          <a:pt x="2108" y="0"/>
                          <a:pt x="2041" y="0"/>
                        </a:cubicBezTo>
                        <a:lnTo>
                          <a:pt x="121" y="0"/>
                        </a:lnTo>
                        <a:cubicBezTo>
                          <a:pt x="54" y="0"/>
                          <a:pt x="0" y="54"/>
                          <a:pt x="0" y="121"/>
                        </a:cubicBezTo>
                        <a:lnTo>
                          <a:pt x="0" y="483"/>
                        </a:lnTo>
                        <a:cubicBezTo>
                          <a:pt x="0" y="550"/>
                          <a:pt x="54" y="604"/>
                          <a:pt x="121" y="604"/>
                        </a:cubicBezTo>
                        <a:close/>
                      </a:path>
                    </a:pathLst>
                  </a:custGeom>
                  <a:noFill/>
                  <a:ln w="6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49" name="Rectangle 37">
                    <a:extLst>
                      <a:ext uri="{FF2B5EF4-FFF2-40B4-BE49-F238E27FC236}">
                        <a16:creationId xmlns:a16="http://schemas.microsoft.com/office/drawing/2014/main" id="{091C2D3F-33FB-9D41-B4F1-93AB8FD5FE1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68575" y="5646738"/>
                    <a:ext cx="65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s-ES" sz="1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0" name="Rectangle 38">
                    <a:extLst>
                      <a:ext uri="{FF2B5EF4-FFF2-40B4-BE49-F238E27FC236}">
                        <a16:creationId xmlns:a16="http://schemas.microsoft.com/office/drawing/2014/main" id="{F03F63C3-76ED-7048-A1EE-D80C911794C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06689" y="5646739"/>
                    <a:ext cx="611847" cy="2065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s-ES" sz="1300" b="1" dirty="0">
                        <a:solidFill>
                          <a:srgbClr val="FFFFFF"/>
                        </a:solidFill>
                        <a:latin typeface="Segoe UI" pitchFamily="34" charset="0"/>
                        <a:cs typeface="Arial" pitchFamily="34" charset="0"/>
                      </a:rPr>
                      <a:t>1</a:t>
                    </a:r>
                    <a:r>
                      <a:rPr kumimoji="0" lang="es-ES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Segoe UI" pitchFamily="34" charset="0"/>
                        <a:cs typeface="Arial" pitchFamily="34" charset="0"/>
                      </a:rPr>
                      <a:t> BS SS</a:t>
                    </a:r>
                    <a:endParaRPr kumimoji="0" lang="es-ES" sz="1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1" name="Freeform 39">
                    <a:extLst>
                      <a:ext uri="{FF2B5EF4-FFF2-40B4-BE49-F238E27FC236}">
                        <a16:creationId xmlns:a16="http://schemas.microsoft.com/office/drawing/2014/main" id="{3D5E48DB-0C0F-C345-A8C2-E73C8F825D1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55838" y="6099176"/>
                    <a:ext cx="1181100" cy="328613"/>
                  </a:xfrm>
                  <a:custGeom>
                    <a:avLst/>
                    <a:gdLst>
                      <a:gd name="T0" fmla="*/ 121 w 2162"/>
                      <a:gd name="T1" fmla="*/ 604 h 604"/>
                      <a:gd name="T2" fmla="*/ 2041 w 2162"/>
                      <a:gd name="T3" fmla="*/ 604 h 604"/>
                      <a:gd name="T4" fmla="*/ 2162 w 2162"/>
                      <a:gd name="T5" fmla="*/ 483 h 604"/>
                      <a:gd name="T6" fmla="*/ 2162 w 2162"/>
                      <a:gd name="T7" fmla="*/ 121 h 604"/>
                      <a:gd name="T8" fmla="*/ 2041 w 2162"/>
                      <a:gd name="T9" fmla="*/ 0 h 604"/>
                      <a:gd name="T10" fmla="*/ 121 w 2162"/>
                      <a:gd name="T11" fmla="*/ 0 h 604"/>
                      <a:gd name="T12" fmla="*/ 0 w 2162"/>
                      <a:gd name="T13" fmla="*/ 121 h 604"/>
                      <a:gd name="T14" fmla="*/ 0 w 2162"/>
                      <a:gd name="T15" fmla="*/ 483 h 604"/>
                      <a:gd name="T16" fmla="*/ 121 w 2162"/>
                      <a:gd name="T17" fmla="*/ 604 h 6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162" h="604">
                        <a:moveTo>
                          <a:pt x="121" y="604"/>
                        </a:moveTo>
                        <a:lnTo>
                          <a:pt x="2041" y="604"/>
                        </a:lnTo>
                        <a:cubicBezTo>
                          <a:pt x="2108" y="604"/>
                          <a:pt x="2162" y="550"/>
                          <a:pt x="2162" y="483"/>
                        </a:cubicBezTo>
                        <a:lnTo>
                          <a:pt x="2162" y="121"/>
                        </a:lnTo>
                        <a:cubicBezTo>
                          <a:pt x="2162" y="54"/>
                          <a:pt x="2108" y="0"/>
                          <a:pt x="2041" y="0"/>
                        </a:cubicBezTo>
                        <a:lnTo>
                          <a:pt x="121" y="0"/>
                        </a:lnTo>
                        <a:cubicBezTo>
                          <a:pt x="54" y="0"/>
                          <a:pt x="0" y="54"/>
                          <a:pt x="0" y="121"/>
                        </a:cubicBezTo>
                        <a:lnTo>
                          <a:pt x="0" y="483"/>
                        </a:lnTo>
                        <a:cubicBezTo>
                          <a:pt x="0" y="550"/>
                          <a:pt x="54" y="604"/>
                          <a:pt x="121" y="604"/>
                        </a:cubicBezTo>
                        <a:close/>
                      </a:path>
                    </a:pathLst>
                  </a:custGeom>
                  <a:solidFill>
                    <a:srgbClr val="83992A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52" name="Freeform 40">
                    <a:extLst>
                      <a:ext uri="{FF2B5EF4-FFF2-40B4-BE49-F238E27FC236}">
                        <a16:creationId xmlns:a16="http://schemas.microsoft.com/office/drawing/2014/main" id="{4FCEF1E5-ED8E-F046-A2BD-B0E3F6376E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55838" y="6099176"/>
                    <a:ext cx="1181100" cy="328613"/>
                  </a:xfrm>
                  <a:custGeom>
                    <a:avLst/>
                    <a:gdLst>
                      <a:gd name="T0" fmla="*/ 121 w 2162"/>
                      <a:gd name="T1" fmla="*/ 604 h 604"/>
                      <a:gd name="T2" fmla="*/ 2041 w 2162"/>
                      <a:gd name="T3" fmla="*/ 604 h 604"/>
                      <a:gd name="T4" fmla="*/ 2162 w 2162"/>
                      <a:gd name="T5" fmla="*/ 483 h 604"/>
                      <a:gd name="T6" fmla="*/ 2162 w 2162"/>
                      <a:gd name="T7" fmla="*/ 121 h 604"/>
                      <a:gd name="T8" fmla="*/ 2041 w 2162"/>
                      <a:gd name="T9" fmla="*/ 0 h 604"/>
                      <a:gd name="T10" fmla="*/ 121 w 2162"/>
                      <a:gd name="T11" fmla="*/ 0 h 604"/>
                      <a:gd name="T12" fmla="*/ 0 w 2162"/>
                      <a:gd name="T13" fmla="*/ 121 h 604"/>
                      <a:gd name="T14" fmla="*/ 0 w 2162"/>
                      <a:gd name="T15" fmla="*/ 483 h 604"/>
                      <a:gd name="T16" fmla="*/ 121 w 2162"/>
                      <a:gd name="T17" fmla="*/ 604 h 6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162" h="604">
                        <a:moveTo>
                          <a:pt x="121" y="604"/>
                        </a:moveTo>
                        <a:lnTo>
                          <a:pt x="2041" y="604"/>
                        </a:lnTo>
                        <a:cubicBezTo>
                          <a:pt x="2108" y="604"/>
                          <a:pt x="2162" y="550"/>
                          <a:pt x="2162" y="483"/>
                        </a:cubicBezTo>
                        <a:lnTo>
                          <a:pt x="2162" y="121"/>
                        </a:lnTo>
                        <a:cubicBezTo>
                          <a:pt x="2162" y="54"/>
                          <a:pt x="2108" y="0"/>
                          <a:pt x="2041" y="0"/>
                        </a:cubicBezTo>
                        <a:lnTo>
                          <a:pt x="121" y="0"/>
                        </a:lnTo>
                        <a:cubicBezTo>
                          <a:pt x="54" y="0"/>
                          <a:pt x="0" y="54"/>
                          <a:pt x="0" y="121"/>
                        </a:cubicBezTo>
                        <a:lnTo>
                          <a:pt x="0" y="483"/>
                        </a:lnTo>
                        <a:cubicBezTo>
                          <a:pt x="0" y="550"/>
                          <a:pt x="54" y="604"/>
                          <a:pt x="121" y="604"/>
                        </a:cubicBezTo>
                        <a:close/>
                      </a:path>
                    </a:pathLst>
                  </a:custGeom>
                  <a:noFill/>
                  <a:ln w="6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53" name="Rectangle 41">
                    <a:extLst>
                      <a:ext uri="{FF2B5EF4-FFF2-40B4-BE49-F238E27FC236}">
                        <a16:creationId xmlns:a16="http://schemas.microsoft.com/office/drawing/2014/main" id="{272E44AC-6936-DC43-A814-968BD8F5B99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32075" y="6142038"/>
                    <a:ext cx="142668" cy="2000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Segoe UI" pitchFamily="34" charset="0"/>
                        <a:cs typeface="Arial" pitchFamily="34" charset="0"/>
                      </a:rPr>
                      <a:t>1 </a:t>
                    </a:r>
                    <a:endParaRPr kumimoji="0" lang="es-ES" sz="1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4" name="Rectangle 42">
                    <a:extLst>
                      <a:ext uri="{FF2B5EF4-FFF2-40B4-BE49-F238E27FC236}">
                        <a16:creationId xmlns:a16="http://schemas.microsoft.com/office/drawing/2014/main" id="{CD4057EB-D0A3-1947-94AC-A45523ED696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71775" y="6142038"/>
                    <a:ext cx="392112" cy="2619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Segoe UI" pitchFamily="34" charset="0"/>
                        <a:cs typeface="Arial" pitchFamily="34" charset="0"/>
                      </a:rPr>
                      <a:t>BSP</a:t>
                    </a:r>
                    <a:endParaRPr kumimoji="0" lang="es-ES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5" name="Freeform 43">
                    <a:extLst>
                      <a:ext uri="{FF2B5EF4-FFF2-40B4-BE49-F238E27FC236}">
                        <a16:creationId xmlns:a16="http://schemas.microsoft.com/office/drawing/2014/main" id="{40EE3337-AD41-D44A-B7B9-EC5169CD90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32238" y="5110163"/>
                    <a:ext cx="3111500" cy="406400"/>
                  </a:xfrm>
                  <a:custGeom>
                    <a:avLst/>
                    <a:gdLst>
                      <a:gd name="T0" fmla="*/ 121 w 5700"/>
                      <a:gd name="T1" fmla="*/ 907 h 907"/>
                      <a:gd name="T2" fmla="*/ 5579 w 5700"/>
                      <a:gd name="T3" fmla="*/ 907 h 907"/>
                      <a:gd name="T4" fmla="*/ 5700 w 5700"/>
                      <a:gd name="T5" fmla="*/ 786 h 907"/>
                      <a:gd name="T6" fmla="*/ 5700 w 5700"/>
                      <a:gd name="T7" fmla="*/ 120 h 907"/>
                      <a:gd name="T8" fmla="*/ 5579 w 5700"/>
                      <a:gd name="T9" fmla="*/ 0 h 907"/>
                      <a:gd name="T10" fmla="*/ 121 w 5700"/>
                      <a:gd name="T11" fmla="*/ 0 h 907"/>
                      <a:gd name="T12" fmla="*/ 0 w 5700"/>
                      <a:gd name="T13" fmla="*/ 120 h 907"/>
                      <a:gd name="T14" fmla="*/ 0 w 5700"/>
                      <a:gd name="T15" fmla="*/ 786 h 907"/>
                      <a:gd name="T16" fmla="*/ 121 w 5700"/>
                      <a:gd name="T17" fmla="*/ 907 h 9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700" h="907">
                        <a:moveTo>
                          <a:pt x="121" y="907"/>
                        </a:moveTo>
                        <a:lnTo>
                          <a:pt x="5579" y="907"/>
                        </a:lnTo>
                        <a:cubicBezTo>
                          <a:pt x="5646" y="907"/>
                          <a:pt x="5700" y="852"/>
                          <a:pt x="5700" y="786"/>
                        </a:cubicBezTo>
                        <a:lnTo>
                          <a:pt x="5700" y="120"/>
                        </a:lnTo>
                        <a:cubicBezTo>
                          <a:pt x="5700" y="54"/>
                          <a:pt x="5646" y="0"/>
                          <a:pt x="5579" y="0"/>
                        </a:cubicBezTo>
                        <a:lnTo>
                          <a:pt x="121" y="0"/>
                        </a:lnTo>
                        <a:cubicBezTo>
                          <a:pt x="54" y="0"/>
                          <a:pt x="0" y="54"/>
                          <a:pt x="0" y="120"/>
                        </a:cubicBezTo>
                        <a:lnTo>
                          <a:pt x="0" y="786"/>
                        </a:lnTo>
                        <a:cubicBezTo>
                          <a:pt x="0" y="852"/>
                          <a:pt x="54" y="907"/>
                          <a:pt x="121" y="907"/>
                        </a:cubicBezTo>
                        <a:close/>
                      </a:path>
                    </a:pathLst>
                  </a:custGeom>
                  <a:solidFill>
                    <a:srgbClr val="E2A9A4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56" name="Freeform 44">
                    <a:extLst>
                      <a:ext uri="{FF2B5EF4-FFF2-40B4-BE49-F238E27FC236}">
                        <a16:creationId xmlns:a16="http://schemas.microsoft.com/office/drawing/2014/main" id="{24AF606B-7D81-4649-AB61-52B443E539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03663" y="5110163"/>
                    <a:ext cx="3140075" cy="422275"/>
                  </a:xfrm>
                  <a:custGeom>
                    <a:avLst/>
                    <a:gdLst>
                      <a:gd name="T0" fmla="*/ 121 w 5700"/>
                      <a:gd name="T1" fmla="*/ 907 h 907"/>
                      <a:gd name="T2" fmla="*/ 5579 w 5700"/>
                      <a:gd name="T3" fmla="*/ 907 h 907"/>
                      <a:gd name="T4" fmla="*/ 5700 w 5700"/>
                      <a:gd name="T5" fmla="*/ 786 h 907"/>
                      <a:gd name="T6" fmla="*/ 5700 w 5700"/>
                      <a:gd name="T7" fmla="*/ 120 h 907"/>
                      <a:gd name="T8" fmla="*/ 5579 w 5700"/>
                      <a:gd name="T9" fmla="*/ 0 h 907"/>
                      <a:gd name="T10" fmla="*/ 121 w 5700"/>
                      <a:gd name="T11" fmla="*/ 0 h 907"/>
                      <a:gd name="T12" fmla="*/ 0 w 5700"/>
                      <a:gd name="T13" fmla="*/ 120 h 907"/>
                      <a:gd name="T14" fmla="*/ 0 w 5700"/>
                      <a:gd name="T15" fmla="*/ 786 h 907"/>
                      <a:gd name="T16" fmla="*/ 121 w 5700"/>
                      <a:gd name="T17" fmla="*/ 907 h 9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700" h="907">
                        <a:moveTo>
                          <a:pt x="121" y="907"/>
                        </a:moveTo>
                        <a:lnTo>
                          <a:pt x="5579" y="907"/>
                        </a:lnTo>
                        <a:cubicBezTo>
                          <a:pt x="5646" y="907"/>
                          <a:pt x="5700" y="852"/>
                          <a:pt x="5700" y="786"/>
                        </a:cubicBezTo>
                        <a:lnTo>
                          <a:pt x="5700" y="120"/>
                        </a:lnTo>
                        <a:cubicBezTo>
                          <a:pt x="5700" y="54"/>
                          <a:pt x="5646" y="0"/>
                          <a:pt x="5579" y="0"/>
                        </a:cubicBezTo>
                        <a:lnTo>
                          <a:pt x="121" y="0"/>
                        </a:lnTo>
                        <a:cubicBezTo>
                          <a:pt x="54" y="0"/>
                          <a:pt x="0" y="54"/>
                          <a:pt x="0" y="120"/>
                        </a:cubicBezTo>
                        <a:lnTo>
                          <a:pt x="0" y="786"/>
                        </a:lnTo>
                        <a:cubicBezTo>
                          <a:pt x="0" y="852"/>
                          <a:pt x="54" y="907"/>
                          <a:pt x="121" y="907"/>
                        </a:cubicBezTo>
                        <a:close/>
                      </a:path>
                    </a:pathLst>
                  </a:custGeom>
                  <a:noFill/>
                  <a:ln w="6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57" name="Rectangle 45">
                    <a:extLst>
                      <a:ext uri="{FF2B5EF4-FFF2-40B4-BE49-F238E27FC236}">
                        <a16:creationId xmlns:a16="http://schemas.microsoft.com/office/drawing/2014/main" id="{0CD5FE85-02F8-F742-A33E-3349CC4D704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68800" y="5137151"/>
                    <a:ext cx="2339975" cy="2000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sz="1300" b="1" i="0" u="none" strike="noStrike" cap="none" normalizeH="0" baseline="0" dirty="0">
                        <a:ln>
                          <a:noFill/>
                        </a:ln>
                        <a:effectLst/>
                        <a:latin typeface="Segoe UI" pitchFamily="34" charset="0"/>
                        <a:cs typeface="Arial" pitchFamily="34" charset="0"/>
                      </a:rPr>
                      <a:t>SERVICIOS DE TRANSFUSIÓN </a:t>
                    </a:r>
                    <a:endParaRPr kumimoji="0" lang="es-ES" sz="1800" b="0" i="0" u="none" strike="noStrike" cap="none" normalizeH="0" baseline="0" dirty="0">
                      <a:ln>
                        <a:noFill/>
                      </a:ln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8" name="Rectangle 46">
                    <a:extLst>
                      <a:ext uri="{FF2B5EF4-FFF2-40B4-BE49-F238E27FC236}">
                        <a16:creationId xmlns:a16="http://schemas.microsoft.com/office/drawing/2014/main" id="{A66EB044-97A0-0146-9864-5CBB1088F49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03738" y="5332413"/>
                    <a:ext cx="2185987" cy="2000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sz="1300" b="1" i="0" u="none" strike="noStrike" cap="none" normalizeH="0" baseline="0" dirty="0">
                        <a:ln>
                          <a:noFill/>
                        </a:ln>
                        <a:effectLst/>
                        <a:latin typeface="Segoe UI" pitchFamily="34" charset="0"/>
                        <a:cs typeface="Arial" pitchFamily="34" charset="0"/>
                      </a:rPr>
                      <a:t>HOSPITALARIOS </a:t>
                    </a:r>
                    <a:r>
                      <a:rPr lang="es-ES" sz="1300" b="1" dirty="0">
                        <a:latin typeface="Segoe UI" pitchFamily="34" charset="0"/>
                        <a:cs typeface="Arial" pitchFamily="34" charset="0"/>
                      </a:rPr>
                      <a:t>II-</a:t>
                    </a:r>
                    <a:r>
                      <a:rPr kumimoji="0" lang="es-ES" sz="1300" b="1" i="0" u="none" strike="noStrike" cap="none" normalizeH="0" baseline="0" dirty="0">
                        <a:ln>
                          <a:noFill/>
                        </a:ln>
                        <a:effectLst/>
                        <a:latin typeface="Segoe UI" pitchFamily="34" charset="0"/>
                        <a:cs typeface="Arial" pitchFamily="34" charset="0"/>
                      </a:rPr>
                      <a:t>III NIVEL</a:t>
                    </a:r>
                    <a:endParaRPr kumimoji="0" lang="es-ES" sz="1800" b="0" i="0" u="none" strike="noStrike" cap="none" normalizeH="0" baseline="0" dirty="0">
                      <a:ln>
                        <a:noFill/>
                      </a:ln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9" name="Freeform 47">
                    <a:extLst>
                      <a:ext uri="{FF2B5EF4-FFF2-40B4-BE49-F238E27FC236}">
                        <a16:creationId xmlns:a16="http://schemas.microsoft.com/office/drawing/2014/main" id="{70D2C028-13B1-9247-957B-6D204679D4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37000" y="5516563"/>
                    <a:ext cx="1179512" cy="330200"/>
                  </a:xfrm>
                  <a:custGeom>
                    <a:avLst/>
                    <a:gdLst>
                      <a:gd name="T0" fmla="*/ 121 w 2161"/>
                      <a:gd name="T1" fmla="*/ 604 h 604"/>
                      <a:gd name="T2" fmla="*/ 2040 w 2161"/>
                      <a:gd name="T3" fmla="*/ 604 h 604"/>
                      <a:gd name="T4" fmla="*/ 2161 w 2161"/>
                      <a:gd name="T5" fmla="*/ 483 h 604"/>
                      <a:gd name="T6" fmla="*/ 2161 w 2161"/>
                      <a:gd name="T7" fmla="*/ 121 h 604"/>
                      <a:gd name="T8" fmla="*/ 2040 w 2161"/>
                      <a:gd name="T9" fmla="*/ 0 h 604"/>
                      <a:gd name="T10" fmla="*/ 121 w 2161"/>
                      <a:gd name="T11" fmla="*/ 0 h 604"/>
                      <a:gd name="T12" fmla="*/ 0 w 2161"/>
                      <a:gd name="T13" fmla="*/ 121 h 604"/>
                      <a:gd name="T14" fmla="*/ 0 w 2161"/>
                      <a:gd name="T15" fmla="*/ 483 h 604"/>
                      <a:gd name="T16" fmla="*/ 121 w 2161"/>
                      <a:gd name="T17" fmla="*/ 604 h 6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161" h="604">
                        <a:moveTo>
                          <a:pt x="121" y="604"/>
                        </a:moveTo>
                        <a:lnTo>
                          <a:pt x="2040" y="604"/>
                        </a:lnTo>
                        <a:cubicBezTo>
                          <a:pt x="2107" y="604"/>
                          <a:pt x="2161" y="550"/>
                          <a:pt x="2161" y="483"/>
                        </a:cubicBezTo>
                        <a:lnTo>
                          <a:pt x="2161" y="121"/>
                        </a:lnTo>
                        <a:cubicBezTo>
                          <a:pt x="2161" y="54"/>
                          <a:pt x="2107" y="0"/>
                          <a:pt x="2040" y="0"/>
                        </a:cubicBezTo>
                        <a:lnTo>
                          <a:pt x="121" y="0"/>
                        </a:lnTo>
                        <a:cubicBezTo>
                          <a:pt x="54" y="0"/>
                          <a:pt x="0" y="54"/>
                          <a:pt x="0" y="121"/>
                        </a:cubicBezTo>
                        <a:lnTo>
                          <a:pt x="0" y="483"/>
                        </a:lnTo>
                        <a:cubicBezTo>
                          <a:pt x="0" y="550"/>
                          <a:pt x="54" y="604"/>
                          <a:pt x="121" y="604"/>
                        </a:cubicBezTo>
                        <a:close/>
                      </a:path>
                    </a:pathLst>
                  </a:custGeom>
                  <a:solidFill>
                    <a:srgbClr val="E2A9A4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0" name="Freeform 48">
                    <a:extLst>
                      <a:ext uri="{FF2B5EF4-FFF2-40B4-BE49-F238E27FC236}">
                        <a16:creationId xmlns:a16="http://schemas.microsoft.com/office/drawing/2014/main" id="{21931A94-4C1C-B240-B863-B043DA9861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37000" y="5532438"/>
                    <a:ext cx="1179512" cy="330200"/>
                  </a:xfrm>
                  <a:custGeom>
                    <a:avLst/>
                    <a:gdLst>
                      <a:gd name="T0" fmla="*/ 121 w 2161"/>
                      <a:gd name="T1" fmla="*/ 604 h 604"/>
                      <a:gd name="T2" fmla="*/ 2040 w 2161"/>
                      <a:gd name="T3" fmla="*/ 604 h 604"/>
                      <a:gd name="T4" fmla="*/ 2161 w 2161"/>
                      <a:gd name="T5" fmla="*/ 483 h 604"/>
                      <a:gd name="T6" fmla="*/ 2161 w 2161"/>
                      <a:gd name="T7" fmla="*/ 121 h 604"/>
                      <a:gd name="T8" fmla="*/ 2040 w 2161"/>
                      <a:gd name="T9" fmla="*/ 0 h 604"/>
                      <a:gd name="T10" fmla="*/ 121 w 2161"/>
                      <a:gd name="T11" fmla="*/ 0 h 604"/>
                      <a:gd name="T12" fmla="*/ 0 w 2161"/>
                      <a:gd name="T13" fmla="*/ 121 h 604"/>
                      <a:gd name="T14" fmla="*/ 0 w 2161"/>
                      <a:gd name="T15" fmla="*/ 483 h 604"/>
                      <a:gd name="T16" fmla="*/ 121 w 2161"/>
                      <a:gd name="T17" fmla="*/ 604 h 6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161" h="604">
                        <a:moveTo>
                          <a:pt x="121" y="604"/>
                        </a:moveTo>
                        <a:lnTo>
                          <a:pt x="2040" y="604"/>
                        </a:lnTo>
                        <a:cubicBezTo>
                          <a:pt x="2107" y="604"/>
                          <a:pt x="2161" y="550"/>
                          <a:pt x="2161" y="483"/>
                        </a:cubicBezTo>
                        <a:lnTo>
                          <a:pt x="2161" y="121"/>
                        </a:lnTo>
                        <a:cubicBezTo>
                          <a:pt x="2161" y="54"/>
                          <a:pt x="2107" y="0"/>
                          <a:pt x="2040" y="0"/>
                        </a:cubicBezTo>
                        <a:lnTo>
                          <a:pt x="121" y="0"/>
                        </a:lnTo>
                        <a:cubicBezTo>
                          <a:pt x="54" y="0"/>
                          <a:pt x="0" y="54"/>
                          <a:pt x="0" y="121"/>
                        </a:cubicBezTo>
                        <a:lnTo>
                          <a:pt x="0" y="483"/>
                        </a:lnTo>
                        <a:cubicBezTo>
                          <a:pt x="0" y="550"/>
                          <a:pt x="54" y="604"/>
                          <a:pt x="121" y="604"/>
                        </a:cubicBezTo>
                        <a:close/>
                      </a:path>
                    </a:pathLst>
                  </a:custGeom>
                  <a:noFill/>
                  <a:ln w="6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1" name="Rectangle 49">
                    <a:extLst>
                      <a:ext uri="{FF2B5EF4-FFF2-40B4-BE49-F238E27FC236}">
                        <a16:creationId xmlns:a16="http://schemas.microsoft.com/office/drawing/2014/main" id="{2DDEA09A-5B67-5F44-AB68-8A4AE16EBAD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94163" y="5568951"/>
                    <a:ext cx="865187" cy="2159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s-ES" sz="1400" b="1" dirty="0">
                        <a:latin typeface="Arial" pitchFamily="34" charset="0"/>
                        <a:cs typeface="Arial" pitchFamily="34" charset="0"/>
                      </a:rPr>
                      <a:t>ST SS</a:t>
                    </a:r>
                    <a:endParaRPr kumimoji="0" lang="es-ES" sz="14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62" name="Rectangle 50">
                    <a:extLst>
                      <a:ext uri="{FF2B5EF4-FFF2-40B4-BE49-F238E27FC236}">
                        <a16:creationId xmlns:a16="http://schemas.microsoft.com/office/drawing/2014/main" id="{1DE78B35-B5B7-4345-814E-C31511C650C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18000" y="5646738"/>
                    <a:ext cx="0" cy="2762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s-ES" sz="1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63" name="Freeform 51">
                    <a:extLst>
                      <a:ext uri="{FF2B5EF4-FFF2-40B4-BE49-F238E27FC236}">
                        <a16:creationId xmlns:a16="http://schemas.microsoft.com/office/drawing/2014/main" id="{522E8692-1F88-0E4D-842E-39D5B7DDC1A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30647" y="5869091"/>
                    <a:ext cx="2200975" cy="584098"/>
                  </a:xfrm>
                  <a:custGeom>
                    <a:avLst/>
                    <a:gdLst>
                      <a:gd name="T0" fmla="*/ 121 w 5700"/>
                      <a:gd name="T1" fmla="*/ 907 h 907"/>
                      <a:gd name="T2" fmla="*/ 5579 w 5700"/>
                      <a:gd name="T3" fmla="*/ 907 h 907"/>
                      <a:gd name="T4" fmla="*/ 5700 w 5700"/>
                      <a:gd name="T5" fmla="*/ 786 h 907"/>
                      <a:gd name="T6" fmla="*/ 5700 w 5700"/>
                      <a:gd name="T7" fmla="*/ 121 h 907"/>
                      <a:gd name="T8" fmla="*/ 5579 w 5700"/>
                      <a:gd name="T9" fmla="*/ 0 h 907"/>
                      <a:gd name="T10" fmla="*/ 121 w 5700"/>
                      <a:gd name="T11" fmla="*/ 0 h 907"/>
                      <a:gd name="T12" fmla="*/ 0 w 5700"/>
                      <a:gd name="T13" fmla="*/ 121 h 907"/>
                      <a:gd name="T14" fmla="*/ 0 w 5700"/>
                      <a:gd name="T15" fmla="*/ 786 h 907"/>
                      <a:gd name="T16" fmla="*/ 121 w 5700"/>
                      <a:gd name="T17" fmla="*/ 907 h 9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700" h="907">
                        <a:moveTo>
                          <a:pt x="121" y="907"/>
                        </a:moveTo>
                        <a:lnTo>
                          <a:pt x="5579" y="907"/>
                        </a:lnTo>
                        <a:cubicBezTo>
                          <a:pt x="5646" y="907"/>
                          <a:pt x="5700" y="853"/>
                          <a:pt x="5700" y="786"/>
                        </a:cubicBezTo>
                        <a:lnTo>
                          <a:pt x="5700" y="121"/>
                        </a:lnTo>
                        <a:cubicBezTo>
                          <a:pt x="5700" y="54"/>
                          <a:pt x="5646" y="0"/>
                          <a:pt x="5579" y="0"/>
                        </a:cubicBezTo>
                        <a:lnTo>
                          <a:pt x="121" y="0"/>
                        </a:lnTo>
                        <a:cubicBezTo>
                          <a:pt x="54" y="0"/>
                          <a:pt x="0" y="54"/>
                          <a:pt x="0" y="121"/>
                        </a:cubicBezTo>
                        <a:lnTo>
                          <a:pt x="0" y="786"/>
                        </a:lnTo>
                        <a:cubicBezTo>
                          <a:pt x="0" y="853"/>
                          <a:pt x="54" y="907"/>
                          <a:pt x="121" y="907"/>
                        </a:cubicBezTo>
                        <a:close/>
                      </a:path>
                    </a:pathLst>
                  </a:custGeom>
                  <a:solidFill>
                    <a:srgbClr val="E2A9A4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" name="Freeform 52">
                    <a:extLst>
                      <a:ext uri="{FF2B5EF4-FFF2-40B4-BE49-F238E27FC236}">
                        <a16:creationId xmlns:a16="http://schemas.microsoft.com/office/drawing/2014/main" id="{1C83102E-E226-6449-A65E-8DBBEFF2BD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32238" y="5845176"/>
                    <a:ext cx="2187575" cy="608013"/>
                  </a:xfrm>
                  <a:custGeom>
                    <a:avLst/>
                    <a:gdLst>
                      <a:gd name="T0" fmla="*/ 121 w 5700"/>
                      <a:gd name="T1" fmla="*/ 907 h 907"/>
                      <a:gd name="T2" fmla="*/ 5579 w 5700"/>
                      <a:gd name="T3" fmla="*/ 907 h 907"/>
                      <a:gd name="T4" fmla="*/ 5700 w 5700"/>
                      <a:gd name="T5" fmla="*/ 786 h 907"/>
                      <a:gd name="T6" fmla="*/ 5700 w 5700"/>
                      <a:gd name="T7" fmla="*/ 121 h 907"/>
                      <a:gd name="T8" fmla="*/ 5579 w 5700"/>
                      <a:gd name="T9" fmla="*/ 0 h 907"/>
                      <a:gd name="T10" fmla="*/ 121 w 5700"/>
                      <a:gd name="T11" fmla="*/ 0 h 907"/>
                      <a:gd name="T12" fmla="*/ 0 w 5700"/>
                      <a:gd name="T13" fmla="*/ 121 h 907"/>
                      <a:gd name="T14" fmla="*/ 0 w 5700"/>
                      <a:gd name="T15" fmla="*/ 786 h 907"/>
                      <a:gd name="T16" fmla="*/ 121 w 5700"/>
                      <a:gd name="T17" fmla="*/ 907 h 9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700" h="907">
                        <a:moveTo>
                          <a:pt x="121" y="907"/>
                        </a:moveTo>
                        <a:lnTo>
                          <a:pt x="5579" y="907"/>
                        </a:lnTo>
                        <a:cubicBezTo>
                          <a:pt x="5646" y="907"/>
                          <a:pt x="5700" y="853"/>
                          <a:pt x="5700" y="786"/>
                        </a:cubicBezTo>
                        <a:lnTo>
                          <a:pt x="5700" y="121"/>
                        </a:lnTo>
                        <a:cubicBezTo>
                          <a:pt x="5700" y="54"/>
                          <a:pt x="5646" y="0"/>
                          <a:pt x="5579" y="0"/>
                        </a:cubicBezTo>
                        <a:lnTo>
                          <a:pt x="121" y="0"/>
                        </a:lnTo>
                        <a:cubicBezTo>
                          <a:pt x="54" y="0"/>
                          <a:pt x="0" y="54"/>
                          <a:pt x="0" y="121"/>
                        </a:cubicBezTo>
                        <a:lnTo>
                          <a:pt x="0" y="786"/>
                        </a:lnTo>
                        <a:cubicBezTo>
                          <a:pt x="0" y="853"/>
                          <a:pt x="54" y="907"/>
                          <a:pt x="121" y="907"/>
                        </a:cubicBezTo>
                        <a:close/>
                      </a:path>
                    </a:pathLst>
                  </a:custGeom>
                  <a:noFill/>
                  <a:ln w="6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" name="Rectangle 53">
                    <a:extLst>
                      <a:ext uri="{FF2B5EF4-FFF2-40B4-BE49-F238E27FC236}">
                        <a16:creationId xmlns:a16="http://schemas.microsoft.com/office/drawing/2014/main" id="{63A1C67A-C08D-E247-88D3-9BAD10EDDC0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53683" y="6068497"/>
                    <a:ext cx="2201862" cy="1906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sz="1200" b="1" i="0" u="none" strike="noStrike" cap="none" normalizeH="0" baseline="0" dirty="0">
                        <a:ln>
                          <a:noFill/>
                        </a:ln>
                        <a:effectLst/>
                        <a:latin typeface="Arial Narrow" pitchFamily="34" charset="0"/>
                        <a:cs typeface="Arial" pitchFamily="34" charset="0"/>
                      </a:rPr>
                      <a:t>ST</a:t>
                    </a:r>
                    <a:r>
                      <a:rPr kumimoji="0" lang="es-ES" sz="1200" b="1" i="0" u="none" strike="noStrike" cap="none" normalizeH="0" dirty="0">
                        <a:ln>
                          <a:noFill/>
                        </a:ln>
                        <a:effectLst/>
                        <a:latin typeface="Arial Narrow" pitchFamily="34" charset="0"/>
                        <a:cs typeface="Arial" pitchFamily="34" charset="0"/>
                      </a:rPr>
                      <a:t> </a:t>
                    </a:r>
                    <a:r>
                      <a:rPr kumimoji="0" lang="es-ES" sz="1200" b="1" i="0" u="none" strike="noStrike" cap="none" normalizeH="0" baseline="0" dirty="0">
                        <a:ln>
                          <a:noFill/>
                        </a:ln>
                        <a:effectLst/>
                        <a:latin typeface="Arial Narrow" pitchFamily="34" charset="0"/>
                        <a:cs typeface="Arial" pitchFamily="34" charset="0"/>
                      </a:rPr>
                      <a:t>PRIVADOS</a:t>
                    </a:r>
                    <a:endParaRPr kumimoji="0" lang="es-ES" sz="1200" b="0" i="0" u="none" strike="noStrike" cap="none" normalizeH="0" baseline="0" dirty="0">
                      <a:ln>
                        <a:noFill/>
                      </a:ln>
                      <a:effectLst/>
                      <a:latin typeface="Arial Narrow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66" name="Freeform 55">
                    <a:extLst>
                      <a:ext uri="{FF2B5EF4-FFF2-40B4-BE49-F238E27FC236}">
                        <a16:creationId xmlns:a16="http://schemas.microsoft.com/office/drawing/2014/main" id="{BA6C3DAB-CBA0-8640-A85E-133861F57A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39037" y="5110163"/>
                    <a:ext cx="1181100" cy="328613"/>
                  </a:xfrm>
                  <a:custGeom>
                    <a:avLst/>
                    <a:gdLst>
                      <a:gd name="T0" fmla="*/ 121 w 2161"/>
                      <a:gd name="T1" fmla="*/ 604 h 604"/>
                      <a:gd name="T2" fmla="*/ 2040 w 2161"/>
                      <a:gd name="T3" fmla="*/ 604 h 604"/>
                      <a:gd name="T4" fmla="*/ 2161 w 2161"/>
                      <a:gd name="T5" fmla="*/ 483 h 604"/>
                      <a:gd name="T6" fmla="*/ 2161 w 2161"/>
                      <a:gd name="T7" fmla="*/ 120 h 604"/>
                      <a:gd name="T8" fmla="*/ 2040 w 2161"/>
                      <a:gd name="T9" fmla="*/ 0 h 604"/>
                      <a:gd name="T10" fmla="*/ 121 w 2161"/>
                      <a:gd name="T11" fmla="*/ 0 h 604"/>
                      <a:gd name="T12" fmla="*/ 0 w 2161"/>
                      <a:gd name="T13" fmla="*/ 120 h 604"/>
                      <a:gd name="T14" fmla="*/ 0 w 2161"/>
                      <a:gd name="T15" fmla="*/ 483 h 604"/>
                      <a:gd name="T16" fmla="*/ 121 w 2161"/>
                      <a:gd name="T17" fmla="*/ 604 h 6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161" h="604">
                        <a:moveTo>
                          <a:pt x="121" y="604"/>
                        </a:moveTo>
                        <a:lnTo>
                          <a:pt x="2040" y="604"/>
                        </a:lnTo>
                        <a:cubicBezTo>
                          <a:pt x="2107" y="604"/>
                          <a:pt x="2161" y="550"/>
                          <a:pt x="2161" y="483"/>
                        </a:cubicBezTo>
                        <a:lnTo>
                          <a:pt x="2161" y="120"/>
                        </a:lnTo>
                        <a:cubicBezTo>
                          <a:pt x="2161" y="54"/>
                          <a:pt x="2107" y="0"/>
                          <a:pt x="2040" y="0"/>
                        </a:cubicBezTo>
                        <a:lnTo>
                          <a:pt x="121" y="0"/>
                        </a:lnTo>
                        <a:cubicBezTo>
                          <a:pt x="54" y="0"/>
                          <a:pt x="0" y="54"/>
                          <a:pt x="0" y="120"/>
                        </a:cubicBezTo>
                        <a:lnTo>
                          <a:pt x="0" y="483"/>
                        </a:lnTo>
                        <a:cubicBezTo>
                          <a:pt x="0" y="550"/>
                          <a:pt x="54" y="604"/>
                          <a:pt x="121" y="604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7" name="Freeform 56">
                    <a:extLst>
                      <a:ext uri="{FF2B5EF4-FFF2-40B4-BE49-F238E27FC236}">
                        <a16:creationId xmlns:a16="http://schemas.microsoft.com/office/drawing/2014/main" id="{2EC853AA-3219-DD47-BCF7-2EAE89E1DBA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39037" y="5110163"/>
                    <a:ext cx="1181100" cy="328613"/>
                  </a:xfrm>
                  <a:custGeom>
                    <a:avLst/>
                    <a:gdLst>
                      <a:gd name="T0" fmla="*/ 121 w 2161"/>
                      <a:gd name="T1" fmla="*/ 604 h 604"/>
                      <a:gd name="T2" fmla="*/ 2040 w 2161"/>
                      <a:gd name="T3" fmla="*/ 604 h 604"/>
                      <a:gd name="T4" fmla="*/ 2161 w 2161"/>
                      <a:gd name="T5" fmla="*/ 483 h 604"/>
                      <a:gd name="T6" fmla="*/ 2161 w 2161"/>
                      <a:gd name="T7" fmla="*/ 120 h 604"/>
                      <a:gd name="T8" fmla="*/ 2040 w 2161"/>
                      <a:gd name="T9" fmla="*/ 0 h 604"/>
                      <a:gd name="T10" fmla="*/ 121 w 2161"/>
                      <a:gd name="T11" fmla="*/ 0 h 604"/>
                      <a:gd name="T12" fmla="*/ 0 w 2161"/>
                      <a:gd name="T13" fmla="*/ 120 h 604"/>
                      <a:gd name="T14" fmla="*/ 0 w 2161"/>
                      <a:gd name="T15" fmla="*/ 483 h 604"/>
                      <a:gd name="T16" fmla="*/ 121 w 2161"/>
                      <a:gd name="T17" fmla="*/ 604 h 6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161" h="604">
                        <a:moveTo>
                          <a:pt x="121" y="604"/>
                        </a:moveTo>
                        <a:lnTo>
                          <a:pt x="2040" y="604"/>
                        </a:lnTo>
                        <a:cubicBezTo>
                          <a:pt x="2107" y="604"/>
                          <a:pt x="2161" y="550"/>
                          <a:pt x="2161" y="483"/>
                        </a:cubicBezTo>
                        <a:lnTo>
                          <a:pt x="2161" y="120"/>
                        </a:lnTo>
                        <a:cubicBezTo>
                          <a:pt x="2161" y="54"/>
                          <a:pt x="2107" y="0"/>
                          <a:pt x="2040" y="0"/>
                        </a:cubicBezTo>
                        <a:lnTo>
                          <a:pt x="121" y="0"/>
                        </a:lnTo>
                        <a:cubicBezTo>
                          <a:pt x="54" y="0"/>
                          <a:pt x="0" y="54"/>
                          <a:pt x="0" y="120"/>
                        </a:cubicBezTo>
                        <a:lnTo>
                          <a:pt x="0" y="483"/>
                        </a:lnTo>
                        <a:cubicBezTo>
                          <a:pt x="0" y="550"/>
                          <a:pt x="54" y="604"/>
                          <a:pt x="121" y="604"/>
                        </a:cubicBezTo>
                        <a:close/>
                      </a:path>
                    </a:pathLst>
                  </a:custGeom>
                  <a:noFill/>
                  <a:ln w="6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8" name="Rectangle 57">
                    <a:extLst>
                      <a:ext uri="{FF2B5EF4-FFF2-40B4-BE49-F238E27FC236}">
                        <a16:creationId xmlns:a16="http://schemas.microsoft.com/office/drawing/2014/main" id="{57EC9164-D5EC-F64E-AEF0-557B668DA4A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96225" y="5153026"/>
                    <a:ext cx="576262" cy="2619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Segoe UI" pitchFamily="34" charset="0"/>
                        <a:cs typeface="Arial" pitchFamily="34" charset="0"/>
                      </a:rPr>
                      <a:t>SEDES</a:t>
                    </a:r>
                    <a:endParaRPr kumimoji="0" lang="es-ES" sz="1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69" name="Freeform 58">
                    <a:extLst>
                      <a:ext uri="{FF2B5EF4-FFF2-40B4-BE49-F238E27FC236}">
                        <a16:creationId xmlns:a16="http://schemas.microsoft.com/office/drawing/2014/main" id="{5FCBCCDB-C882-E340-BE08-120182DCDF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18400" y="6019801"/>
                    <a:ext cx="1181100" cy="330200"/>
                  </a:xfrm>
                  <a:custGeom>
                    <a:avLst/>
                    <a:gdLst>
                      <a:gd name="T0" fmla="*/ 121 w 2161"/>
                      <a:gd name="T1" fmla="*/ 605 h 605"/>
                      <a:gd name="T2" fmla="*/ 2040 w 2161"/>
                      <a:gd name="T3" fmla="*/ 605 h 605"/>
                      <a:gd name="T4" fmla="*/ 2161 w 2161"/>
                      <a:gd name="T5" fmla="*/ 484 h 605"/>
                      <a:gd name="T6" fmla="*/ 2161 w 2161"/>
                      <a:gd name="T7" fmla="*/ 121 h 605"/>
                      <a:gd name="T8" fmla="*/ 2040 w 2161"/>
                      <a:gd name="T9" fmla="*/ 0 h 605"/>
                      <a:gd name="T10" fmla="*/ 121 w 2161"/>
                      <a:gd name="T11" fmla="*/ 0 h 605"/>
                      <a:gd name="T12" fmla="*/ 0 w 2161"/>
                      <a:gd name="T13" fmla="*/ 121 h 605"/>
                      <a:gd name="T14" fmla="*/ 0 w 2161"/>
                      <a:gd name="T15" fmla="*/ 484 h 605"/>
                      <a:gd name="T16" fmla="*/ 121 w 2161"/>
                      <a:gd name="T17" fmla="*/ 605 h 6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161" h="605">
                        <a:moveTo>
                          <a:pt x="121" y="605"/>
                        </a:moveTo>
                        <a:lnTo>
                          <a:pt x="2040" y="605"/>
                        </a:lnTo>
                        <a:cubicBezTo>
                          <a:pt x="2107" y="605"/>
                          <a:pt x="2161" y="551"/>
                          <a:pt x="2161" y="484"/>
                        </a:cubicBezTo>
                        <a:lnTo>
                          <a:pt x="2161" y="121"/>
                        </a:lnTo>
                        <a:cubicBezTo>
                          <a:pt x="2161" y="55"/>
                          <a:pt x="2107" y="0"/>
                          <a:pt x="2040" y="0"/>
                        </a:cubicBezTo>
                        <a:lnTo>
                          <a:pt x="121" y="0"/>
                        </a:lnTo>
                        <a:cubicBezTo>
                          <a:pt x="54" y="0"/>
                          <a:pt x="0" y="55"/>
                          <a:pt x="0" y="121"/>
                        </a:cubicBezTo>
                        <a:lnTo>
                          <a:pt x="0" y="484"/>
                        </a:lnTo>
                        <a:cubicBezTo>
                          <a:pt x="0" y="551"/>
                          <a:pt x="54" y="605"/>
                          <a:pt x="121" y="605"/>
                        </a:cubicBezTo>
                        <a:close/>
                      </a:path>
                    </a:pathLst>
                  </a:custGeom>
                  <a:solidFill>
                    <a:srgbClr val="44709D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70" name="Freeform 59">
                    <a:extLst>
                      <a:ext uri="{FF2B5EF4-FFF2-40B4-BE49-F238E27FC236}">
                        <a16:creationId xmlns:a16="http://schemas.microsoft.com/office/drawing/2014/main" id="{ADBA0E3E-5589-DA43-ADCE-28DB79B235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14582" y="6026151"/>
                    <a:ext cx="1181100" cy="330200"/>
                  </a:xfrm>
                  <a:custGeom>
                    <a:avLst/>
                    <a:gdLst>
                      <a:gd name="T0" fmla="*/ 121 w 2161"/>
                      <a:gd name="T1" fmla="*/ 605 h 605"/>
                      <a:gd name="T2" fmla="*/ 2040 w 2161"/>
                      <a:gd name="T3" fmla="*/ 605 h 605"/>
                      <a:gd name="T4" fmla="*/ 2161 w 2161"/>
                      <a:gd name="T5" fmla="*/ 484 h 605"/>
                      <a:gd name="T6" fmla="*/ 2161 w 2161"/>
                      <a:gd name="T7" fmla="*/ 121 h 605"/>
                      <a:gd name="T8" fmla="*/ 2040 w 2161"/>
                      <a:gd name="T9" fmla="*/ 0 h 605"/>
                      <a:gd name="T10" fmla="*/ 121 w 2161"/>
                      <a:gd name="T11" fmla="*/ 0 h 605"/>
                      <a:gd name="T12" fmla="*/ 0 w 2161"/>
                      <a:gd name="T13" fmla="*/ 121 h 605"/>
                      <a:gd name="T14" fmla="*/ 0 w 2161"/>
                      <a:gd name="T15" fmla="*/ 484 h 605"/>
                      <a:gd name="T16" fmla="*/ 121 w 2161"/>
                      <a:gd name="T17" fmla="*/ 605 h 6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161" h="605">
                        <a:moveTo>
                          <a:pt x="121" y="605"/>
                        </a:moveTo>
                        <a:lnTo>
                          <a:pt x="2040" y="605"/>
                        </a:lnTo>
                        <a:cubicBezTo>
                          <a:pt x="2107" y="605"/>
                          <a:pt x="2161" y="551"/>
                          <a:pt x="2161" y="484"/>
                        </a:cubicBezTo>
                        <a:lnTo>
                          <a:pt x="2161" y="121"/>
                        </a:lnTo>
                        <a:cubicBezTo>
                          <a:pt x="2161" y="55"/>
                          <a:pt x="2107" y="0"/>
                          <a:pt x="2040" y="0"/>
                        </a:cubicBezTo>
                        <a:lnTo>
                          <a:pt x="121" y="0"/>
                        </a:lnTo>
                        <a:cubicBezTo>
                          <a:pt x="54" y="0"/>
                          <a:pt x="0" y="55"/>
                          <a:pt x="0" y="121"/>
                        </a:cubicBezTo>
                        <a:lnTo>
                          <a:pt x="0" y="484"/>
                        </a:lnTo>
                        <a:cubicBezTo>
                          <a:pt x="0" y="551"/>
                          <a:pt x="54" y="605"/>
                          <a:pt x="121" y="605"/>
                        </a:cubicBezTo>
                        <a:close/>
                      </a:path>
                    </a:pathLst>
                  </a:custGeom>
                  <a:noFill/>
                  <a:ln w="6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71" name="Rectangle 60">
                    <a:extLst>
                      <a:ext uri="{FF2B5EF4-FFF2-40B4-BE49-F238E27FC236}">
                        <a16:creationId xmlns:a16="http://schemas.microsoft.com/office/drawing/2014/main" id="{24629CEB-D26E-E645-B0B2-11082D71756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08906" y="6085148"/>
                    <a:ext cx="420964" cy="2065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ES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Segoe UI" pitchFamily="34" charset="0"/>
                        <a:cs typeface="Arial" pitchFamily="34" charset="0"/>
                      </a:rPr>
                      <a:t>GAM</a:t>
                    </a:r>
                    <a:endParaRPr kumimoji="0" lang="es-ES" sz="1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72" name="Line 65">
                    <a:extLst>
                      <a:ext uri="{FF2B5EF4-FFF2-40B4-BE49-F238E27FC236}">
                        <a16:creationId xmlns:a16="http://schemas.microsoft.com/office/drawing/2014/main" id="{38AB7C94-6210-8C46-8D0B-58E31864CF1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303713" y="3263901"/>
                    <a:ext cx="0" cy="63500"/>
                  </a:xfrm>
                  <a:prstGeom prst="line">
                    <a:avLst/>
                  </a:prstGeom>
                  <a:noFill/>
                  <a:ln w="29" cap="rnd">
                    <a:solidFill>
                      <a:srgbClr val="44709D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73" name="Line 68">
                    <a:extLst>
                      <a:ext uri="{FF2B5EF4-FFF2-40B4-BE49-F238E27FC236}">
                        <a16:creationId xmlns:a16="http://schemas.microsoft.com/office/drawing/2014/main" id="{AE6FFDC4-6F38-0843-A7D9-A2CB88124F7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303713" y="4087813"/>
                    <a:ext cx="0" cy="63500"/>
                  </a:xfrm>
                  <a:prstGeom prst="line">
                    <a:avLst/>
                  </a:prstGeom>
                  <a:noFill/>
                  <a:ln w="29" cap="rnd">
                    <a:solidFill>
                      <a:srgbClr val="44709D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74" name="Freeform 69">
                    <a:extLst>
                      <a:ext uri="{FF2B5EF4-FFF2-40B4-BE49-F238E27FC236}">
                        <a16:creationId xmlns:a16="http://schemas.microsoft.com/office/drawing/2014/main" id="{B6C36B5B-43B5-2F41-AA9B-C649CC743B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7513" y="3954463"/>
                    <a:ext cx="152400" cy="152400"/>
                  </a:xfrm>
                  <a:custGeom>
                    <a:avLst/>
                    <a:gdLst>
                      <a:gd name="T0" fmla="*/ 0 w 96"/>
                      <a:gd name="T1" fmla="*/ 96 h 96"/>
                      <a:gd name="T2" fmla="*/ 48 w 96"/>
                      <a:gd name="T3" fmla="*/ 0 h 96"/>
                      <a:gd name="T4" fmla="*/ 96 w 96"/>
                      <a:gd name="T5" fmla="*/ 96 h 96"/>
                      <a:gd name="T6" fmla="*/ 0 w 96"/>
                      <a:gd name="T7" fmla="*/ 96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6" h="96">
                        <a:moveTo>
                          <a:pt x="0" y="96"/>
                        </a:moveTo>
                        <a:lnTo>
                          <a:pt x="48" y="0"/>
                        </a:lnTo>
                        <a:lnTo>
                          <a:pt x="96" y="96"/>
                        </a:lnTo>
                        <a:lnTo>
                          <a:pt x="0" y="96"/>
                        </a:lnTo>
                        <a:close/>
                      </a:path>
                    </a:pathLst>
                  </a:custGeom>
                  <a:solidFill>
                    <a:srgbClr val="44709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75" name="Freeform 70">
                    <a:extLst>
                      <a:ext uri="{FF2B5EF4-FFF2-40B4-BE49-F238E27FC236}">
                        <a16:creationId xmlns:a16="http://schemas.microsoft.com/office/drawing/2014/main" id="{9C3825DB-B3C1-8849-8D27-668C1003E5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7513" y="4133851"/>
                    <a:ext cx="152400" cy="150813"/>
                  </a:xfrm>
                  <a:custGeom>
                    <a:avLst/>
                    <a:gdLst>
                      <a:gd name="T0" fmla="*/ 96 w 96"/>
                      <a:gd name="T1" fmla="*/ 0 h 95"/>
                      <a:gd name="T2" fmla="*/ 48 w 96"/>
                      <a:gd name="T3" fmla="*/ 95 h 95"/>
                      <a:gd name="T4" fmla="*/ 0 w 96"/>
                      <a:gd name="T5" fmla="*/ 0 h 95"/>
                      <a:gd name="T6" fmla="*/ 96 w 96"/>
                      <a:gd name="T7" fmla="*/ 0 h 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6" h="95">
                        <a:moveTo>
                          <a:pt x="96" y="0"/>
                        </a:moveTo>
                        <a:lnTo>
                          <a:pt x="48" y="95"/>
                        </a:lnTo>
                        <a:lnTo>
                          <a:pt x="0" y="0"/>
                        </a:lnTo>
                        <a:lnTo>
                          <a:pt x="96" y="0"/>
                        </a:lnTo>
                        <a:close/>
                      </a:path>
                    </a:pathLst>
                  </a:custGeom>
                  <a:solidFill>
                    <a:srgbClr val="44709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76" name="Freeform 71">
                    <a:extLst>
                      <a:ext uri="{FF2B5EF4-FFF2-40B4-BE49-F238E27FC236}">
                        <a16:creationId xmlns:a16="http://schemas.microsoft.com/office/drawing/2014/main" id="{88FB9917-7970-E044-86FF-673DCC97C92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146175" y="4508501"/>
                    <a:ext cx="1363662" cy="490538"/>
                  </a:xfrm>
                  <a:custGeom>
                    <a:avLst/>
                    <a:gdLst>
                      <a:gd name="T0" fmla="*/ 2454 w 2496"/>
                      <a:gd name="T1" fmla="*/ 85 h 900"/>
                      <a:gd name="T2" fmla="*/ 2198 w 2496"/>
                      <a:gd name="T3" fmla="*/ 85 h 900"/>
                      <a:gd name="T4" fmla="*/ 2198 w 2496"/>
                      <a:gd name="T5" fmla="*/ 85 h 900"/>
                      <a:gd name="T6" fmla="*/ 2155 w 2496"/>
                      <a:gd name="T7" fmla="*/ 42 h 900"/>
                      <a:gd name="T8" fmla="*/ 2198 w 2496"/>
                      <a:gd name="T9" fmla="*/ 0 h 900"/>
                      <a:gd name="T10" fmla="*/ 2454 w 2496"/>
                      <a:gd name="T11" fmla="*/ 0 h 900"/>
                      <a:gd name="T12" fmla="*/ 2454 w 2496"/>
                      <a:gd name="T13" fmla="*/ 0 h 900"/>
                      <a:gd name="T14" fmla="*/ 2496 w 2496"/>
                      <a:gd name="T15" fmla="*/ 42 h 900"/>
                      <a:gd name="T16" fmla="*/ 2454 w 2496"/>
                      <a:gd name="T17" fmla="*/ 85 h 900"/>
                      <a:gd name="T18" fmla="*/ 1942 w 2496"/>
                      <a:gd name="T19" fmla="*/ 85 h 900"/>
                      <a:gd name="T20" fmla="*/ 1686 w 2496"/>
                      <a:gd name="T21" fmla="*/ 85 h 900"/>
                      <a:gd name="T22" fmla="*/ 1686 w 2496"/>
                      <a:gd name="T23" fmla="*/ 85 h 900"/>
                      <a:gd name="T24" fmla="*/ 1643 w 2496"/>
                      <a:gd name="T25" fmla="*/ 42 h 900"/>
                      <a:gd name="T26" fmla="*/ 1686 w 2496"/>
                      <a:gd name="T27" fmla="*/ 0 h 900"/>
                      <a:gd name="T28" fmla="*/ 1942 w 2496"/>
                      <a:gd name="T29" fmla="*/ 0 h 900"/>
                      <a:gd name="T30" fmla="*/ 1942 w 2496"/>
                      <a:gd name="T31" fmla="*/ 0 h 900"/>
                      <a:gd name="T32" fmla="*/ 1984 w 2496"/>
                      <a:gd name="T33" fmla="*/ 42 h 900"/>
                      <a:gd name="T34" fmla="*/ 1942 w 2496"/>
                      <a:gd name="T35" fmla="*/ 85 h 900"/>
                      <a:gd name="T36" fmla="*/ 1430 w 2496"/>
                      <a:gd name="T37" fmla="*/ 85 h 900"/>
                      <a:gd name="T38" fmla="*/ 1174 w 2496"/>
                      <a:gd name="T39" fmla="*/ 85 h 900"/>
                      <a:gd name="T40" fmla="*/ 1174 w 2496"/>
                      <a:gd name="T41" fmla="*/ 85 h 900"/>
                      <a:gd name="T42" fmla="*/ 1131 w 2496"/>
                      <a:gd name="T43" fmla="*/ 42 h 900"/>
                      <a:gd name="T44" fmla="*/ 1174 w 2496"/>
                      <a:gd name="T45" fmla="*/ 0 h 900"/>
                      <a:gd name="T46" fmla="*/ 1430 w 2496"/>
                      <a:gd name="T47" fmla="*/ 0 h 900"/>
                      <a:gd name="T48" fmla="*/ 1430 w 2496"/>
                      <a:gd name="T49" fmla="*/ 0 h 900"/>
                      <a:gd name="T50" fmla="*/ 1472 w 2496"/>
                      <a:gd name="T51" fmla="*/ 42 h 900"/>
                      <a:gd name="T52" fmla="*/ 1430 w 2496"/>
                      <a:gd name="T53" fmla="*/ 85 h 900"/>
                      <a:gd name="T54" fmla="*/ 918 w 2496"/>
                      <a:gd name="T55" fmla="*/ 85 h 900"/>
                      <a:gd name="T56" fmla="*/ 662 w 2496"/>
                      <a:gd name="T57" fmla="*/ 85 h 900"/>
                      <a:gd name="T58" fmla="*/ 662 w 2496"/>
                      <a:gd name="T59" fmla="*/ 85 h 900"/>
                      <a:gd name="T60" fmla="*/ 619 w 2496"/>
                      <a:gd name="T61" fmla="*/ 42 h 900"/>
                      <a:gd name="T62" fmla="*/ 662 w 2496"/>
                      <a:gd name="T63" fmla="*/ 0 h 900"/>
                      <a:gd name="T64" fmla="*/ 918 w 2496"/>
                      <a:gd name="T65" fmla="*/ 0 h 900"/>
                      <a:gd name="T66" fmla="*/ 918 w 2496"/>
                      <a:gd name="T67" fmla="*/ 0 h 900"/>
                      <a:gd name="T68" fmla="*/ 960 w 2496"/>
                      <a:gd name="T69" fmla="*/ 42 h 900"/>
                      <a:gd name="T70" fmla="*/ 918 w 2496"/>
                      <a:gd name="T71" fmla="*/ 85 h 900"/>
                      <a:gd name="T72" fmla="*/ 406 w 2496"/>
                      <a:gd name="T73" fmla="*/ 85 h 900"/>
                      <a:gd name="T74" fmla="*/ 150 w 2496"/>
                      <a:gd name="T75" fmla="*/ 85 h 900"/>
                      <a:gd name="T76" fmla="*/ 150 w 2496"/>
                      <a:gd name="T77" fmla="*/ 85 h 900"/>
                      <a:gd name="T78" fmla="*/ 107 w 2496"/>
                      <a:gd name="T79" fmla="*/ 42 h 900"/>
                      <a:gd name="T80" fmla="*/ 150 w 2496"/>
                      <a:gd name="T81" fmla="*/ 0 h 900"/>
                      <a:gd name="T82" fmla="*/ 406 w 2496"/>
                      <a:gd name="T83" fmla="*/ 0 h 900"/>
                      <a:gd name="T84" fmla="*/ 406 w 2496"/>
                      <a:gd name="T85" fmla="*/ 0 h 900"/>
                      <a:gd name="T86" fmla="*/ 448 w 2496"/>
                      <a:gd name="T87" fmla="*/ 42 h 900"/>
                      <a:gd name="T88" fmla="*/ 406 w 2496"/>
                      <a:gd name="T89" fmla="*/ 85 h 900"/>
                      <a:gd name="T90" fmla="*/ 85 w 2496"/>
                      <a:gd name="T91" fmla="*/ 191 h 900"/>
                      <a:gd name="T92" fmla="*/ 85 w 2496"/>
                      <a:gd name="T93" fmla="*/ 447 h 900"/>
                      <a:gd name="T94" fmla="*/ 43 w 2496"/>
                      <a:gd name="T95" fmla="*/ 490 h 900"/>
                      <a:gd name="T96" fmla="*/ 0 w 2496"/>
                      <a:gd name="T97" fmla="*/ 447 h 900"/>
                      <a:gd name="T98" fmla="*/ 0 w 2496"/>
                      <a:gd name="T99" fmla="*/ 191 h 900"/>
                      <a:gd name="T100" fmla="*/ 43 w 2496"/>
                      <a:gd name="T101" fmla="*/ 148 h 900"/>
                      <a:gd name="T102" fmla="*/ 85 w 2496"/>
                      <a:gd name="T103" fmla="*/ 191 h 900"/>
                      <a:gd name="T104" fmla="*/ 85 w 2496"/>
                      <a:gd name="T105" fmla="*/ 703 h 900"/>
                      <a:gd name="T106" fmla="*/ 85 w 2496"/>
                      <a:gd name="T107" fmla="*/ 857 h 900"/>
                      <a:gd name="T108" fmla="*/ 43 w 2496"/>
                      <a:gd name="T109" fmla="*/ 900 h 900"/>
                      <a:gd name="T110" fmla="*/ 0 w 2496"/>
                      <a:gd name="T111" fmla="*/ 857 h 900"/>
                      <a:gd name="T112" fmla="*/ 0 w 2496"/>
                      <a:gd name="T113" fmla="*/ 703 h 900"/>
                      <a:gd name="T114" fmla="*/ 43 w 2496"/>
                      <a:gd name="T115" fmla="*/ 660 h 900"/>
                      <a:gd name="T116" fmla="*/ 85 w 2496"/>
                      <a:gd name="T117" fmla="*/ 703 h 9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2496" h="900">
                        <a:moveTo>
                          <a:pt x="2454" y="85"/>
                        </a:moveTo>
                        <a:lnTo>
                          <a:pt x="2198" y="85"/>
                        </a:lnTo>
                        <a:lnTo>
                          <a:pt x="2198" y="85"/>
                        </a:lnTo>
                        <a:cubicBezTo>
                          <a:pt x="2174" y="85"/>
                          <a:pt x="2155" y="66"/>
                          <a:pt x="2155" y="42"/>
                        </a:cubicBezTo>
                        <a:cubicBezTo>
                          <a:pt x="2155" y="19"/>
                          <a:pt x="2174" y="0"/>
                          <a:pt x="2198" y="0"/>
                        </a:cubicBezTo>
                        <a:lnTo>
                          <a:pt x="2454" y="0"/>
                        </a:lnTo>
                        <a:lnTo>
                          <a:pt x="2454" y="0"/>
                        </a:lnTo>
                        <a:cubicBezTo>
                          <a:pt x="2477" y="0"/>
                          <a:pt x="2496" y="19"/>
                          <a:pt x="2496" y="42"/>
                        </a:cubicBezTo>
                        <a:cubicBezTo>
                          <a:pt x="2496" y="66"/>
                          <a:pt x="2477" y="85"/>
                          <a:pt x="2454" y="85"/>
                        </a:cubicBezTo>
                        <a:close/>
                        <a:moveTo>
                          <a:pt x="1942" y="85"/>
                        </a:moveTo>
                        <a:lnTo>
                          <a:pt x="1686" y="85"/>
                        </a:lnTo>
                        <a:lnTo>
                          <a:pt x="1686" y="85"/>
                        </a:lnTo>
                        <a:cubicBezTo>
                          <a:pt x="1662" y="85"/>
                          <a:pt x="1643" y="66"/>
                          <a:pt x="1643" y="42"/>
                        </a:cubicBezTo>
                        <a:cubicBezTo>
                          <a:pt x="1643" y="19"/>
                          <a:pt x="1662" y="0"/>
                          <a:pt x="1686" y="0"/>
                        </a:cubicBezTo>
                        <a:lnTo>
                          <a:pt x="1942" y="0"/>
                        </a:lnTo>
                        <a:lnTo>
                          <a:pt x="1942" y="0"/>
                        </a:lnTo>
                        <a:cubicBezTo>
                          <a:pt x="1965" y="0"/>
                          <a:pt x="1984" y="19"/>
                          <a:pt x="1984" y="42"/>
                        </a:cubicBezTo>
                        <a:cubicBezTo>
                          <a:pt x="1984" y="66"/>
                          <a:pt x="1965" y="85"/>
                          <a:pt x="1942" y="85"/>
                        </a:cubicBezTo>
                        <a:close/>
                        <a:moveTo>
                          <a:pt x="1430" y="85"/>
                        </a:moveTo>
                        <a:lnTo>
                          <a:pt x="1174" y="85"/>
                        </a:lnTo>
                        <a:lnTo>
                          <a:pt x="1174" y="85"/>
                        </a:lnTo>
                        <a:cubicBezTo>
                          <a:pt x="1150" y="85"/>
                          <a:pt x="1131" y="66"/>
                          <a:pt x="1131" y="42"/>
                        </a:cubicBezTo>
                        <a:cubicBezTo>
                          <a:pt x="1131" y="19"/>
                          <a:pt x="1150" y="0"/>
                          <a:pt x="1174" y="0"/>
                        </a:cubicBezTo>
                        <a:lnTo>
                          <a:pt x="1430" y="0"/>
                        </a:lnTo>
                        <a:lnTo>
                          <a:pt x="1430" y="0"/>
                        </a:lnTo>
                        <a:cubicBezTo>
                          <a:pt x="1453" y="0"/>
                          <a:pt x="1472" y="19"/>
                          <a:pt x="1472" y="42"/>
                        </a:cubicBezTo>
                        <a:cubicBezTo>
                          <a:pt x="1472" y="66"/>
                          <a:pt x="1453" y="85"/>
                          <a:pt x="1430" y="85"/>
                        </a:cubicBezTo>
                        <a:close/>
                        <a:moveTo>
                          <a:pt x="918" y="85"/>
                        </a:moveTo>
                        <a:lnTo>
                          <a:pt x="662" y="85"/>
                        </a:lnTo>
                        <a:lnTo>
                          <a:pt x="662" y="85"/>
                        </a:lnTo>
                        <a:cubicBezTo>
                          <a:pt x="638" y="85"/>
                          <a:pt x="619" y="66"/>
                          <a:pt x="619" y="42"/>
                        </a:cubicBezTo>
                        <a:cubicBezTo>
                          <a:pt x="619" y="19"/>
                          <a:pt x="638" y="0"/>
                          <a:pt x="662" y="0"/>
                        </a:cubicBezTo>
                        <a:lnTo>
                          <a:pt x="918" y="0"/>
                        </a:lnTo>
                        <a:lnTo>
                          <a:pt x="918" y="0"/>
                        </a:lnTo>
                        <a:cubicBezTo>
                          <a:pt x="941" y="0"/>
                          <a:pt x="960" y="19"/>
                          <a:pt x="960" y="42"/>
                        </a:cubicBezTo>
                        <a:cubicBezTo>
                          <a:pt x="960" y="66"/>
                          <a:pt x="941" y="85"/>
                          <a:pt x="918" y="85"/>
                        </a:cubicBezTo>
                        <a:close/>
                        <a:moveTo>
                          <a:pt x="406" y="85"/>
                        </a:moveTo>
                        <a:lnTo>
                          <a:pt x="150" y="85"/>
                        </a:lnTo>
                        <a:lnTo>
                          <a:pt x="150" y="85"/>
                        </a:lnTo>
                        <a:cubicBezTo>
                          <a:pt x="126" y="85"/>
                          <a:pt x="107" y="66"/>
                          <a:pt x="107" y="42"/>
                        </a:cubicBezTo>
                        <a:cubicBezTo>
                          <a:pt x="107" y="19"/>
                          <a:pt x="126" y="0"/>
                          <a:pt x="150" y="0"/>
                        </a:cubicBezTo>
                        <a:lnTo>
                          <a:pt x="406" y="0"/>
                        </a:lnTo>
                        <a:lnTo>
                          <a:pt x="406" y="0"/>
                        </a:lnTo>
                        <a:cubicBezTo>
                          <a:pt x="429" y="0"/>
                          <a:pt x="448" y="19"/>
                          <a:pt x="448" y="42"/>
                        </a:cubicBezTo>
                        <a:cubicBezTo>
                          <a:pt x="448" y="66"/>
                          <a:pt x="429" y="85"/>
                          <a:pt x="406" y="85"/>
                        </a:cubicBezTo>
                        <a:close/>
                        <a:moveTo>
                          <a:pt x="85" y="191"/>
                        </a:moveTo>
                        <a:lnTo>
                          <a:pt x="85" y="447"/>
                        </a:lnTo>
                        <a:cubicBezTo>
                          <a:pt x="85" y="471"/>
                          <a:pt x="66" y="490"/>
                          <a:pt x="43" y="490"/>
                        </a:cubicBezTo>
                        <a:cubicBezTo>
                          <a:pt x="19" y="490"/>
                          <a:pt x="0" y="471"/>
                          <a:pt x="0" y="447"/>
                        </a:cubicBezTo>
                        <a:lnTo>
                          <a:pt x="0" y="191"/>
                        </a:lnTo>
                        <a:cubicBezTo>
                          <a:pt x="0" y="168"/>
                          <a:pt x="19" y="148"/>
                          <a:pt x="43" y="148"/>
                        </a:cubicBezTo>
                        <a:cubicBezTo>
                          <a:pt x="66" y="148"/>
                          <a:pt x="85" y="168"/>
                          <a:pt x="85" y="191"/>
                        </a:cubicBezTo>
                        <a:close/>
                        <a:moveTo>
                          <a:pt x="85" y="703"/>
                        </a:moveTo>
                        <a:lnTo>
                          <a:pt x="85" y="857"/>
                        </a:lnTo>
                        <a:cubicBezTo>
                          <a:pt x="85" y="881"/>
                          <a:pt x="66" y="900"/>
                          <a:pt x="43" y="900"/>
                        </a:cubicBezTo>
                        <a:cubicBezTo>
                          <a:pt x="19" y="900"/>
                          <a:pt x="0" y="881"/>
                          <a:pt x="0" y="857"/>
                        </a:cubicBezTo>
                        <a:lnTo>
                          <a:pt x="0" y="703"/>
                        </a:lnTo>
                        <a:cubicBezTo>
                          <a:pt x="0" y="680"/>
                          <a:pt x="19" y="660"/>
                          <a:pt x="43" y="660"/>
                        </a:cubicBezTo>
                        <a:cubicBezTo>
                          <a:pt x="66" y="660"/>
                          <a:pt x="85" y="680"/>
                          <a:pt x="85" y="703"/>
                        </a:cubicBezTo>
                        <a:close/>
                      </a:path>
                    </a:pathLst>
                  </a:custGeom>
                  <a:solidFill>
                    <a:srgbClr val="44709D"/>
                  </a:solidFill>
                  <a:ln w="0" cap="flat">
                    <a:solidFill>
                      <a:srgbClr val="44709D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77" name="Freeform 72">
                    <a:extLst>
                      <a:ext uri="{FF2B5EF4-FFF2-40B4-BE49-F238E27FC236}">
                        <a16:creationId xmlns:a16="http://schemas.microsoft.com/office/drawing/2014/main" id="{FEF72076-5758-614C-8CDC-EEA3CD6F714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3788" y="4957763"/>
                    <a:ext cx="152400" cy="152400"/>
                  </a:xfrm>
                  <a:custGeom>
                    <a:avLst/>
                    <a:gdLst>
                      <a:gd name="T0" fmla="*/ 96 w 96"/>
                      <a:gd name="T1" fmla="*/ 0 h 96"/>
                      <a:gd name="T2" fmla="*/ 48 w 96"/>
                      <a:gd name="T3" fmla="*/ 96 h 96"/>
                      <a:gd name="T4" fmla="*/ 0 w 96"/>
                      <a:gd name="T5" fmla="*/ 0 h 96"/>
                      <a:gd name="T6" fmla="*/ 96 w 96"/>
                      <a:gd name="T7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6" h="96">
                        <a:moveTo>
                          <a:pt x="96" y="0"/>
                        </a:moveTo>
                        <a:lnTo>
                          <a:pt x="48" y="96"/>
                        </a:lnTo>
                        <a:lnTo>
                          <a:pt x="0" y="0"/>
                        </a:lnTo>
                        <a:lnTo>
                          <a:pt x="96" y="0"/>
                        </a:lnTo>
                        <a:close/>
                      </a:path>
                    </a:pathLst>
                  </a:custGeom>
                  <a:solidFill>
                    <a:srgbClr val="44709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78" name="Freeform 73">
                    <a:extLst>
                      <a:ext uri="{FF2B5EF4-FFF2-40B4-BE49-F238E27FC236}">
                        <a16:creationId xmlns:a16="http://schemas.microsoft.com/office/drawing/2014/main" id="{656ADF8D-9838-544B-910E-06957A95B05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227762" y="4518820"/>
                    <a:ext cx="1930399" cy="412750"/>
                  </a:xfrm>
                  <a:custGeom>
                    <a:avLst/>
                    <a:gdLst>
                      <a:gd name="T0" fmla="*/ 299 w 3766"/>
                      <a:gd name="T1" fmla="*/ 0 h 756"/>
                      <a:gd name="T2" fmla="*/ 299 w 3766"/>
                      <a:gd name="T3" fmla="*/ 85 h 756"/>
                      <a:gd name="T4" fmla="*/ 0 w 3766"/>
                      <a:gd name="T5" fmla="*/ 42 h 756"/>
                      <a:gd name="T6" fmla="*/ 555 w 3766"/>
                      <a:gd name="T7" fmla="*/ 0 h 756"/>
                      <a:gd name="T8" fmla="*/ 853 w 3766"/>
                      <a:gd name="T9" fmla="*/ 42 h 756"/>
                      <a:gd name="T10" fmla="*/ 555 w 3766"/>
                      <a:gd name="T11" fmla="*/ 85 h 756"/>
                      <a:gd name="T12" fmla="*/ 555 w 3766"/>
                      <a:gd name="T13" fmla="*/ 0 h 756"/>
                      <a:gd name="T14" fmla="*/ 1323 w 3766"/>
                      <a:gd name="T15" fmla="*/ 0 h 756"/>
                      <a:gd name="T16" fmla="*/ 1323 w 3766"/>
                      <a:gd name="T17" fmla="*/ 85 h 756"/>
                      <a:gd name="T18" fmla="*/ 1024 w 3766"/>
                      <a:gd name="T19" fmla="*/ 42 h 756"/>
                      <a:gd name="T20" fmla="*/ 1579 w 3766"/>
                      <a:gd name="T21" fmla="*/ 0 h 756"/>
                      <a:gd name="T22" fmla="*/ 1877 w 3766"/>
                      <a:gd name="T23" fmla="*/ 42 h 756"/>
                      <a:gd name="T24" fmla="*/ 1579 w 3766"/>
                      <a:gd name="T25" fmla="*/ 85 h 756"/>
                      <a:gd name="T26" fmla="*/ 1579 w 3766"/>
                      <a:gd name="T27" fmla="*/ 0 h 756"/>
                      <a:gd name="T28" fmla="*/ 2347 w 3766"/>
                      <a:gd name="T29" fmla="*/ 0 h 756"/>
                      <a:gd name="T30" fmla="*/ 2347 w 3766"/>
                      <a:gd name="T31" fmla="*/ 85 h 756"/>
                      <a:gd name="T32" fmla="*/ 2048 w 3766"/>
                      <a:gd name="T33" fmla="*/ 42 h 756"/>
                      <a:gd name="T34" fmla="*/ 2603 w 3766"/>
                      <a:gd name="T35" fmla="*/ 0 h 756"/>
                      <a:gd name="T36" fmla="*/ 2901 w 3766"/>
                      <a:gd name="T37" fmla="*/ 42 h 756"/>
                      <a:gd name="T38" fmla="*/ 2603 w 3766"/>
                      <a:gd name="T39" fmla="*/ 85 h 756"/>
                      <a:gd name="T40" fmla="*/ 2603 w 3766"/>
                      <a:gd name="T41" fmla="*/ 0 h 756"/>
                      <a:gd name="T42" fmla="*/ 3371 w 3766"/>
                      <a:gd name="T43" fmla="*/ 0 h 756"/>
                      <a:gd name="T44" fmla="*/ 3371 w 3766"/>
                      <a:gd name="T45" fmla="*/ 85 h 756"/>
                      <a:gd name="T46" fmla="*/ 3072 w 3766"/>
                      <a:gd name="T47" fmla="*/ 42 h 756"/>
                      <a:gd name="T48" fmla="*/ 3627 w 3766"/>
                      <a:gd name="T49" fmla="*/ 0 h 756"/>
                      <a:gd name="T50" fmla="*/ 3766 w 3766"/>
                      <a:gd name="T51" fmla="*/ 42 h 756"/>
                      <a:gd name="T52" fmla="*/ 3724 w 3766"/>
                      <a:gd name="T53" fmla="*/ 244 h 756"/>
                      <a:gd name="T54" fmla="*/ 3681 w 3766"/>
                      <a:gd name="T55" fmla="*/ 42 h 756"/>
                      <a:gd name="T56" fmla="*/ 3627 w 3766"/>
                      <a:gd name="T57" fmla="*/ 85 h 756"/>
                      <a:gd name="T58" fmla="*/ 3627 w 3766"/>
                      <a:gd name="T59" fmla="*/ 0 h 756"/>
                      <a:gd name="T60" fmla="*/ 3766 w 3766"/>
                      <a:gd name="T61" fmla="*/ 713 h 756"/>
                      <a:gd name="T62" fmla="*/ 3681 w 3766"/>
                      <a:gd name="T63" fmla="*/ 713 h 756"/>
                      <a:gd name="T64" fmla="*/ 3724 w 3766"/>
                      <a:gd name="T65" fmla="*/ 415 h 7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3766" h="756">
                        <a:moveTo>
                          <a:pt x="43" y="0"/>
                        </a:moveTo>
                        <a:lnTo>
                          <a:pt x="299" y="0"/>
                        </a:lnTo>
                        <a:cubicBezTo>
                          <a:pt x="322" y="0"/>
                          <a:pt x="341" y="19"/>
                          <a:pt x="341" y="42"/>
                        </a:cubicBezTo>
                        <a:cubicBezTo>
                          <a:pt x="341" y="66"/>
                          <a:pt x="322" y="85"/>
                          <a:pt x="299" y="85"/>
                        </a:cubicBezTo>
                        <a:lnTo>
                          <a:pt x="43" y="85"/>
                        </a:lnTo>
                        <a:cubicBezTo>
                          <a:pt x="19" y="85"/>
                          <a:pt x="0" y="66"/>
                          <a:pt x="0" y="42"/>
                        </a:cubicBezTo>
                        <a:cubicBezTo>
                          <a:pt x="0" y="19"/>
                          <a:pt x="19" y="0"/>
                          <a:pt x="43" y="0"/>
                        </a:cubicBezTo>
                        <a:close/>
                        <a:moveTo>
                          <a:pt x="555" y="0"/>
                        </a:moveTo>
                        <a:lnTo>
                          <a:pt x="811" y="0"/>
                        </a:lnTo>
                        <a:cubicBezTo>
                          <a:pt x="834" y="0"/>
                          <a:pt x="853" y="19"/>
                          <a:pt x="853" y="42"/>
                        </a:cubicBezTo>
                        <a:cubicBezTo>
                          <a:pt x="853" y="66"/>
                          <a:pt x="834" y="85"/>
                          <a:pt x="811" y="85"/>
                        </a:cubicBezTo>
                        <a:lnTo>
                          <a:pt x="555" y="85"/>
                        </a:lnTo>
                        <a:cubicBezTo>
                          <a:pt x="531" y="85"/>
                          <a:pt x="512" y="66"/>
                          <a:pt x="512" y="42"/>
                        </a:cubicBezTo>
                        <a:cubicBezTo>
                          <a:pt x="512" y="19"/>
                          <a:pt x="531" y="0"/>
                          <a:pt x="555" y="0"/>
                        </a:cubicBezTo>
                        <a:close/>
                        <a:moveTo>
                          <a:pt x="1067" y="0"/>
                        </a:moveTo>
                        <a:lnTo>
                          <a:pt x="1323" y="0"/>
                        </a:lnTo>
                        <a:cubicBezTo>
                          <a:pt x="1346" y="0"/>
                          <a:pt x="1365" y="19"/>
                          <a:pt x="1365" y="42"/>
                        </a:cubicBezTo>
                        <a:cubicBezTo>
                          <a:pt x="1365" y="66"/>
                          <a:pt x="1346" y="85"/>
                          <a:pt x="1323" y="85"/>
                        </a:cubicBezTo>
                        <a:lnTo>
                          <a:pt x="1067" y="85"/>
                        </a:lnTo>
                        <a:cubicBezTo>
                          <a:pt x="1043" y="85"/>
                          <a:pt x="1024" y="66"/>
                          <a:pt x="1024" y="42"/>
                        </a:cubicBezTo>
                        <a:cubicBezTo>
                          <a:pt x="1024" y="19"/>
                          <a:pt x="1043" y="0"/>
                          <a:pt x="1067" y="0"/>
                        </a:cubicBezTo>
                        <a:close/>
                        <a:moveTo>
                          <a:pt x="1579" y="0"/>
                        </a:moveTo>
                        <a:lnTo>
                          <a:pt x="1835" y="0"/>
                        </a:lnTo>
                        <a:cubicBezTo>
                          <a:pt x="1858" y="0"/>
                          <a:pt x="1877" y="19"/>
                          <a:pt x="1877" y="42"/>
                        </a:cubicBezTo>
                        <a:cubicBezTo>
                          <a:pt x="1877" y="66"/>
                          <a:pt x="1858" y="85"/>
                          <a:pt x="1835" y="85"/>
                        </a:cubicBezTo>
                        <a:lnTo>
                          <a:pt x="1579" y="85"/>
                        </a:lnTo>
                        <a:cubicBezTo>
                          <a:pt x="1555" y="85"/>
                          <a:pt x="1536" y="66"/>
                          <a:pt x="1536" y="42"/>
                        </a:cubicBezTo>
                        <a:cubicBezTo>
                          <a:pt x="1536" y="19"/>
                          <a:pt x="1555" y="0"/>
                          <a:pt x="1579" y="0"/>
                        </a:cubicBezTo>
                        <a:close/>
                        <a:moveTo>
                          <a:pt x="2091" y="0"/>
                        </a:moveTo>
                        <a:lnTo>
                          <a:pt x="2347" y="0"/>
                        </a:lnTo>
                        <a:cubicBezTo>
                          <a:pt x="2370" y="0"/>
                          <a:pt x="2389" y="19"/>
                          <a:pt x="2389" y="42"/>
                        </a:cubicBezTo>
                        <a:cubicBezTo>
                          <a:pt x="2389" y="66"/>
                          <a:pt x="2370" y="85"/>
                          <a:pt x="2347" y="85"/>
                        </a:cubicBezTo>
                        <a:lnTo>
                          <a:pt x="2091" y="85"/>
                        </a:lnTo>
                        <a:cubicBezTo>
                          <a:pt x="2067" y="85"/>
                          <a:pt x="2048" y="66"/>
                          <a:pt x="2048" y="42"/>
                        </a:cubicBezTo>
                        <a:cubicBezTo>
                          <a:pt x="2048" y="19"/>
                          <a:pt x="2067" y="0"/>
                          <a:pt x="2091" y="0"/>
                        </a:cubicBezTo>
                        <a:close/>
                        <a:moveTo>
                          <a:pt x="2603" y="0"/>
                        </a:moveTo>
                        <a:lnTo>
                          <a:pt x="2859" y="0"/>
                        </a:lnTo>
                        <a:cubicBezTo>
                          <a:pt x="2882" y="0"/>
                          <a:pt x="2901" y="19"/>
                          <a:pt x="2901" y="42"/>
                        </a:cubicBezTo>
                        <a:cubicBezTo>
                          <a:pt x="2901" y="66"/>
                          <a:pt x="2882" y="85"/>
                          <a:pt x="2859" y="85"/>
                        </a:cubicBezTo>
                        <a:lnTo>
                          <a:pt x="2603" y="85"/>
                        </a:lnTo>
                        <a:cubicBezTo>
                          <a:pt x="2579" y="85"/>
                          <a:pt x="2560" y="66"/>
                          <a:pt x="2560" y="42"/>
                        </a:cubicBezTo>
                        <a:cubicBezTo>
                          <a:pt x="2560" y="19"/>
                          <a:pt x="2579" y="0"/>
                          <a:pt x="2603" y="0"/>
                        </a:cubicBezTo>
                        <a:close/>
                        <a:moveTo>
                          <a:pt x="3115" y="0"/>
                        </a:moveTo>
                        <a:lnTo>
                          <a:pt x="3371" y="0"/>
                        </a:lnTo>
                        <a:cubicBezTo>
                          <a:pt x="3394" y="0"/>
                          <a:pt x="3413" y="19"/>
                          <a:pt x="3413" y="42"/>
                        </a:cubicBezTo>
                        <a:cubicBezTo>
                          <a:pt x="3413" y="66"/>
                          <a:pt x="3394" y="85"/>
                          <a:pt x="3371" y="85"/>
                        </a:cubicBezTo>
                        <a:lnTo>
                          <a:pt x="3115" y="85"/>
                        </a:lnTo>
                        <a:cubicBezTo>
                          <a:pt x="3091" y="85"/>
                          <a:pt x="3072" y="66"/>
                          <a:pt x="3072" y="42"/>
                        </a:cubicBezTo>
                        <a:cubicBezTo>
                          <a:pt x="3072" y="19"/>
                          <a:pt x="3091" y="0"/>
                          <a:pt x="3115" y="0"/>
                        </a:cubicBezTo>
                        <a:close/>
                        <a:moveTo>
                          <a:pt x="3627" y="0"/>
                        </a:moveTo>
                        <a:lnTo>
                          <a:pt x="3724" y="0"/>
                        </a:lnTo>
                        <a:cubicBezTo>
                          <a:pt x="3747" y="0"/>
                          <a:pt x="3766" y="19"/>
                          <a:pt x="3766" y="42"/>
                        </a:cubicBezTo>
                        <a:lnTo>
                          <a:pt x="3766" y="201"/>
                        </a:lnTo>
                        <a:cubicBezTo>
                          <a:pt x="3766" y="225"/>
                          <a:pt x="3747" y="244"/>
                          <a:pt x="3724" y="244"/>
                        </a:cubicBezTo>
                        <a:cubicBezTo>
                          <a:pt x="3700" y="244"/>
                          <a:pt x="3681" y="225"/>
                          <a:pt x="3681" y="201"/>
                        </a:cubicBezTo>
                        <a:lnTo>
                          <a:pt x="3681" y="42"/>
                        </a:lnTo>
                        <a:lnTo>
                          <a:pt x="3724" y="85"/>
                        </a:lnTo>
                        <a:lnTo>
                          <a:pt x="3627" y="85"/>
                        </a:lnTo>
                        <a:cubicBezTo>
                          <a:pt x="3603" y="85"/>
                          <a:pt x="3584" y="66"/>
                          <a:pt x="3584" y="42"/>
                        </a:cubicBezTo>
                        <a:cubicBezTo>
                          <a:pt x="3584" y="19"/>
                          <a:pt x="3603" y="0"/>
                          <a:pt x="3627" y="0"/>
                        </a:cubicBezTo>
                        <a:close/>
                        <a:moveTo>
                          <a:pt x="3766" y="457"/>
                        </a:moveTo>
                        <a:lnTo>
                          <a:pt x="3766" y="713"/>
                        </a:lnTo>
                        <a:cubicBezTo>
                          <a:pt x="3766" y="737"/>
                          <a:pt x="3747" y="756"/>
                          <a:pt x="3724" y="756"/>
                        </a:cubicBezTo>
                        <a:cubicBezTo>
                          <a:pt x="3700" y="756"/>
                          <a:pt x="3681" y="737"/>
                          <a:pt x="3681" y="713"/>
                        </a:cubicBezTo>
                        <a:lnTo>
                          <a:pt x="3681" y="457"/>
                        </a:lnTo>
                        <a:cubicBezTo>
                          <a:pt x="3681" y="434"/>
                          <a:pt x="3700" y="415"/>
                          <a:pt x="3724" y="415"/>
                        </a:cubicBezTo>
                        <a:cubicBezTo>
                          <a:pt x="3747" y="415"/>
                          <a:pt x="3766" y="434"/>
                          <a:pt x="3766" y="457"/>
                        </a:cubicBezTo>
                        <a:close/>
                      </a:path>
                    </a:pathLst>
                  </a:custGeom>
                  <a:solidFill>
                    <a:srgbClr val="44709D"/>
                  </a:solidFill>
                  <a:ln w="57150" cap="flat">
                    <a:solidFill>
                      <a:srgbClr val="44709D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79" name="Freeform 74">
                    <a:extLst>
                      <a:ext uri="{FF2B5EF4-FFF2-40B4-BE49-F238E27FC236}">
                        <a16:creationId xmlns:a16="http://schemas.microsoft.com/office/drawing/2014/main" id="{384FF413-4C01-A544-84D7-19F706B12D7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53387" y="4957763"/>
                    <a:ext cx="152400" cy="152400"/>
                  </a:xfrm>
                  <a:custGeom>
                    <a:avLst/>
                    <a:gdLst>
                      <a:gd name="T0" fmla="*/ 96 w 96"/>
                      <a:gd name="T1" fmla="*/ 0 h 96"/>
                      <a:gd name="T2" fmla="*/ 48 w 96"/>
                      <a:gd name="T3" fmla="*/ 96 h 96"/>
                      <a:gd name="T4" fmla="*/ 0 w 96"/>
                      <a:gd name="T5" fmla="*/ 0 h 96"/>
                      <a:gd name="T6" fmla="*/ 96 w 96"/>
                      <a:gd name="T7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6" h="96">
                        <a:moveTo>
                          <a:pt x="96" y="0"/>
                        </a:moveTo>
                        <a:lnTo>
                          <a:pt x="48" y="96"/>
                        </a:lnTo>
                        <a:lnTo>
                          <a:pt x="0" y="0"/>
                        </a:lnTo>
                        <a:lnTo>
                          <a:pt x="96" y="0"/>
                        </a:lnTo>
                        <a:close/>
                      </a:path>
                    </a:pathLst>
                  </a:custGeom>
                  <a:solidFill>
                    <a:srgbClr val="44709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80" name="Line 75">
                    <a:extLst>
                      <a:ext uri="{FF2B5EF4-FFF2-40B4-BE49-F238E27FC236}">
                        <a16:creationId xmlns:a16="http://schemas.microsoft.com/office/drawing/2014/main" id="{6B640112-D4BF-CA46-99BC-C4A4E7D750E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93888" y="5273676"/>
                    <a:ext cx="228600" cy="0"/>
                  </a:xfrm>
                  <a:prstGeom prst="line">
                    <a:avLst/>
                  </a:prstGeom>
                  <a:noFill/>
                  <a:ln w="29" cap="rnd">
                    <a:solidFill>
                      <a:srgbClr val="44709D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81" name="Freeform 76">
                    <a:extLst>
                      <a:ext uri="{FF2B5EF4-FFF2-40B4-BE49-F238E27FC236}">
                        <a16:creationId xmlns:a16="http://schemas.microsoft.com/office/drawing/2014/main" id="{E8D15D96-49A3-2642-9D1D-1AF58E37FBA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60538" y="5199063"/>
                    <a:ext cx="150812" cy="150813"/>
                  </a:xfrm>
                  <a:custGeom>
                    <a:avLst/>
                    <a:gdLst>
                      <a:gd name="T0" fmla="*/ 95 w 95"/>
                      <a:gd name="T1" fmla="*/ 95 h 95"/>
                      <a:gd name="T2" fmla="*/ 0 w 95"/>
                      <a:gd name="T3" fmla="*/ 47 h 95"/>
                      <a:gd name="T4" fmla="*/ 95 w 95"/>
                      <a:gd name="T5" fmla="*/ 0 h 95"/>
                      <a:gd name="T6" fmla="*/ 95 w 95"/>
                      <a:gd name="T7" fmla="*/ 95 h 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5" h="95">
                        <a:moveTo>
                          <a:pt x="95" y="95"/>
                        </a:moveTo>
                        <a:lnTo>
                          <a:pt x="0" y="47"/>
                        </a:lnTo>
                        <a:lnTo>
                          <a:pt x="95" y="0"/>
                        </a:lnTo>
                        <a:lnTo>
                          <a:pt x="95" y="95"/>
                        </a:lnTo>
                        <a:close/>
                      </a:path>
                    </a:pathLst>
                  </a:custGeom>
                  <a:solidFill>
                    <a:srgbClr val="44709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82" name="Freeform 77">
                    <a:extLst>
                      <a:ext uri="{FF2B5EF4-FFF2-40B4-BE49-F238E27FC236}">
                        <a16:creationId xmlns:a16="http://schemas.microsoft.com/office/drawing/2014/main" id="{375DFF1D-46F3-EC4B-B735-1B3CE9587C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3438" y="5199063"/>
                    <a:ext cx="152400" cy="150813"/>
                  </a:xfrm>
                  <a:custGeom>
                    <a:avLst/>
                    <a:gdLst>
                      <a:gd name="T0" fmla="*/ 0 w 96"/>
                      <a:gd name="T1" fmla="*/ 0 h 95"/>
                      <a:gd name="T2" fmla="*/ 96 w 96"/>
                      <a:gd name="T3" fmla="*/ 47 h 95"/>
                      <a:gd name="T4" fmla="*/ 0 w 96"/>
                      <a:gd name="T5" fmla="*/ 95 h 95"/>
                      <a:gd name="T6" fmla="*/ 0 w 96"/>
                      <a:gd name="T7" fmla="*/ 0 h 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6" h="95">
                        <a:moveTo>
                          <a:pt x="0" y="0"/>
                        </a:moveTo>
                        <a:lnTo>
                          <a:pt x="96" y="47"/>
                        </a:lnTo>
                        <a:lnTo>
                          <a:pt x="0" y="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4709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83" name="Line 78">
                    <a:extLst>
                      <a:ext uri="{FF2B5EF4-FFF2-40B4-BE49-F238E27FC236}">
                        <a16:creationId xmlns:a16="http://schemas.microsoft.com/office/drawing/2014/main" id="{4BC8FC90-9EE3-9C49-B4C0-02809925447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93888" y="5768976"/>
                    <a:ext cx="228600" cy="0"/>
                  </a:xfrm>
                  <a:prstGeom prst="line">
                    <a:avLst/>
                  </a:prstGeom>
                  <a:noFill/>
                  <a:ln w="29" cap="rnd">
                    <a:solidFill>
                      <a:srgbClr val="44709D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84" name="Freeform 79">
                    <a:extLst>
                      <a:ext uri="{FF2B5EF4-FFF2-40B4-BE49-F238E27FC236}">
                        <a16:creationId xmlns:a16="http://schemas.microsoft.com/office/drawing/2014/main" id="{ADED817B-83A0-E247-9C46-2AF7BCCA86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60538" y="5692776"/>
                    <a:ext cx="150812" cy="152400"/>
                  </a:xfrm>
                  <a:custGeom>
                    <a:avLst/>
                    <a:gdLst>
                      <a:gd name="T0" fmla="*/ 95 w 95"/>
                      <a:gd name="T1" fmla="*/ 96 h 96"/>
                      <a:gd name="T2" fmla="*/ 0 w 95"/>
                      <a:gd name="T3" fmla="*/ 48 h 96"/>
                      <a:gd name="T4" fmla="*/ 95 w 95"/>
                      <a:gd name="T5" fmla="*/ 0 h 96"/>
                      <a:gd name="T6" fmla="*/ 95 w 95"/>
                      <a:gd name="T7" fmla="*/ 96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5" h="96">
                        <a:moveTo>
                          <a:pt x="95" y="96"/>
                        </a:moveTo>
                        <a:lnTo>
                          <a:pt x="0" y="48"/>
                        </a:lnTo>
                        <a:lnTo>
                          <a:pt x="95" y="0"/>
                        </a:lnTo>
                        <a:lnTo>
                          <a:pt x="95" y="96"/>
                        </a:lnTo>
                        <a:close/>
                      </a:path>
                    </a:pathLst>
                  </a:custGeom>
                  <a:solidFill>
                    <a:srgbClr val="44709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85" name="Freeform 80">
                    <a:extLst>
                      <a:ext uri="{FF2B5EF4-FFF2-40B4-BE49-F238E27FC236}">
                        <a16:creationId xmlns:a16="http://schemas.microsoft.com/office/drawing/2014/main" id="{56049DE8-CF03-F444-B66F-6F01EB27C3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3438" y="5692776"/>
                    <a:ext cx="152400" cy="152400"/>
                  </a:xfrm>
                  <a:custGeom>
                    <a:avLst/>
                    <a:gdLst>
                      <a:gd name="T0" fmla="*/ 0 w 96"/>
                      <a:gd name="T1" fmla="*/ 0 h 96"/>
                      <a:gd name="T2" fmla="*/ 96 w 96"/>
                      <a:gd name="T3" fmla="*/ 48 h 96"/>
                      <a:gd name="T4" fmla="*/ 0 w 96"/>
                      <a:gd name="T5" fmla="*/ 96 h 96"/>
                      <a:gd name="T6" fmla="*/ 0 w 96"/>
                      <a:gd name="T7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6" h="96">
                        <a:moveTo>
                          <a:pt x="0" y="0"/>
                        </a:moveTo>
                        <a:lnTo>
                          <a:pt x="96" y="48"/>
                        </a:lnTo>
                        <a:lnTo>
                          <a:pt x="0" y="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4709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86" name="Line 81">
                    <a:extLst>
                      <a:ext uri="{FF2B5EF4-FFF2-40B4-BE49-F238E27FC236}">
                        <a16:creationId xmlns:a16="http://schemas.microsoft.com/office/drawing/2014/main" id="{46FA9FE1-E1F4-ED40-AE37-64475E06E51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93888" y="6264276"/>
                    <a:ext cx="228600" cy="0"/>
                  </a:xfrm>
                  <a:prstGeom prst="line">
                    <a:avLst/>
                  </a:prstGeom>
                  <a:noFill/>
                  <a:ln w="29" cap="rnd">
                    <a:solidFill>
                      <a:srgbClr val="44709D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87" name="Freeform 82">
                    <a:extLst>
                      <a:ext uri="{FF2B5EF4-FFF2-40B4-BE49-F238E27FC236}">
                        <a16:creationId xmlns:a16="http://schemas.microsoft.com/office/drawing/2014/main" id="{25FF3595-5F84-634A-9C52-409A275C2B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60538" y="6188076"/>
                    <a:ext cx="150812" cy="150813"/>
                  </a:xfrm>
                  <a:custGeom>
                    <a:avLst/>
                    <a:gdLst>
                      <a:gd name="T0" fmla="*/ 95 w 95"/>
                      <a:gd name="T1" fmla="*/ 95 h 95"/>
                      <a:gd name="T2" fmla="*/ 0 w 95"/>
                      <a:gd name="T3" fmla="*/ 48 h 95"/>
                      <a:gd name="T4" fmla="*/ 95 w 95"/>
                      <a:gd name="T5" fmla="*/ 0 h 95"/>
                      <a:gd name="T6" fmla="*/ 95 w 95"/>
                      <a:gd name="T7" fmla="*/ 95 h 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5" h="95">
                        <a:moveTo>
                          <a:pt x="95" y="95"/>
                        </a:moveTo>
                        <a:lnTo>
                          <a:pt x="0" y="48"/>
                        </a:lnTo>
                        <a:lnTo>
                          <a:pt x="95" y="0"/>
                        </a:lnTo>
                        <a:lnTo>
                          <a:pt x="95" y="95"/>
                        </a:lnTo>
                        <a:close/>
                      </a:path>
                    </a:pathLst>
                  </a:custGeom>
                  <a:solidFill>
                    <a:srgbClr val="44709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88" name="Freeform 83">
                    <a:extLst>
                      <a:ext uri="{FF2B5EF4-FFF2-40B4-BE49-F238E27FC236}">
                        <a16:creationId xmlns:a16="http://schemas.microsoft.com/office/drawing/2014/main" id="{34324820-7E67-0444-90F6-E2D82E1450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3438" y="6188076"/>
                    <a:ext cx="152400" cy="150813"/>
                  </a:xfrm>
                  <a:custGeom>
                    <a:avLst/>
                    <a:gdLst>
                      <a:gd name="T0" fmla="*/ 0 w 96"/>
                      <a:gd name="T1" fmla="*/ 0 h 95"/>
                      <a:gd name="T2" fmla="*/ 96 w 96"/>
                      <a:gd name="T3" fmla="*/ 48 h 95"/>
                      <a:gd name="T4" fmla="*/ 0 w 96"/>
                      <a:gd name="T5" fmla="*/ 95 h 95"/>
                      <a:gd name="T6" fmla="*/ 0 w 96"/>
                      <a:gd name="T7" fmla="*/ 0 h 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6" h="95">
                        <a:moveTo>
                          <a:pt x="0" y="0"/>
                        </a:moveTo>
                        <a:lnTo>
                          <a:pt x="96" y="48"/>
                        </a:lnTo>
                        <a:lnTo>
                          <a:pt x="0" y="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4709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89" name="Line 84">
                    <a:extLst>
                      <a:ext uri="{FF2B5EF4-FFF2-40B4-BE49-F238E27FC236}">
                        <a16:creationId xmlns:a16="http://schemas.microsoft.com/office/drawing/2014/main" id="{222CD475-26F6-014C-AB21-6524AE10997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568700" y="5768976"/>
                    <a:ext cx="230187" cy="0"/>
                  </a:xfrm>
                  <a:prstGeom prst="line">
                    <a:avLst/>
                  </a:prstGeom>
                  <a:noFill/>
                  <a:ln w="29" cap="rnd">
                    <a:solidFill>
                      <a:srgbClr val="44709D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90" name="Freeform 85">
                    <a:extLst>
                      <a:ext uri="{FF2B5EF4-FFF2-40B4-BE49-F238E27FC236}">
                        <a16:creationId xmlns:a16="http://schemas.microsoft.com/office/drawing/2014/main" id="{4BDA9500-E00A-884F-8B3D-1DBAE7ACCA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6938" y="5692776"/>
                    <a:ext cx="150812" cy="152400"/>
                  </a:xfrm>
                  <a:custGeom>
                    <a:avLst/>
                    <a:gdLst>
                      <a:gd name="T0" fmla="*/ 95 w 95"/>
                      <a:gd name="T1" fmla="*/ 96 h 96"/>
                      <a:gd name="T2" fmla="*/ 0 w 95"/>
                      <a:gd name="T3" fmla="*/ 48 h 96"/>
                      <a:gd name="T4" fmla="*/ 95 w 95"/>
                      <a:gd name="T5" fmla="*/ 0 h 96"/>
                      <a:gd name="T6" fmla="*/ 95 w 95"/>
                      <a:gd name="T7" fmla="*/ 96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5" h="96">
                        <a:moveTo>
                          <a:pt x="95" y="96"/>
                        </a:moveTo>
                        <a:lnTo>
                          <a:pt x="0" y="48"/>
                        </a:lnTo>
                        <a:lnTo>
                          <a:pt x="95" y="0"/>
                        </a:lnTo>
                        <a:lnTo>
                          <a:pt x="95" y="96"/>
                        </a:lnTo>
                        <a:close/>
                      </a:path>
                    </a:pathLst>
                  </a:custGeom>
                  <a:solidFill>
                    <a:srgbClr val="44709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91" name="Freeform 86">
                    <a:extLst>
                      <a:ext uri="{FF2B5EF4-FFF2-40B4-BE49-F238E27FC236}">
                        <a16:creationId xmlns:a16="http://schemas.microsoft.com/office/drawing/2014/main" id="{32A3875A-EB37-6F45-A7BA-8988D08FDE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79838" y="5692776"/>
                    <a:ext cx="152400" cy="152400"/>
                  </a:xfrm>
                  <a:custGeom>
                    <a:avLst/>
                    <a:gdLst>
                      <a:gd name="T0" fmla="*/ 0 w 96"/>
                      <a:gd name="T1" fmla="*/ 0 h 96"/>
                      <a:gd name="T2" fmla="*/ 96 w 96"/>
                      <a:gd name="T3" fmla="*/ 48 h 96"/>
                      <a:gd name="T4" fmla="*/ 0 w 96"/>
                      <a:gd name="T5" fmla="*/ 96 h 96"/>
                      <a:gd name="T6" fmla="*/ 0 w 96"/>
                      <a:gd name="T7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6" h="96">
                        <a:moveTo>
                          <a:pt x="0" y="0"/>
                        </a:moveTo>
                        <a:lnTo>
                          <a:pt x="96" y="48"/>
                        </a:lnTo>
                        <a:lnTo>
                          <a:pt x="0" y="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4709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92" name="Freeform 87">
                    <a:extLst>
                      <a:ext uri="{FF2B5EF4-FFF2-40B4-BE49-F238E27FC236}">
                        <a16:creationId xmlns:a16="http://schemas.microsoft.com/office/drawing/2014/main" id="{768EBE5D-5C3E-1C4F-8B71-C44095E64C1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68700" y="5273676"/>
                    <a:ext cx="230187" cy="495300"/>
                  </a:xfrm>
                  <a:custGeom>
                    <a:avLst/>
                    <a:gdLst>
                      <a:gd name="T0" fmla="*/ 0 w 145"/>
                      <a:gd name="T1" fmla="*/ 0 h 312"/>
                      <a:gd name="T2" fmla="*/ 72 w 145"/>
                      <a:gd name="T3" fmla="*/ 0 h 312"/>
                      <a:gd name="T4" fmla="*/ 72 w 145"/>
                      <a:gd name="T5" fmla="*/ 312 h 312"/>
                      <a:gd name="T6" fmla="*/ 145 w 145"/>
                      <a:gd name="T7" fmla="*/ 312 h 3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45" h="312">
                        <a:moveTo>
                          <a:pt x="0" y="0"/>
                        </a:moveTo>
                        <a:lnTo>
                          <a:pt x="72" y="0"/>
                        </a:lnTo>
                        <a:lnTo>
                          <a:pt x="72" y="312"/>
                        </a:lnTo>
                        <a:lnTo>
                          <a:pt x="145" y="312"/>
                        </a:lnTo>
                      </a:path>
                    </a:pathLst>
                  </a:custGeom>
                  <a:noFill/>
                  <a:ln w="29" cap="rnd">
                    <a:solidFill>
                      <a:srgbClr val="44709D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93" name="Freeform 88">
                    <a:extLst>
                      <a:ext uri="{FF2B5EF4-FFF2-40B4-BE49-F238E27FC236}">
                        <a16:creationId xmlns:a16="http://schemas.microsoft.com/office/drawing/2014/main" id="{A2215D3A-4B56-064B-8070-38C000D074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6938" y="5199063"/>
                    <a:ext cx="150812" cy="150813"/>
                  </a:xfrm>
                  <a:custGeom>
                    <a:avLst/>
                    <a:gdLst>
                      <a:gd name="T0" fmla="*/ 95 w 95"/>
                      <a:gd name="T1" fmla="*/ 95 h 95"/>
                      <a:gd name="T2" fmla="*/ 0 w 95"/>
                      <a:gd name="T3" fmla="*/ 47 h 95"/>
                      <a:gd name="T4" fmla="*/ 95 w 95"/>
                      <a:gd name="T5" fmla="*/ 0 h 95"/>
                      <a:gd name="T6" fmla="*/ 95 w 95"/>
                      <a:gd name="T7" fmla="*/ 95 h 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5" h="95">
                        <a:moveTo>
                          <a:pt x="95" y="95"/>
                        </a:moveTo>
                        <a:lnTo>
                          <a:pt x="0" y="47"/>
                        </a:lnTo>
                        <a:lnTo>
                          <a:pt x="95" y="0"/>
                        </a:lnTo>
                        <a:lnTo>
                          <a:pt x="95" y="95"/>
                        </a:lnTo>
                        <a:close/>
                      </a:path>
                    </a:pathLst>
                  </a:custGeom>
                  <a:solidFill>
                    <a:srgbClr val="44709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94" name="Freeform 89">
                    <a:extLst>
                      <a:ext uri="{FF2B5EF4-FFF2-40B4-BE49-F238E27FC236}">
                        <a16:creationId xmlns:a16="http://schemas.microsoft.com/office/drawing/2014/main" id="{33F599A4-88EF-CE44-B7A9-FA8F2400F1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79838" y="5692776"/>
                    <a:ext cx="152400" cy="152400"/>
                  </a:xfrm>
                  <a:custGeom>
                    <a:avLst/>
                    <a:gdLst>
                      <a:gd name="T0" fmla="*/ 0 w 96"/>
                      <a:gd name="T1" fmla="*/ 0 h 96"/>
                      <a:gd name="T2" fmla="*/ 96 w 96"/>
                      <a:gd name="T3" fmla="*/ 48 h 96"/>
                      <a:gd name="T4" fmla="*/ 0 w 96"/>
                      <a:gd name="T5" fmla="*/ 96 h 96"/>
                      <a:gd name="T6" fmla="*/ 0 w 96"/>
                      <a:gd name="T7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6" h="96">
                        <a:moveTo>
                          <a:pt x="0" y="0"/>
                        </a:moveTo>
                        <a:lnTo>
                          <a:pt x="96" y="48"/>
                        </a:lnTo>
                        <a:lnTo>
                          <a:pt x="0" y="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4709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95" name="Freeform 90">
                    <a:extLst>
                      <a:ext uri="{FF2B5EF4-FFF2-40B4-BE49-F238E27FC236}">
                        <a16:creationId xmlns:a16="http://schemas.microsoft.com/office/drawing/2014/main" id="{163E52EC-4D20-5047-B2C3-AC74592BDA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68700" y="5768976"/>
                    <a:ext cx="230187" cy="495300"/>
                  </a:xfrm>
                  <a:custGeom>
                    <a:avLst/>
                    <a:gdLst>
                      <a:gd name="T0" fmla="*/ 0 w 145"/>
                      <a:gd name="T1" fmla="*/ 312 h 312"/>
                      <a:gd name="T2" fmla="*/ 72 w 145"/>
                      <a:gd name="T3" fmla="*/ 312 h 312"/>
                      <a:gd name="T4" fmla="*/ 72 w 145"/>
                      <a:gd name="T5" fmla="*/ 0 h 312"/>
                      <a:gd name="T6" fmla="*/ 145 w 145"/>
                      <a:gd name="T7" fmla="*/ 0 h 3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45" h="312">
                        <a:moveTo>
                          <a:pt x="0" y="312"/>
                        </a:moveTo>
                        <a:lnTo>
                          <a:pt x="72" y="312"/>
                        </a:lnTo>
                        <a:lnTo>
                          <a:pt x="72" y="0"/>
                        </a:lnTo>
                        <a:lnTo>
                          <a:pt x="145" y="0"/>
                        </a:lnTo>
                      </a:path>
                    </a:pathLst>
                  </a:custGeom>
                  <a:noFill/>
                  <a:ln w="29" cap="rnd">
                    <a:solidFill>
                      <a:srgbClr val="44709D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96" name="Freeform 91">
                    <a:extLst>
                      <a:ext uri="{FF2B5EF4-FFF2-40B4-BE49-F238E27FC236}">
                        <a16:creationId xmlns:a16="http://schemas.microsoft.com/office/drawing/2014/main" id="{9D922AC1-0044-2044-9B08-FB06530E11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6938" y="6188076"/>
                    <a:ext cx="150812" cy="150813"/>
                  </a:xfrm>
                  <a:custGeom>
                    <a:avLst/>
                    <a:gdLst>
                      <a:gd name="T0" fmla="*/ 95 w 95"/>
                      <a:gd name="T1" fmla="*/ 95 h 95"/>
                      <a:gd name="T2" fmla="*/ 0 w 95"/>
                      <a:gd name="T3" fmla="*/ 48 h 95"/>
                      <a:gd name="T4" fmla="*/ 95 w 95"/>
                      <a:gd name="T5" fmla="*/ 0 h 95"/>
                      <a:gd name="T6" fmla="*/ 95 w 95"/>
                      <a:gd name="T7" fmla="*/ 95 h 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5" h="95">
                        <a:moveTo>
                          <a:pt x="95" y="95"/>
                        </a:moveTo>
                        <a:lnTo>
                          <a:pt x="0" y="48"/>
                        </a:lnTo>
                        <a:lnTo>
                          <a:pt x="95" y="0"/>
                        </a:lnTo>
                        <a:lnTo>
                          <a:pt x="95" y="95"/>
                        </a:lnTo>
                        <a:close/>
                      </a:path>
                    </a:pathLst>
                  </a:custGeom>
                  <a:solidFill>
                    <a:srgbClr val="44709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97" name="Freeform 92">
                    <a:extLst>
                      <a:ext uri="{FF2B5EF4-FFF2-40B4-BE49-F238E27FC236}">
                        <a16:creationId xmlns:a16="http://schemas.microsoft.com/office/drawing/2014/main" id="{2A308F59-17D6-E34C-9C87-67D51A1124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79838" y="5692776"/>
                    <a:ext cx="152400" cy="152400"/>
                  </a:xfrm>
                  <a:custGeom>
                    <a:avLst/>
                    <a:gdLst>
                      <a:gd name="T0" fmla="*/ 0 w 96"/>
                      <a:gd name="T1" fmla="*/ 0 h 96"/>
                      <a:gd name="T2" fmla="*/ 96 w 96"/>
                      <a:gd name="T3" fmla="*/ 48 h 96"/>
                      <a:gd name="T4" fmla="*/ 0 w 96"/>
                      <a:gd name="T5" fmla="*/ 96 h 96"/>
                      <a:gd name="T6" fmla="*/ 0 w 96"/>
                      <a:gd name="T7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6" h="96">
                        <a:moveTo>
                          <a:pt x="0" y="0"/>
                        </a:moveTo>
                        <a:lnTo>
                          <a:pt x="96" y="48"/>
                        </a:lnTo>
                        <a:lnTo>
                          <a:pt x="0" y="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4709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98" name="Line 99">
                    <a:extLst>
                      <a:ext uri="{FF2B5EF4-FFF2-40B4-BE49-F238E27FC236}">
                        <a16:creationId xmlns:a16="http://schemas.microsoft.com/office/drawing/2014/main" id="{04E4465D-9E08-0744-97A0-0D780698E31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38463" y="4911726"/>
                    <a:ext cx="0" cy="65088"/>
                  </a:xfrm>
                  <a:prstGeom prst="line">
                    <a:avLst/>
                  </a:prstGeom>
                  <a:noFill/>
                  <a:ln w="29" cap="rnd">
                    <a:solidFill>
                      <a:srgbClr val="44709D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99" name="Freeform 100">
                    <a:extLst>
                      <a:ext uri="{FF2B5EF4-FFF2-40B4-BE49-F238E27FC236}">
                        <a16:creationId xmlns:a16="http://schemas.microsoft.com/office/drawing/2014/main" id="{A75A38BB-A142-EA4C-A2CD-CA23B91F4E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62263" y="4779963"/>
                    <a:ext cx="152400" cy="150813"/>
                  </a:xfrm>
                  <a:custGeom>
                    <a:avLst/>
                    <a:gdLst>
                      <a:gd name="T0" fmla="*/ 0 w 96"/>
                      <a:gd name="T1" fmla="*/ 95 h 95"/>
                      <a:gd name="T2" fmla="*/ 48 w 96"/>
                      <a:gd name="T3" fmla="*/ 0 h 95"/>
                      <a:gd name="T4" fmla="*/ 96 w 96"/>
                      <a:gd name="T5" fmla="*/ 95 h 95"/>
                      <a:gd name="T6" fmla="*/ 0 w 96"/>
                      <a:gd name="T7" fmla="*/ 95 h 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6" h="95">
                        <a:moveTo>
                          <a:pt x="0" y="95"/>
                        </a:moveTo>
                        <a:lnTo>
                          <a:pt x="48" y="0"/>
                        </a:lnTo>
                        <a:lnTo>
                          <a:pt x="96" y="95"/>
                        </a:lnTo>
                        <a:lnTo>
                          <a:pt x="0" y="95"/>
                        </a:lnTo>
                        <a:close/>
                      </a:path>
                    </a:pathLst>
                  </a:custGeom>
                  <a:solidFill>
                    <a:srgbClr val="44709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100" name="Freeform 101">
                    <a:extLst>
                      <a:ext uri="{FF2B5EF4-FFF2-40B4-BE49-F238E27FC236}">
                        <a16:creationId xmlns:a16="http://schemas.microsoft.com/office/drawing/2014/main" id="{CB9B001F-6F40-1449-BA8A-1E8D6DE1D0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62263" y="4957763"/>
                    <a:ext cx="152400" cy="152400"/>
                  </a:xfrm>
                  <a:custGeom>
                    <a:avLst/>
                    <a:gdLst>
                      <a:gd name="T0" fmla="*/ 96 w 96"/>
                      <a:gd name="T1" fmla="*/ 0 h 96"/>
                      <a:gd name="T2" fmla="*/ 48 w 96"/>
                      <a:gd name="T3" fmla="*/ 96 h 96"/>
                      <a:gd name="T4" fmla="*/ 0 w 96"/>
                      <a:gd name="T5" fmla="*/ 0 h 96"/>
                      <a:gd name="T6" fmla="*/ 96 w 96"/>
                      <a:gd name="T7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6" h="96">
                        <a:moveTo>
                          <a:pt x="96" y="0"/>
                        </a:moveTo>
                        <a:lnTo>
                          <a:pt x="48" y="96"/>
                        </a:lnTo>
                        <a:lnTo>
                          <a:pt x="0" y="0"/>
                        </a:lnTo>
                        <a:lnTo>
                          <a:pt x="96" y="0"/>
                        </a:lnTo>
                        <a:close/>
                      </a:path>
                    </a:pathLst>
                  </a:custGeom>
                  <a:solidFill>
                    <a:srgbClr val="44709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101" name="Line 102">
                    <a:extLst>
                      <a:ext uri="{FF2B5EF4-FFF2-40B4-BE49-F238E27FC236}">
                        <a16:creationId xmlns:a16="http://schemas.microsoft.com/office/drawing/2014/main" id="{241E228F-9442-5046-8962-5658400EF1C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511800" y="4910138"/>
                    <a:ext cx="0" cy="65088"/>
                  </a:xfrm>
                  <a:prstGeom prst="line">
                    <a:avLst/>
                  </a:prstGeom>
                  <a:noFill/>
                  <a:ln w="29" cap="rnd">
                    <a:solidFill>
                      <a:srgbClr val="44709D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102" name="Freeform 103">
                    <a:extLst>
                      <a:ext uri="{FF2B5EF4-FFF2-40B4-BE49-F238E27FC236}">
                        <a16:creationId xmlns:a16="http://schemas.microsoft.com/office/drawing/2014/main" id="{E7AF0D0D-2EA4-5946-9FE7-E4CBD1FEB1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35600" y="4778376"/>
                    <a:ext cx="152400" cy="152400"/>
                  </a:xfrm>
                  <a:custGeom>
                    <a:avLst/>
                    <a:gdLst>
                      <a:gd name="T0" fmla="*/ 0 w 96"/>
                      <a:gd name="T1" fmla="*/ 96 h 96"/>
                      <a:gd name="T2" fmla="*/ 48 w 96"/>
                      <a:gd name="T3" fmla="*/ 0 h 96"/>
                      <a:gd name="T4" fmla="*/ 96 w 96"/>
                      <a:gd name="T5" fmla="*/ 96 h 96"/>
                      <a:gd name="T6" fmla="*/ 0 w 96"/>
                      <a:gd name="T7" fmla="*/ 96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6" h="96">
                        <a:moveTo>
                          <a:pt x="0" y="96"/>
                        </a:moveTo>
                        <a:lnTo>
                          <a:pt x="48" y="0"/>
                        </a:lnTo>
                        <a:lnTo>
                          <a:pt x="96" y="96"/>
                        </a:lnTo>
                        <a:lnTo>
                          <a:pt x="0" y="96"/>
                        </a:lnTo>
                        <a:close/>
                      </a:path>
                    </a:pathLst>
                  </a:custGeom>
                  <a:solidFill>
                    <a:srgbClr val="44709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103" name="Freeform 104">
                    <a:extLst>
                      <a:ext uri="{FF2B5EF4-FFF2-40B4-BE49-F238E27FC236}">
                        <a16:creationId xmlns:a16="http://schemas.microsoft.com/office/drawing/2014/main" id="{B0EBBF06-6ED0-674B-9AA0-1AAFA50B98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35600" y="4956176"/>
                    <a:ext cx="152400" cy="152400"/>
                  </a:xfrm>
                  <a:custGeom>
                    <a:avLst/>
                    <a:gdLst>
                      <a:gd name="T0" fmla="*/ 96 w 96"/>
                      <a:gd name="T1" fmla="*/ 0 h 96"/>
                      <a:gd name="T2" fmla="*/ 48 w 96"/>
                      <a:gd name="T3" fmla="*/ 96 h 96"/>
                      <a:gd name="T4" fmla="*/ 0 w 96"/>
                      <a:gd name="T5" fmla="*/ 0 h 96"/>
                      <a:gd name="T6" fmla="*/ 96 w 96"/>
                      <a:gd name="T7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6" h="96">
                        <a:moveTo>
                          <a:pt x="96" y="0"/>
                        </a:moveTo>
                        <a:lnTo>
                          <a:pt x="48" y="96"/>
                        </a:lnTo>
                        <a:lnTo>
                          <a:pt x="0" y="0"/>
                        </a:lnTo>
                        <a:lnTo>
                          <a:pt x="96" y="0"/>
                        </a:lnTo>
                        <a:close/>
                      </a:path>
                    </a:pathLst>
                  </a:custGeom>
                  <a:solidFill>
                    <a:srgbClr val="44709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s-ES"/>
                  </a:p>
                </p:txBody>
              </p:sp>
            </p:grpSp>
            <p:sp>
              <p:nvSpPr>
                <p:cNvPr id="19" name="111 Flecha izquierda y derecha">
                  <a:extLst>
                    <a:ext uri="{FF2B5EF4-FFF2-40B4-BE49-F238E27FC236}">
                      <a16:creationId xmlns:a16="http://schemas.microsoft.com/office/drawing/2014/main" id="{6DCD40EF-AD29-4842-B821-55BBE3743B00}"/>
                    </a:ext>
                  </a:extLst>
                </p:cNvPr>
                <p:cNvSpPr/>
                <p:nvPr/>
              </p:nvSpPr>
              <p:spPr>
                <a:xfrm rot="5400000">
                  <a:off x="7877174" y="5611814"/>
                  <a:ext cx="561975" cy="254000"/>
                </a:xfrm>
                <a:prstGeom prst="leftRightArrow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3" name="Rectángulo redondeado 12">
                <a:extLst>
                  <a:ext uri="{FF2B5EF4-FFF2-40B4-BE49-F238E27FC236}">
                    <a16:creationId xmlns:a16="http://schemas.microsoft.com/office/drawing/2014/main" id="{DA26956A-404F-204D-B808-64D2F6CD6329}"/>
                  </a:ext>
                </a:extLst>
              </p:cNvPr>
              <p:cNvSpPr/>
              <p:nvPr/>
            </p:nvSpPr>
            <p:spPr>
              <a:xfrm>
                <a:off x="5333523" y="2525981"/>
                <a:ext cx="3595725" cy="408404"/>
              </a:xfrm>
              <a:prstGeom prst="round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ES" sz="1600" b="1" dirty="0"/>
                  <a:t>UNIDAD DE MEDICINA TRANSFUSIONAL</a:t>
                </a:r>
                <a:endParaRPr lang="en-US" sz="1600" b="1" dirty="0"/>
              </a:p>
            </p:txBody>
          </p:sp>
          <p:sp>
            <p:nvSpPr>
              <p:cNvPr id="14" name="Rectángulo redondeado 13">
                <a:extLst>
                  <a:ext uri="{FF2B5EF4-FFF2-40B4-BE49-F238E27FC236}">
                    <a16:creationId xmlns:a16="http://schemas.microsoft.com/office/drawing/2014/main" id="{95001013-D03F-4E47-9DC2-FE7562663CBE}"/>
                  </a:ext>
                </a:extLst>
              </p:cNvPr>
              <p:cNvSpPr/>
              <p:nvPr/>
            </p:nvSpPr>
            <p:spPr>
              <a:xfrm>
                <a:off x="5625312" y="937173"/>
                <a:ext cx="3286932" cy="338911"/>
              </a:xfrm>
              <a:prstGeom prst="round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ES" sz="1600" b="1" dirty="0"/>
                  <a:t>PROGRAMA NACIONAL DE SANGRE</a:t>
                </a:r>
                <a:endParaRPr lang="en-US" sz="1600" b="1" dirty="0"/>
              </a:p>
            </p:txBody>
          </p:sp>
          <p:cxnSp>
            <p:nvCxnSpPr>
              <p:cNvPr id="15" name="Conector recto de flecha 14">
                <a:extLst>
                  <a:ext uri="{FF2B5EF4-FFF2-40B4-BE49-F238E27FC236}">
                    <a16:creationId xmlns:a16="http://schemas.microsoft.com/office/drawing/2014/main" id="{CFE431E9-64D5-0447-8F3D-3F745BC8F1AF}"/>
                  </a:ext>
                </a:extLst>
              </p:cNvPr>
              <p:cNvCxnSpPr/>
              <p:nvPr/>
            </p:nvCxnSpPr>
            <p:spPr>
              <a:xfrm>
                <a:off x="4755493" y="1106628"/>
                <a:ext cx="798804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" name="Conector recto de flecha 15">
                <a:extLst>
                  <a:ext uri="{FF2B5EF4-FFF2-40B4-BE49-F238E27FC236}">
                    <a16:creationId xmlns:a16="http://schemas.microsoft.com/office/drawing/2014/main" id="{5319DA24-6FCE-384E-AD94-41F45C47F46D}"/>
                  </a:ext>
                </a:extLst>
              </p:cNvPr>
              <p:cNvCxnSpPr/>
              <p:nvPr/>
            </p:nvCxnSpPr>
            <p:spPr>
              <a:xfrm>
                <a:off x="4549694" y="2730183"/>
                <a:ext cx="798804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pic>
            <p:nvPicPr>
              <p:cNvPr id="17" name="Picture 7" descr="IMGP0311">
                <a:extLst>
                  <a:ext uri="{FF2B5EF4-FFF2-40B4-BE49-F238E27FC236}">
                    <a16:creationId xmlns:a16="http://schemas.microsoft.com/office/drawing/2014/main" id="{F19AE7C7-CC3A-6442-A089-328A855E5F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797" y="2099094"/>
                <a:ext cx="1828088" cy="1720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698869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076C308-56E3-F14B-8DF8-337B54C48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96D08E6-6C5D-D94A-B254-61860BB1CDB4}"/>
              </a:ext>
            </a:extLst>
          </p:cNvPr>
          <p:cNvSpPr txBox="1"/>
          <p:nvPr/>
        </p:nvSpPr>
        <p:spPr>
          <a:xfrm>
            <a:off x="8137056" y="3017124"/>
            <a:ext cx="3794389" cy="1142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r>
              <a:rPr lang="es-BO" sz="2800" dirty="0"/>
              <a:t>ESTRUCTURA</a:t>
            </a:r>
          </a:p>
          <a:p>
            <a:r>
              <a:rPr lang="es-BO" sz="2800" dirty="0"/>
              <a:t>ORGANIZACIONAL</a:t>
            </a:r>
            <a:endParaRPr lang="en-US" sz="28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0787AB6-BB4F-0BC8-A3AD-6DB620B17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344" y="725880"/>
            <a:ext cx="4048389" cy="577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58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076C308-56E3-F14B-8DF8-337B54C48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94B657F1-83CC-3744-BA01-F68411AF8EAC}"/>
              </a:ext>
            </a:extLst>
          </p:cNvPr>
          <p:cNvSpPr txBox="1">
            <a:spLocks/>
          </p:cNvSpPr>
          <p:nvPr/>
        </p:nvSpPr>
        <p:spPr>
          <a:xfrm>
            <a:off x="2539349" y="823743"/>
            <a:ext cx="8279951" cy="535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ANÁLISIS SITUACIONAL</a:t>
            </a:r>
            <a:endParaRPr lang="es-E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FBFC068D-BF88-67DD-DA61-ED3BF39611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6508051"/>
              </p:ext>
            </p:extLst>
          </p:nvPr>
        </p:nvGraphicFramePr>
        <p:xfrm>
          <a:off x="319666" y="1213946"/>
          <a:ext cx="11425644" cy="5613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96033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076C308-56E3-F14B-8DF8-337B54C48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94B657F1-83CC-3744-BA01-F68411AF8EAC}"/>
              </a:ext>
            </a:extLst>
          </p:cNvPr>
          <p:cNvSpPr txBox="1">
            <a:spLocks/>
          </p:cNvSpPr>
          <p:nvPr/>
        </p:nvSpPr>
        <p:spPr>
          <a:xfrm>
            <a:off x="2539349" y="823743"/>
            <a:ext cx="8279951" cy="535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ANÁLISIS SITUACIONAL</a:t>
            </a:r>
            <a:endParaRPr lang="es-E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D4351D1-8C44-B8E5-A2E1-DF658EC2AA68}"/>
              </a:ext>
            </a:extLst>
          </p:cNvPr>
          <p:cNvGrpSpPr/>
          <p:nvPr/>
        </p:nvGrpSpPr>
        <p:grpSpPr>
          <a:xfrm>
            <a:off x="586053" y="1359497"/>
            <a:ext cx="11193431" cy="5108658"/>
            <a:chOff x="586054" y="355869"/>
            <a:chExt cx="8110072" cy="6112286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9BB4C339-5ABA-70B6-EEAE-79AD70588C54}"/>
                </a:ext>
              </a:extLst>
            </p:cNvPr>
            <p:cNvGrpSpPr/>
            <p:nvPr/>
          </p:nvGrpSpPr>
          <p:grpSpPr>
            <a:xfrm>
              <a:off x="3375315" y="654249"/>
              <a:ext cx="5320811" cy="5813905"/>
              <a:chOff x="2789262" y="3337888"/>
              <a:chExt cx="4958688" cy="2403919"/>
            </a:xfrm>
            <a:scene3d>
              <a:camera prst="orthographicFront"/>
              <a:lightRig rig="flat" dir="t"/>
            </a:scene3d>
          </p:grpSpPr>
          <p:sp>
            <p:nvSpPr>
              <p:cNvPr id="10" name="Redondear rectángulo de esquina del mismo lado 7">
                <a:extLst>
                  <a:ext uri="{FF2B5EF4-FFF2-40B4-BE49-F238E27FC236}">
                    <a16:creationId xmlns:a16="http://schemas.microsoft.com/office/drawing/2014/main" id="{6E07598C-FBDE-75E9-128E-265600A2CF5B}"/>
                  </a:ext>
                </a:extLst>
              </p:cNvPr>
              <p:cNvSpPr/>
              <p:nvPr/>
            </p:nvSpPr>
            <p:spPr>
              <a:xfrm rot="5400000">
                <a:off x="4066646" y="2060504"/>
                <a:ext cx="2403919" cy="4958688"/>
              </a:xfrm>
              <a:prstGeom prst="round2SameRect">
                <a:avLst/>
              </a:prstGeom>
              <a:sp3d extrusionH="12700" prstMaterial="plastic">
                <a:bevelT w="50800" h="50800"/>
              </a:sp3d>
            </p:spPr>
            <p:style>
              <a:lnRef idx="1">
                <a:schemeClr val="accent3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3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1" name="Redondear rectángulo de esquina del mismo lado 4">
                <a:extLst>
                  <a:ext uri="{FF2B5EF4-FFF2-40B4-BE49-F238E27FC236}">
                    <a16:creationId xmlns:a16="http://schemas.microsoft.com/office/drawing/2014/main" id="{D9CEF4C6-B37C-475C-2E88-580AECB26253}"/>
                  </a:ext>
                </a:extLst>
              </p:cNvPr>
              <p:cNvSpPr txBox="1"/>
              <p:nvPr/>
            </p:nvSpPr>
            <p:spPr>
              <a:xfrm>
                <a:off x="2904405" y="3622026"/>
                <a:ext cx="4533046" cy="2119780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34290" rIns="68580" bIns="34290" numCol="1" spcCol="1270" anchor="ctr" anchorCtr="0">
                <a:noAutofit/>
              </a:bodyPr>
              <a:lstStyle/>
              <a:p>
                <a:pPr marL="0" lvl="1" algn="just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s-ES" sz="1700" dirty="0"/>
              </a:p>
              <a:p>
                <a:pPr marL="171450" lvl="1" indent="-171450" algn="just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r>
                  <a:rPr lang="es-ES" sz="1700" dirty="0"/>
                  <a:t>Alto costo de operatividad en campañas, colectas externas e implementación de estrategias comunicacionales, por una carencia social de solidaridad impidiendo alcanzar las metas propuestas</a:t>
                </a:r>
                <a:endParaRPr lang="es-BO" sz="17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1450" lvl="1" indent="-171450" algn="just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r>
                  <a:rPr lang="es-ES" sz="1700" dirty="0"/>
                  <a:t>Falta de un Sistema Integrado de información a nivel Departamental y Nacional</a:t>
                </a:r>
                <a:endParaRPr lang="es-BO" sz="17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1450" lvl="1" indent="-171450" algn="just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ES" sz="1700" kern="1200" dirty="0"/>
                  <a:t>55% de personal técnico y administrativo a contrato</a:t>
                </a:r>
              </a:p>
              <a:p>
                <a:pPr marL="171450" lvl="1" indent="-17145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ES" sz="1700" dirty="0"/>
                  <a:t>Restricción presupuestaria, sujeta a la recuperación de costos operativos de los Establecimientos de salud</a:t>
                </a:r>
              </a:p>
              <a:p>
                <a:pPr marL="171450" lvl="1" indent="-17145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ES" sz="1700" dirty="0"/>
                  <a:t>Equipamiento </a:t>
                </a:r>
                <a:r>
                  <a:rPr lang="es-ES" sz="1700" kern="1200" dirty="0"/>
                  <a:t>obsoleto</a:t>
                </a:r>
              </a:p>
              <a:p>
                <a:pPr marL="171450" lvl="1" indent="-17145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ES" sz="1700" kern="1200" dirty="0"/>
                  <a:t>Espacio insuficiente</a:t>
                </a:r>
              </a:p>
              <a:p>
                <a:pPr marL="171450" lvl="1" indent="-17145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ES" sz="1700" kern="1200" dirty="0"/>
                  <a:t>Falta de oportunidades de capacitación en la especialidad</a:t>
                </a:r>
              </a:p>
              <a:p>
                <a:pPr marL="171450" lvl="1" indent="-171450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r>
                  <a:rPr lang="es-ES" sz="1700" dirty="0"/>
                  <a:t>Falta de disponibilidad de otra unidad móvil para realizar colectas externas simultáneas</a:t>
                </a:r>
              </a:p>
              <a:p>
                <a:pPr marL="171450" lvl="1" indent="-171450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r>
                  <a:rPr lang="es-ES" sz="1700" dirty="0"/>
                  <a:t>Un solo equipo de aféresis que dificulta la oferta de nuevos procedimientos terapéuticos por aféresis</a:t>
                </a:r>
              </a:p>
              <a:p>
                <a:pPr marL="171450" lvl="1" indent="-171450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r>
                  <a:rPr lang="es-ES" sz="1700" dirty="0"/>
                  <a:t>Espacios ya insuficientes para el Departamento de Producción, por el crecimiento de la demanda en extracciones y almacenamiento de hemocomponentes.</a:t>
                </a:r>
              </a:p>
              <a:p>
                <a:pPr marL="171450" lvl="1" indent="-171450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endParaRPr lang="es-BO" sz="17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1450" lvl="1" indent="-171450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endParaRPr lang="es-BO" sz="17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71450" lvl="1" indent="-171450" algn="l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es-ES" sz="1700" kern="1200" dirty="0"/>
              </a:p>
            </p:txBody>
          </p: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9F59C344-D42F-48EE-E6E5-7B975970C654}"/>
                </a:ext>
              </a:extLst>
            </p:cNvPr>
            <p:cNvGrpSpPr/>
            <p:nvPr/>
          </p:nvGrpSpPr>
          <p:grpSpPr>
            <a:xfrm>
              <a:off x="586054" y="355869"/>
              <a:ext cx="2789262" cy="6112286"/>
              <a:chOff x="0" y="3213623"/>
              <a:chExt cx="2789262" cy="2530972"/>
            </a:xfrm>
            <a:scene3d>
              <a:camera prst="orthographicFront"/>
              <a:lightRig rig="flat" dir="t"/>
            </a:scene3d>
          </p:grpSpPr>
          <p:sp>
            <p:nvSpPr>
              <p:cNvPr id="8" name="Rectángulo redondeado 5">
                <a:extLst>
                  <a:ext uri="{FF2B5EF4-FFF2-40B4-BE49-F238E27FC236}">
                    <a16:creationId xmlns:a16="http://schemas.microsoft.com/office/drawing/2014/main" id="{5D2A9DFD-0B38-13CE-0850-68F3A54BBC38}"/>
                  </a:ext>
                </a:extLst>
              </p:cNvPr>
              <p:cNvSpPr/>
              <p:nvPr/>
            </p:nvSpPr>
            <p:spPr>
              <a:xfrm>
                <a:off x="0" y="3213623"/>
                <a:ext cx="2789262" cy="2530972"/>
              </a:xfrm>
              <a:prstGeom prst="roundRect">
                <a:avLst/>
              </a:prstGeom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B52B6E38-C08F-2C8C-79B9-B3874E0ED95D}"/>
                  </a:ext>
                </a:extLst>
              </p:cNvPr>
              <p:cNvSpPr txBox="1"/>
              <p:nvPr/>
            </p:nvSpPr>
            <p:spPr>
              <a:xfrm>
                <a:off x="123552" y="3337175"/>
                <a:ext cx="2542158" cy="228386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37160" tIns="68580" rIns="137160" bIns="68580" numCol="1" spcCol="1270" anchor="ctr" anchorCtr="0">
                <a:noAutofit/>
              </a:bodyPr>
              <a:lstStyle/>
              <a:p>
                <a:pPr lvl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3600" kern="1200" dirty="0">
                    <a:solidFill>
                      <a:schemeClr val="tx1"/>
                    </a:solidFill>
                  </a:rPr>
                  <a:t>Debilidades</a:t>
                </a:r>
              </a:p>
              <a:p>
                <a:pPr lvl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2800" kern="1200" dirty="0"/>
                  <a:t>(Internas)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8241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076C308-56E3-F14B-8DF8-337B54C48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94B657F1-83CC-3744-BA01-F68411AF8EAC}"/>
              </a:ext>
            </a:extLst>
          </p:cNvPr>
          <p:cNvSpPr txBox="1">
            <a:spLocks/>
          </p:cNvSpPr>
          <p:nvPr/>
        </p:nvSpPr>
        <p:spPr>
          <a:xfrm>
            <a:off x="2539349" y="823743"/>
            <a:ext cx="8279951" cy="535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ANÁLISIS SITUACIONAL</a:t>
            </a:r>
            <a:endParaRPr lang="es-E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B4237989-1D25-E98E-EC57-66E8212CA1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9341540"/>
              </p:ext>
            </p:extLst>
          </p:nvPr>
        </p:nvGraphicFramePr>
        <p:xfrm>
          <a:off x="571589" y="1424066"/>
          <a:ext cx="11094893" cy="5134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71585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076C308-56E3-F14B-8DF8-337B54C48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94B657F1-83CC-3744-BA01-F68411AF8EAC}"/>
              </a:ext>
            </a:extLst>
          </p:cNvPr>
          <p:cNvSpPr txBox="1">
            <a:spLocks/>
          </p:cNvSpPr>
          <p:nvPr/>
        </p:nvSpPr>
        <p:spPr>
          <a:xfrm>
            <a:off x="2539349" y="823743"/>
            <a:ext cx="8279951" cy="535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ANÁLISIS SITUACIONAL</a:t>
            </a:r>
            <a:endParaRPr lang="es-E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6F3F61A-59A5-74BA-B4D7-D294281A3414}"/>
              </a:ext>
            </a:extLst>
          </p:cNvPr>
          <p:cNvGrpSpPr/>
          <p:nvPr/>
        </p:nvGrpSpPr>
        <p:grpSpPr>
          <a:xfrm>
            <a:off x="270809" y="1647644"/>
            <a:ext cx="11789811" cy="4785968"/>
            <a:chOff x="270809" y="596042"/>
            <a:chExt cx="8518627" cy="6044604"/>
          </a:xfrm>
          <a:solidFill>
            <a:srgbClr val="FFE1FB"/>
          </a:solidFill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3631494F-D269-A1A8-56B5-F6C9E9A1A5DE}"/>
                </a:ext>
              </a:extLst>
            </p:cNvPr>
            <p:cNvGrpSpPr/>
            <p:nvPr/>
          </p:nvGrpSpPr>
          <p:grpSpPr>
            <a:xfrm>
              <a:off x="2220685" y="596042"/>
              <a:ext cx="6568751" cy="6044604"/>
              <a:chOff x="2891793" y="2254915"/>
              <a:chExt cx="5140969" cy="4220730"/>
            </a:xfrm>
            <a:grpFill/>
            <a:scene3d>
              <a:camera prst="orthographicFront"/>
              <a:lightRig rig="flat" dir="t"/>
            </a:scene3d>
          </p:grpSpPr>
          <p:sp>
            <p:nvSpPr>
              <p:cNvPr id="10" name="Redondear rectángulo de esquina del mismo lado 7">
                <a:extLst>
                  <a:ext uri="{FF2B5EF4-FFF2-40B4-BE49-F238E27FC236}">
                    <a16:creationId xmlns:a16="http://schemas.microsoft.com/office/drawing/2014/main" id="{50FEB5AA-14CC-EDD4-7C99-AA5DF57E3B23}"/>
                  </a:ext>
                </a:extLst>
              </p:cNvPr>
              <p:cNvSpPr/>
              <p:nvPr/>
            </p:nvSpPr>
            <p:spPr>
              <a:xfrm rot="5400000">
                <a:off x="3351913" y="1794796"/>
                <a:ext cx="4220730" cy="5140968"/>
              </a:xfrm>
              <a:prstGeom prst="round2SameRect">
                <a:avLst/>
              </a:prstGeom>
              <a:solidFill>
                <a:srgbClr val="FEDADA"/>
              </a:solidFill>
              <a:sp3d extrusionH="12700" prstMaterial="plastic">
                <a:bevelT w="50800" h="50800"/>
              </a:sp3d>
            </p:spPr>
            <p:style>
              <a:lnRef idx="1">
                <a:schemeClr val="accent3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3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1" name="Redondear rectángulo de esquina del mismo lado 4">
                <a:extLst>
                  <a:ext uri="{FF2B5EF4-FFF2-40B4-BE49-F238E27FC236}">
                    <a16:creationId xmlns:a16="http://schemas.microsoft.com/office/drawing/2014/main" id="{48CA6695-1322-BB23-8033-E49B8799FD49}"/>
                  </a:ext>
                </a:extLst>
              </p:cNvPr>
              <p:cNvSpPr txBox="1"/>
              <p:nvPr/>
            </p:nvSpPr>
            <p:spPr>
              <a:xfrm>
                <a:off x="2891793" y="2346207"/>
                <a:ext cx="4906313" cy="4068578"/>
              </a:xfrm>
              <a:prstGeom prst="rect">
                <a:avLst/>
              </a:prstGeom>
              <a:solidFill>
                <a:srgbClr val="FEDADA"/>
              </a:solidFill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47650" tIns="123825" rIns="247650" bIns="123825" numCol="1" spcCol="1270" anchor="ctr" anchorCtr="0">
                <a:noAutofit/>
              </a:bodyPr>
              <a:lstStyle/>
              <a:p>
                <a:pPr marL="57150" lvl="1" indent="-57150" algn="just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ES" sz="1350" kern="1200" dirty="0"/>
                  <a:t>Carencia permanentes de materia prima.</a:t>
                </a:r>
              </a:p>
              <a:p>
                <a:pPr marL="57150" lvl="1" indent="-57150" algn="just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ES" sz="1350" kern="1200" dirty="0"/>
                  <a:t>Ausencia de coordinación con la Unidad de Medicina Transfusional del SEDES La Paz</a:t>
                </a:r>
              </a:p>
              <a:p>
                <a:pPr marL="57150" lvl="1" indent="-57150" algn="just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ES" sz="1350" kern="1200" dirty="0"/>
                  <a:t>Uso inadecuado e irracional de sangre y sus componentes</a:t>
                </a:r>
              </a:p>
              <a:p>
                <a:pPr marL="57150" lvl="1" indent="-57150" algn="just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ES" sz="1350" kern="1200" dirty="0"/>
                  <a:t>Inexistencia de una curricula universitaria para la formación en Medicina Transfusional</a:t>
                </a:r>
              </a:p>
              <a:p>
                <a:pPr marL="57150" lvl="1" indent="-57150" algn="just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ES" sz="1350" kern="1200" dirty="0"/>
                  <a:t>Persistencia de mercantilismo sanguíneo</a:t>
                </a:r>
              </a:p>
              <a:p>
                <a:pPr marL="57150" lvl="1" indent="-57150" algn="just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BO" sz="1350" b="0" kern="1200" dirty="0">
                    <a:effectLst/>
                  </a:rPr>
                  <a:t>Demanda insatisfecha en niveles provinciales por la no existencia de una Red funcional de Servicios de Sangre</a:t>
                </a:r>
                <a:endParaRPr lang="es-ES" sz="1350" kern="1200" dirty="0"/>
              </a:p>
              <a:p>
                <a:pPr marL="57150" lvl="1" indent="-57150" algn="just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ES" sz="1350" kern="1200" dirty="0"/>
                  <a:t>Incertidumbre laboral de personal debidamente competente</a:t>
                </a:r>
              </a:p>
              <a:p>
                <a:pPr marL="57150" lvl="1" indent="-57150" algn="just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BO" sz="1350" b="0" kern="1200" dirty="0">
                    <a:effectLst/>
                  </a:rPr>
                  <a:t>Restricción presupuestaria, sujeta a la recuperación de costos operativos </a:t>
                </a:r>
                <a:endParaRPr lang="es-ES" sz="1350" kern="1200" dirty="0"/>
              </a:p>
              <a:p>
                <a:pPr marL="57150" lvl="1" indent="-57150" algn="just" defTabSz="444500" rtl="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BO" sz="1350" b="0" i="0" u="none" kern="1200" dirty="0"/>
                  <a:t>Resistencia al cambio de los diferentes niveles del sistema sanitario en relación a la seguridad sanguínea </a:t>
                </a:r>
                <a:endParaRPr lang="es-ES" sz="1350" kern="1200" dirty="0"/>
              </a:p>
              <a:p>
                <a:pPr marL="57150" lvl="1" indent="-57150" algn="just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BO" sz="1350" b="0" i="0" u="none" kern="1200" dirty="0"/>
                  <a:t>Cambios continuos del modelo y estructura sanitaria e incoordinación en los programas de salud </a:t>
                </a:r>
                <a:endParaRPr lang="en-US" sz="1350" kern="1200" dirty="0"/>
              </a:p>
              <a:p>
                <a:pPr marL="57150" lvl="1" indent="-57150" algn="just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BO" sz="1350" b="0" i="0" u="none" kern="1200" dirty="0"/>
                  <a:t>Desorden administrativo de otros niveles del sistema sanitario usuarios de nuestros servicios.</a:t>
                </a:r>
                <a:endParaRPr lang="en-US" sz="1350" kern="1200" dirty="0"/>
              </a:p>
              <a:p>
                <a:pPr marL="57150" lvl="1" indent="-57150" algn="just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BO" sz="1350" b="0" i="0" u="none" kern="1200" dirty="0"/>
                  <a:t>No inclusión en el CAI departamental al Sistema Departamental de Servicios de Sangre </a:t>
                </a:r>
                <a:endParaRPr lang="en-US" sz="1350" kern="1200" dirty="0"/>
              </a:p>
              <a:p>
                <a:pPr marL="57150" lvl="1" indent="-57150" algn="just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BO" sz="1350" b="0" i="0" u="none" kern="1200" dirty="0"/>
                  <a:t>Desastres naturales y asonadas de orden social y político</a:t>
                </a:r>
                <a:endParaRPr lang="en-US" sz="1350" kern="1200" dirty="0"/>
              </a:p>
              <a:p>
                <a:pPr marL="57150" lvl="1" indent="-57150" algn="just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BO" sz="1350" b="0" i="0" u="none" kern="1200" dirty="0"/>
                  <a:t>Burocratismo técnico administrativo de los niveles del Ministerio de Salud para la autorización de comercialización de reactivo de inmunoerologia e inmunohematologia para la detección de enfermedades transmisibles y detección de anticuerpos irregulares para transfusiones seguras. </a:t>
                </a:r>
                <a:endParaRPr lang="en-US" sz="1350" kern="1200" dirty="0"/>
              </a:p>
              <a:p>
                <a:pPr marL="57150" lvl="1" indent="-57150" algn="just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BO" sz="1350" b="0" i="0" u="none" kern="1200" dirty="0"/>
                  <a:t>Aparición de nuevas enfermedades virales transmisibles por sangre y ausencia de un mercado nacional para la adquisición de los reactivos. </a:t>
                </a:r>
                <a:endParaRPr lang="en-US" sz="1350" kern="1200" dirty="0"/>
              </a:p>
              <a:p>
                <a:pPr marL="57150" lvl="1" indent="-57150" algn="just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BO" sz="1350" b="0" i="0" u="none" kern="1200" dirty="0"/>
                  <a:t>Cambio del desarrollo tecnológico en las diferentes especialidades médicas con la disminución potencial del uso de sangre y hemocomponentes y la consecuente disminución de ingresos económicos.</a:t>
                </a:r>
                <a:endParaRPr lang="en-US" sz="1350" kern="1200" dirty="0"/>
              </a:p>
              <a:p>
                <a:pPr marL="57150" lvl="1" indent="-57150" algn="just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BO" sz="1350" b="0" i="0" u="none" kern="1200" dirty="0"/>
                  <a:t>No cumplimiento de requisitos legales de seguridad sanguínea en los servicios de sangre departamentales con gran afectación a los pacientes usuarios.</a:t>
                </a:r>
                <a:endParaRPr lang="en-US" sz="1350" kern="1200" dirty="0"/>
              </a:p>
            </p:txBody>
          </p: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7AB299BD-02A4-A4BB-7C3D-80B7DD7FC2FE}"/>
                </a:ext>
              </a:extLst>
            </p:cNvPr>
            <p:cNvGrpSpPr/>
            <p:nvPr/>
          </p:nvGrpSpPr>
          <p:grpSpPr>
            <a:xfrm>
              <a:off x="270809" y="989266"/>
              <a:ext cx="1949878" cy="4701026"/>
              <a:chOff x="0" y="2271421"/>
              <a:chExt cx="2891795" cy="3510822"/>
            </a:xfrm>
            <a:grpFill/>
            <a:scene3d>
              <a:camera prst="orthographicFront"/>
              <a:lightRig rig="flat" dir="t"/>
            </a:scene3d>
          </p:grpSpPr>
          <p:sp>
            <p:nvSpPr>
              <p:cNvPr id="8" name="Rectángulo redondeado 5">
                <a:extLst>
                  <a:ext uri="{FF2B5EF4-FFF2-40B4-BE49-F238E27FC236}">
                    <a16:creationId xmlns:a16="http://schemas.microsoft.com/office/drawing/2014/main" id="{0842D605-FBE6-653D-F826-3F1CC5CCB09D}"/>
                  </a:ext>
                </a:extLst>
              </p:cNvPr>
              <p:cNvSpPr/>
              <p:nvPr/>
            </p:nvSpPr>
            <p:spPr>
              <a:xfrm>
                <a:off x="0" y="2271421"/>
                <a:ext cx="2891795" cy="3510822"/>
              </a:xfrm>
              <a:prstGeom prst="roundRect">
                <a:avLst/>
              </a:prstGeom>
              <a:solidFill>
                <a:srgbClr val="FCA2A2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BO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707916D5-8320-4BD0-38BE-1E6F2058CA94}"/>
                  </a:ext>
                </a:extLst>
              </p:cNvPr>
              <p:cNvSpPr txBox="1"/>
              <p:nvPr/>
            </p:nvSpPr>
            <p:spPr>
              <a:xfrm>
                <a:off x="141166" y="2412587"/>
                <a:ext cx="2609463" cy="3228490"/>
              </a:xfrm>
              <a:prstGeom prst="rect">
                <a:avLst/>
              </a:prstGeom>
              <a:solidFill>
                <a:srgbClr val="FCA2A2"/>
              </a:solidFill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37160" tIns="68580" rIns="137160" bIns="68580" numCol="1" spcCol="1270" anchor="ctr" anchorCtr="0">
                <a:noAutofit/>
              </a:bodyPr>
              <a:lstStyle/>
              <a:p>
                <a:pPr lvl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2800" kern="1200" dirty="0">
                    <a:solidFill>
                      <a:schemeClr val="tx1"/>
                    </a:solidFill>
                  </a:rPr>
                  <a:t>Amenazas</a:t>
                </a:r>
              </a:p>
              <a:p>
                <a:pPr lvl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2800" kern="1200" dirty="0">
                    <a:solidFill>
                      <a:srgbClr val="C00000"/>
                    </a:solidFill>
                  </a:rPr>
                  <a:t>(Externas)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5773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076C308-56E3-F14B-8DF8-337B54C48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CC6C22E1-7397-23A1-5B59-0E02A25FCBC5}"/>
              </a:ext>
            </a:extLst>
          </p:cNvPr>
          <p:cNvSpPr txBox="1">
            <a:spLocks/>
          </p:cNvSpPr>
          <p:nvPr/>
        </p:nvSpPr>
        <p:spPr>
          <a:xfrm>
            <a:off x="1800592" y="1968637"/>
            <a:ext cx="8590816" cy="27399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6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PROGRAMA OPERATIVO ANUAL</a:t>
            </a:r>
            <a:br>
              <a:rPr lang="es-ES" sz="6600" dirty="0">
                <a:solidFill>
                  <a:srgbClr val="C00000"/>
                </a:solidFill>
                <a:latin typeface="Arial Rounded MT Bold" panose="020F0704030504030204" pitchFamily="34" charset="0"/>
              </a:rPr>
            </a:br>
            <a:r>
              <a:rPr lang="es-ES" sz="6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2024</a:t>
            </a:r>
            <a:endParaRPr lang="es-BO" sz="66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625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076C308-56E3-F14B-8DF8-337B54C48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2 Marcador de contenido">
            <a:extLst>
              <a:ext uri="{FF2B5EF4-FFF2-40B4-BE49-F238E27FC236}">
                <a16:creationId xmlns:a16="http://schemas.microsoft.com/office/drawing/2014/main" id="{AE55D0DE-D0EE-5B5D-B237-E0B76833E425}"/>
              </a:ext>
            </a:extLst>
          </p:cNvPr>
          <p:cNvSpPr txBox="1">
            <a:spLocks/>
          </p:cNvSpPr>
          <p:nvPr/>
        </p:nvSpPr>
        <p:spPr>
          <a:xfrm>
            <a:off x="677738" y="1664897"/>
            <a:ext cx="11045560" cy="46902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arabicPeriod"/>
            </a:pPr>
            <a:r>
              <a:rPr lang="es-ES" sz="2500" dirty="0"/>
              <a:t>15,000 donaciones  efectivas de sangre, provenientes de donantes debidamente tamizados,  seleccionados e identificados.</a:t>
            </a:r>
          </a:p>
          <a:p>
            <a:pPr marL="457200" indent="-457200" algn="just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arabicPeriod"/>
            </a:pPr>
            <a:r>
              <a:rPr lang="es-BO" sz="2500" dirty="0"/>
              <a:t>40,000 unidades de productos de sangre (sangre total, paquete globular, plasma fresco congelado, plasma normal, concentrado de plaquetas, plaquetoaféresis, glóbulos rojos lavados, crioprecipitados y fracciones pediátricas)   producidos. </a:t>
            </a:r>
          </a:p>
          <a:p>
            <a:pPr marL="457200" indent="-457200" algn="just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arabicPeriod"/>
            </a:pPr>
            <a:r>
              <a:rPr lang="es-BO" sz="2500" dirty="0"/>
              <a:t>28,000 productos de sangre segura  (sangre total, paquete globular, plasma fresco congelado, plasma normal, concentrado de plaquetas, plaquetoaféresis, glóbulos rojos lavados, crioprecipitados y fracciones pediátricas), distribuidos de acuerdo a demanda del Sistema de salud departamental. </a:t>
            </a:r>
          </a:p>
          <a:p>
            <a:pPr marL="457200" indent="-457200" algn="just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arabicPeriod"/>
            </a:pPr>
            <a:r>
              <a:rPr lang="es-ES" sz="2500" dirty="0"/>
              <a:t>Mantener las 5 certificaciones al Sistema de Gestión de la Calidad referidas a la supra e infraestructura, debidamente certificada.</a:t>
            </a:r>
            <a:endParaRPr lang="en-US" sz="2500" dirty="0"/>
          </a:p>
        </p:txBody>
      </p:sp>
      <p:sp>
        <p:nvSpPr>
          <p:cNvPr id="3" name="1 Título">
            <a:extLst>
              <a:ext uri="{FF2B5EF4-FFF2-40B4-BE49-F238E27FC236}">
                <a16:creationId xmlns:a16="http://schemas.microsoft.com/office/drawing/2014/main" id="{7E83B67A-FD44-ED86-1139-CDA3FD275784}"/>
              </a:ext>
            </a:extLst>
          </p:cNvPr>
          <p:cNvSpPr txBox="1">
            <a:spLocks/>
          </p:cNvSpPr>
          <p:nvPr/>
        </p:nvSpPr>
        <p:spPr>
          <a:xfrm>
            <a:off x="677738" y="909156"/>
            <a:ext cx="1104556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OBJETIVOS 2024</a:t>
            </a:r>
            <a:endParaRPr lang="es-E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400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076C308-56E3-F14B-8DF8-337B54C48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1 Título">
            <a:extLst>
              <a:ext uri="{FF2B5EF4-FFF2-40B4-BE49-F238E27FC236}">
                <a16:creationId xmlns:a16="http://schemas.microsoft.com/office/drawing/2014/main" id="{7E83B67A-FD44-ED86-1139-CDA3FD275784}"/>
              </a:ext>
            </a:extLst>
          </p:cNvPr>
          <p:cNvSpPr txBox="1">
            <a:spLocks/>
          </p:cNvSpPr>
          <p:nvPr/>
        </p:nvSpPr>
        <p:spPr>
          <a:xfrm>
            <a:off x="677738" y="909156"/>
            <a:ext cx="1104556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OPERACIONES Y TAREAS ESPECÍFICAS</a:t>
            </a:r>
            <a:endParaRPr lang="es-E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graphicFrame>
        <p:nvGraphicFramePr>
          <p:cNvPr id="2" name="Tabla 3">
            <a:extLst>
              <a:ext uri="{FF2B5EF4-FFF2-40B4-BE49-F238E27FC236}">
                <a16:creationId xmlns:a16="http://schemas.microsoft.com/office/drawing/2014/main" id="{01742034-C269-C293-33C3-FE4A7FA1C7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300687"/>
              </p:ext>
            </p:extLst>
          </p:nvPr>
        </p:nvGraphicFramePr>
        <p:xfrm>
          <a:off x="431321" y="1554839"/>
          <a:ext cx="8540151" cy="505299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498146">
                  <a:extLst>
                    <a:ext uri="{9D8B030D-6E8A-4147-A177-3AD203B41FA5}">
                      <a16:colId xmlns:a16="http://schemas.microsoft.com/office/drawing/2014/main" val="3371609227"/>
                    </a:ext>
                  </a:extLst>
                </a:gridCol>
                <a:gridCol w="6042005">
                  <a:extLst>
                    <a:ext uri="{9D8B030D-6E8A-4147-A177-3AD203B41FA5}">
                      <a16:colId xmlns:a16="http://schemas.microsoft.com/office/drawing/2014/main" val="4042940357"/>
                    </a:ext>
                  </a:extLst>
                </a:gridCol>
              </a:tblGrid>
              <a:tr h="473780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OPERACIÓN</a:t>
                      </a:r>
                      <a:endParaRPr lang="es-BO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TAREAS ESPECÍFICAS</a:t>
                      </a:r>
                      <a:endParaRPr lang="es-BO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9604005"/>
                  </a:ext>
                </a:extLst>
              </a:tr>
              <a:tr h="517289">
                <a:tc rowSpan="7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/>
                        <a:t>Lograr 8000 donaciones voluntarias y altruista de sangre y el 2000  donantes fidelizados, a través de la implementación de estrategias de mercadeo social y campañas informativas de concientización a la sociedad civil en el marco de los valores como la solidaridad. </a:t>
                      </a:r>
                      <a:endParaRPr lang="es-B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E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Promover la cultura de la donación voluntaria altruista de sangre de manera permanente a través de todos los medios posibles como redes sociales de la Institución.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91947935"/>
                  </a:ext>
                </a:extLst>
              </a:tr>
              <a:tr h="1026523">
                <a:tc vMerge="1">
                  <a:txBody>
                    <a:bodyPr/>
                    <a:lstStyle/>
                    <a:p>
                      <a:endParaRPr lang="es-B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E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Ampliar las alianzas estratégicas con instituciones o empresas públicas, privadas, asociaciones civiles voluntarias  y otros para la socialización y educación</a:t>
                      </a:r>
                      <a:br>
                        <a:rPr lang="es-E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s-E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sobre la importancia de la donación voluntaria altruista repetitiva de sangre apelando a la Responsabilidad Social Empresarial, así como el acceso y organización de</a:t>
                      </a:r>
                      <a:br>
                        <a:rPr lang="es-E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s-E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colectas de sangre con carácter voluntario.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45345198"/>
                  </a:ext>
                </a:extLst>
              </a:tr>
              <a:tr h="675162">
                <a:tc vMerge="1">
                  <a:txBody>
                    <a:bodyPr/>
                    <a:lstStyle/>
                    <a:p>
                      <a:endParaRPr lang="es-B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E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Generar alianzas con los medios de  comunicación  sonoro, visual y escrito para la difusión de información que coadyuve al fomento de la cultura de donación voluntaria altruista y repetitiva de sangre.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82265317"/>
                  </a:ext>
                </a:extLst>
              </a:tr>
              <a:tr h="615914"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E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Establecer convenios con universidades, Institutos técnicos y Unidades educativas para la organización de seminarios, talleres, visitas y otras actividades de fomento de la cultura de donación voluntaria altruista y repetitiva de sangre, en el marco de la Ley </a:t>
                      </a:r>
                      <a:r>
                        <a:rPr lang="es-ES" sz="12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N°</a:t>
                      </a:r>
                      <a:r>
                        <a:rPr lang="es-E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1302.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20505470"/>
                  </a:ext>
                </a:extLst>
              </a:tr>
              <a:tr h="615914">
                <a:tc vMerge="1">
                  <a:txBody>
                    <a:bodyPr/>
                    <a:lstStyle/>
                    <a:p>
                      <a:endParaRPr lang="es-B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E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Elaborar material informativo para su distribución en campañas informativas, colectas externas de sangre, seminarios, talleres, Instituciones y empresas donde se promueva la donación voluntaria altruista y repetitiva de sangre.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71371283"/>
                  </a:ext>
                </a:extLst>
              </a:tr>
              <a:tr h="512499">
                <a:tc vMerge="1">
                  <a:txBody>
                    <a:bodyPr/>
                    <a:lstStyle/>
                    <a:p>
                      <a:endParaRPr lang="es-B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E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Gestionar espacios publicitarios públicos y privados para la difusión de material audiovisual, con información relacionada a la donación voluntaria altruista y repetitiva de sangre.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62839825"/>
                  </a:ext>
                </a:extLst>
              </a:tr>
              <a:tr h="615914">
                <a:tc vMerge="1">
                  <a:txBody>
                    <a:bodyPr/>
                    <a:lstStyle/>
                    <a:p>
                      <a:endParaRPr lang="es-B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E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Crear vínculos con Instituciones relacionadas a la salud para la organización de campañas de concientización sobre hábitos saludables necesarios para la donación voluntaria altruista de sangre.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52943134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2EC6852A-6D6B-A06A-24A5-B44D8A63D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018" y="1554839"/>
            <a:ext cx="2709897" cy="203242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1628FAA-005E-BA82-A3FB-569D66D5D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018" y="4090720"/>
            <a:ext cx="2709897" cy="210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22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076C308-56E3-F14B-8DF8-337B54C48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5CD65F39-EA9D-F048-95B1-94B055E3B6A7}"/>
              </a:ext>
            </a:extLst>
          </p:cNvPr>
          <p:cNvSpPr txBox="1">
            <a:spLocks/>
          </p:cNvSpPr>
          <p:nvPr/>
        </p:nvSpPr>
        <p:spPr>
          <a:xfrm>
            <a:off x="3524718" y="821833"/>
            <a:ext cx="5142563" cy="731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419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INTRODUCCIÓN</a:t>
            </a:r>
            <a:endParaRPr lang="es-E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67AA8E3C-A4A8-1E40-92E5-64396569DEB2}"/>
              </a:ext>
            </a:extLst>
          </p:cNvPr>
          <p:cNvSpPr txBox="1">
            <a:spLocks/>
          </p:cNvSpPr>
          <p:nvPr/>
        </p:nvSpPr>
        <p:spPr>
          <a:xfrm>
            <a:off x="1517004" y="1707431"/>
            <a:ext cx="9157989" cy="7804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spcAft>
                <a:spcPts val="2400"/>
              </a:spcAft>
            </a:pPr>
            <a:r>
              <a:rPr lang="es-BO" b="1" dirty="0">
                <a:solidFill>
                  <a:srgbClr val="C00000"/>
                </a:solidFill>
              </a:rPr>
              <a:t>En cumplimiento a lo establecido en la Constitución Política del Estado: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6DE1A9B-6BBE-7846-8762-DE3C31966B59}"/>
              </a:ext>
            </a:extLst>
          </p:cNvPr>
          <p:cNvSpPr/>
          <p:nvPr/>
        </p:nvSpPr>
        <p:spPr>
          <a:xfrm>
            <a:off x="544151" y="2653982"/>
            <a:ext cx="1110369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120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s-BO" sz="2400" dirty="0"/>
              <a:t>Art. 35, Numeral I, </a:t>
            </a:r>
            <a:r>
              <a:rPr lang="es-ES" sz="2400" dirty="0"/>
              <a:t>El Estado, en todos sus niveles, protegerá el derecho a la salud, promoviendo políticas públicas orientadas a mejorar la calidad de vida, el bienestar colectivo y el acceso gratuito de la población a los servicios de salud.</a:t>
            </a:r>
            <a:endParaRPr lang="es-BO" sz="2400" dirty="0"/>
          </a:p>
          <a:p>
            <a:pPr marL="342900" lvl="0" indent="-342900" algn="just">
              <a:spcBef>
                <a:spcPts val="120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s-BO" sz="2400" dirty="0"/>
              <a:t>Art. 21 numeral 6, se incluye en los derechos civiles, </a:t>
            </a:r>
            <a:r>
              <a:rPr lang="es-ES" sz="2400" dirty="0"/>
              <a:t>A acceder a la información, interpretarla, analizarla y comunicarla libremente, de manera individual o colectiva.</a:t>
            </a:r>
            <a:endParaRPr lang="en-US" sz="2400" dirty="0"/>
          </a:p>
          <a:p>
            <a:pPr marL="342900" lvl="0" indent="-342900" algn="just">
              <a:spcBef>
                <a:spcPts val="120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s-BO" sz="2400" dirty="0"/>
              <a:t>Art. 235, numeral 4º, </a:t>
            </a:r>
            <a:r>
              <a:rPr lang="es-ES" sz="2400" dirty="0"/>
              <a:t>Rendir cuentas sobre las responsabilidades económicas, políticas, técnicas y administrativas en el ejercicio de la función pública.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0008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076C308-56E3-F14B-8DF8-337B54C48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1 Título">
            <a:extLst>
              <a:ext uri="{FF2B5EF4-FFF2-40B4-BE49-F238E27FC236}">
                <a16:creationId xmlns:a16="http://schemas.microsoft.com/office/drawing/2014/main" id="{7E83B67A-FD44-ED86-1139-CDA3FD275784}"/>
              </a:ext>
            </a:extLst>
          </p:cNvPr>
          <p:cNvSpPr txBox="1">
            <a:spLocks/>
          </p:cNvSpPr>
          <p:nvPr/>
        </p:nvSpPr>
        <p:spPr>
          <a:xfrm>
            <a:off x="677738" y="909156"/>
            <a:ext cx="1104556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OPERACIONES Y TAREAS ESPECÍFICAS</a:t>
            </a:r>
            <a:endParaRPr lang="es-E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graphicFrame>
        <p:nvGraphicFramePr>
          <p:cNvPr id="6" name="Tabla 7">
            <a:extLst>
              <a:ext uri="{FF2B5EF4-FFF2-40B4-BE49-F238E27FC236}">
                <a16:creationId xmlns:a16="http://schemas.microsoft.com/office/drawing/2014/main" id="{AED41201-3938-7E4D-3AE3-5A5E647EE8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092149"/>
              </p:ext>
            </p:extLst>
          </p:nvPr>
        </p:nvGraphicFramePr>
        <p:xfrm>
          <a:off x="501115" y="1635794"/>
          <a:ext cx="7802113" cy="489453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199752">
                  <a:extLst>
                    <a:ext uri="{9D8B030D-6E8A-4147-A177-3AD203B41FA5}">
                      <a16:colId xmlns:a16="http://schemas.microsoft.com/office/drawing/2014/main" val="1993805309"/>
                    </a:ext>
                  </a:extLst>
                </a:gridCol>
                <a:gridCol w="5602361">
                  <a:extLst>
                    <a:ext uri="{9D8B030D-6E8A-4147-A177-3AD203B41FA5}">
                      <a16:colId xmlns:a16="http://schemas.microsoft.com/office/drawing/2014/main" val="1142916820"/>
                    </a:ext>
                  </a:extLst>
                </a:gridCol>
              </a:tblGrid>
              <a:tr h="520810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OPERACIÓN</a:t>
                      </a:r>
                      <a:endParaRPr lang="es-BO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TAREAS ESPECÍFICAS</a:t>
                      </a:r>
                      <a:endParaRPr lang="es-BO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3165949"/>
                  </a:ext>
                </a:extLst>
              </a:tr>
              <a:tr h="728954">
                <a:tc rowSpan="5">
                  <a:txBody>
                    <a:bodyPr/>
                    <a:lstStyle/>
                    <a:p>
                      <a:pPr algn="just"/>
                      <a:r>
                        <a:rPr lang="es-ES" dirty="0"/>
                        <a:t>Programar y efectivizar 210 colectas externas de sangre en plazas, avenidas, calles e instituciones públicas y privadas de la ciudad de La Paz.</a:t>
                      </a:r>
                      <a:endParaRPr lang="es-B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85725" indent="0" algn="just" fontAlgn="t"/>
                      <a:r>
                        <a:rPr lang="es-ES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Gestionar con las diferentes Sub alcaldías de la ciudad de La Paz, los permisos de uso de espacio público para la instalación de la Unidad móvil y carpas de campaña para la realización de colectas externas de sangre.</a:t>
                      </a:r>
                      <a:endParaRPr lang="es-ES" sz="13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28920258"/>
                  </a:ext>
                </a:extLst>
              </a:tr>
              <a:tr h="728954">
                <a:tc vMerge="1">
                  <a:txBody>
                    <a:bodyPr/>
                    <a:lstStyle/>
                    <a:p>
                      <a:endParaRPr lang="es-B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 algn="just" defTabSz="914400" rtl="0" eaLnBrk="1" fontAlgn="t" latinLnBrk="0" hangingPunct="1"/>
                      <a:r>
                        <a:rPr lang="es-ES" sz="13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Coordinar, planificar y organizar colectas de sangre en puntos fijos con instituciones,  iglesias, universidades y otras empresas públicas y privadas, por lo menos dos veces al año.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65461424"/>
                  </a:ext>
                </a:extLst>
              </a:tr>
              <a:tr h="971938">
                <a:tc vMerge="1">
                  <a:txBody>
                    <a:bodyPr/>
                    <a:lstStyle/>
                    <a:p>
                      <a:endParaRPr lang="es-B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 algn="just" defTabSz="914400" rtl="0" eaLnBrk="1" fontAlgn="t" latinLnBrk="0" hangingPunct="1"/>
                      <a:r>
                        <a:rPr lang="es-ES" sz="13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Difusión por medios de comunicación y redes sociales la programación diaria o semanal de colectas externas de sangre en diferentes puntos de la ciudad de La Paz o aquellas institucionales, para que la población acuda a dichos puntos para efectivizar su donación voluntaria de sangre.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33168975"/>
                  </a:ext>
                </a:extLst>
              </a:tr>
              <a:tr h="1214922">
                <a:tc vMerge="1">
                  <a:txBody>
                    <a:bodyPr/>
                    <a:lstStyle/>
                    <a:p>
                      <a:endParaRPr lang="es-B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 algn="just" defTabSz="914400" rtl="0" eaLnBrk="1" fontAlgn="t" latinLnBrk="0" hangingPunct="1"/>
                      <a:r>
                        <a:rPr lang="es-ES" sz="13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Formar y capacitar a promotores, que formen parte de las diferentes Asociaciones de Voluntariado, que trabajen junto al personal del HEMOCENTRO-BSRDLP en las colectas externas de sangre, para la concientización y sensibilización respecto a la donación voluntaria altruista de sangre.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1865844"/>
                  </a:ext>
                </a:extLst>
              </a:tr>
              <a:tr h="728954">
                <a:tc vMerge="1">
                  <a:txBody>
                    <a:bodyPr/>
                    <a:lstStyle/>
                    <a:p>
                      <a:endParaRPr lang="es-B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 algn="just" defTabSz="914400" rtl="0" eaLnBrk="1" fontAlgn="t" latinLnBrk="0" hangingPunct="1"/>
                      <a:r>
                        <a:rPr lang="es-ES" sz="13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Gestionar la adhesión de Instituciones públicas y privadas con incentivos no monetarios, además de elaborar presentes para incentivar la donación voluntaria Altruista de sangre.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59975492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46D4247F-82F2-8522-DD6B-CE95326CE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513" y="1743697"/>
            <a:ext cx="2274277" cy="170570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DDF1F4F-B14F-513B-5EF6-42D76BD34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657" y="3683000"/>
            <a:ext cx="1871133" cy="249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59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076C308-56E3-F14B-8DF8-337B54C48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1 Título">
            <a:extLst>
              <a:ext uri="{FF2B5EF4-FFF2-40B4-BE49-F238E27FC236}">
                <a16:creationId xmlns:a16="http://schemas.microsoft.com/office/drawing/2014/main" id="{7E83B67A-FD44-ED86-1139-CDA3FD275784}"/>
              </a:ext>
            </a:extLst>
          </p:cNvPr>
          <p:cNvSpPr txBox="1">
            <a:spLocks/>
          </p:cNvSpPr>
          <p:nvPr/>
        </p:nvSpPr>
        <p:spPr>
          <a:xfrm>
            <a:off x="677738" y="909156"/>
            <a:ext cx="1104556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OPERACIONES Y TAREAS ESPECÍFICAS</a:t>
            </a:r>
            <a:endParaRPr lang="es-E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graphicFrame>
        <p:nvGraphicFramePr>
          <p:cNvPr id="6" name="Tabla 7">
            <a:extLst>
              <a:ext uri="{FF2B5EF4-FFF2-40B4-BE49-F238E27FC236}">
                <a16:creationId xmlns:a16="http://schemas.microsoft.com/office/drawing/2014/main" id="{AED41201-3938-7E4D-3AE3-5A5E647EE8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73435"/>
              </p:ext>
            </p:extLst>
          </p:nvPr>
        </p:nvGraphicFramePr>
        <p:xfrm>
          <a:off x="501115" y="1635794"/>
          <a:ext cx="8418598" cy="452299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335218">
                  <a:extLst>
                    <a:ext uri="{9D8B030D-6E8A-4147-A177-3AD203B41FA5}">
                      <a16:colId xmlns:a16="http://schemas.microsoft.com/office/drawing/2014/main" val="1993805309"/>
                    </a:ext>
                  </a:extLst>
                </a:gridCol>
                <a:gridCol w="6083380">
                  <a:extLst>
                    <a:ext uri="{9D8B030D-6E8A-4147-A177-3AD203B41FA5}">
                      <a16:colId xmlns:a16="http://schemas.microsoft.com/office/drawing/2014/main" val="1142916820"/>
                    </a:ext>
                  </a:extLst>
                </a:gridCol>
              </a:tblGrid>
              <a:tr h="520681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OPERACIÓN</a:t>
                      </a:r>
                      <a:endParaRPr lang="es-BO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TAREAS ESPECÍFICAS</a:t>
                      </a:r>
                      <a:endParaRPr lang="es-BO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3165949"/>
                  </a:ext>
                </a:extLst>
              </a:tr>
              <a:tr h="728954">
                <a:tc rowSpan="5">
                  <a:txBody>
                    <a:bodyPr/>
                    <a:lstStyle/>
                    <a:p>
                      <a:pPr algn="just"/>
                      <a:r>
                        <a:rPr lang="es-ES" dirty="0"/>
                        <a:t>40,000 unidades de productos de sangre (sangre total, paquete globular, plasma fresco congelado, plasma normal, concentrado de plaquetas, plaquetoaféresis, glóbulos rojos lavados, crioprecipitados y fracciones pediátricas)  producidos. </a:t>
                      </a:r>
                      <a:endParaRPr lang="es-B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85725" indent="0" algn="just" fontAlgn="t"/>
                      <a:r>
                        <a:rPr lang="es-E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Revisar y actualizar los Procedimientos operativos estándar y protocolos de extracción y fraccionamiento de unidades de sangre total  cumpliendo los estándares de calidad  a nivel nacional e internacional.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28920258"/>
                  </a:ext>
                </a:extLst>
              </a:tr>
              <a:tr h="728954">
                <a:tc vMerge="1">
                  <a:txBody>
                    <a:bodyPr/>
                    <a:lstStyle/>
                    <a:p>
                      <a:endParaRPr lang="es-B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 algn="just" defTabSz="914400" rtl="0" eaLnBrk="1" fontAlgn="t" latinLnBrk="0" hangingPunct="1"/>
                      <a:r>
                        <a:rPr lang="es-ES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Establecer indicadores de calidad de los procesos de fraccionamiento y obtención de productos de sangre segura:  sangre total, paquete globular, plasma fresco congelado, plasma normal, concentrado de plaquetas, plaquetoaféresis, glóbulos rojos lavados, crioprecipitados y fracciones pediátricas.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65461424"/>
                  </a:ext>
                </a:extLst>
              </a:tr>
              <a:tr h="861311">
                <a:tc vMerge="1">
                  <a:txBody>
                    <a:bodyPr/>
                    <a:lstStyle/>
                    <a:p>
                      <a:endParaRPr lang="es-B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 algn="just" defTabSz="914400" rtl="0" eaLnBrk="1" fontAlgn="t" latinLnBrk="0" hangingPunct="1"/>
                      <a:r>
                        <a:rPr lang="es-ES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Realizar el stock diario de los hemocomponentes almacenados en los equipos de refrigeración, congelación y agitación en cuarentena y aquellos liberados para distribución.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33168975"/>
                  </a:ext>
                </a:extLst>
              </a:tr>
              <a:tr h="829652">
                <a:tc vMerge="1">
                  <a:txBody>
                    <a:bodyPr/>
                    <a:lstStyle/>
                    <a:p>
                      <a:endParaRPr lang="es-B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 algn="just" defTabSz="914400" rtl="0" eaLnBrk="1" fontAlgn="t" latinLnBrk="0" hangingPunct="1"/>
                      <a:r>
                        <a:rPr lang="es-ES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Realizar el mantenimiento preventivo programado y el control de temperatura diario de los equipos de almacenamiento de hemocomponentes (refrigeración, congelamiento y agitación)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1865844"/>
                  </a:ext>
                </a:extLst>
              </a:tr>
              <a:tr h="728954">
                <a:tc vMerge="1">
                  <a:txBody>
                    <a:bodyPr/>
                    <a:lstStyle/>
                    <a:p>
                      <a:endParaRPr lang="es-B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 algn="just" defTabSz="914400" rtl="0" eaLnBrk="1" fontAlgn="t" latinLnBrk="0" hangingPunct="1"/>
                      <a:r>
                        <a:rPr lang="es-ES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Realizar la limpieza y desinfección periódica de los equipos de almacenamiento de hemocomponentes, verificando la eficacia del proceso a través de cultivos microbiológicos.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59975492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8B80590A-64AB-3D0B-F7B4-DB9155022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9140" y="1723323"/>
            <a:ext cx="2362200" cy="187061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BBDE721-8A4A-11C8-8362-A519E524E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9140" y="3897290"/>
            <a:ext cx="236220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81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076C308-56E3-F14B-8DF8-337B54C48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1 Título">
            <a:extLst>
              <a:ext uri="{FF2B5EF4-FFF2-40B4-BE49-F238E27FC236}">
                <a16:creationId xmlns:a16="http://schemas.microsoft.com/office/drawing/2014/main" id="{7E83B67A-FD44-ED86-1139-CDA3FD275784}"/>
              </a:ext>
            </a:extLst>
          </p:cNvPr>
          <p:cNvSpPr txBox="1">
            <a:spLocks/>
          </p:cNvSpPr>
          <p:nvPr/>
        </p:nvSpPr>
        <p:spPr>
          <a:xfrm>
            <a:off x="677738" y="909156"/>
            <a:ext cx="1104556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OPERACIONES Y TAREAS ESPECÍFICAS</a:t>
            </a:r>
            <a:endParaRPr lang="es-E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graphicFrame>
        <p:nvGraphicFramePr>
          <p:cNvPr id="6" name="Tabla 7">
            <a:extLst>
              <a:ext uri="{FF2B5EF4-FFF2-40B4-BE49-F238E27FC236}">
                <a16:creationId xmlns:a16="http://schemas.microsoft.com/office/drawing/2014/main" id="{AED41201-3938-7E4D-3AE3-5A5E647EE8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066854"/>
              </p:ext>
            </p:extLst>
          </p:nvPr>
        </p:nvGraphicFramePr>
        <p:xfrm>
          <a:off x="501115" y="1635794"/>
          <a:ext cx="8418598" cy="479951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479152">
                  <a:extLst>
                    <a:ext uri="{9D8B030D-6E8A-4147-A177-3AD203B41FA5}">
                      <a16:colId xmlns:a16="http://schemas.microsoft.com/office/drawing/2014/main" val="1993805309"/>
                    </a:ext>
                  </a:extLst>
                </a:gridCol>
                <a:gridCol w="5939446">
                  <a:extLst>
                    <a:ext uri="{9D8B030D-6E8A-4147-A177-3AD203B41FA5}">
                      <a16:colId xmlns:a16="http://schemas.microsoft.com/office/drawing/2014/main" val="1142916820"/>
                    </a:ext>
                  </a:extLst>
                </a:gridCol>
              </a:tblGrid>
              <a:tr h="552848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>
                          <a:solidFill>
                            <a:schemeClr val="tx1"/>
                          </a:solidFill>
                        </a:rPr>
                        <a:t>OPERACIÓN</a:t>
                      </a:r>
                      <a:endParaRPr lang="es-BO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>
                          <a:solidFill>
                            <a:schemeClr val="tx1"/>
                          </a:solidFill>
                        </a:rPr>
                        <a:t>TAREAS ESPECÍFICAS</a:t>
                      </a:r>
                      <a:endParaRPr lang="es-BO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3165949"/>
                  </a:ext>
                </a:extLst>
              </a:tr>
              <a:tr h="776713">
                <a:tc rowSpan="5">
                  <a:txBody>
                    <a:bodyPr/>
                    <a:lstStyle/>
                    <a:p>
                      <a:pPr algn="just"/>
                      <a:r>
                        <a:rPr lang="es-ES" dirty="0"/>
                        <a:t>100% de procesos de adquisición realizados efectivamente, con la finalidad de definir la cantidad y calidad de materiales, reactivos, insumos, suministros y equipamiento de última generación para las producción de productos de sangre segura.</a:t>
                      </a:r>
                      <a:endParaRPr lang="es-B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85725" indent="0" algn="just" fontAlgn="t"/>
                      <a:r>
                        <a:rPr lang="es-E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Realizar el tamizaje </a:t>
                      </a:r>
                      <a:r>
                        <a:rPr lang="es-ES" sz="14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inmunoserológico</a:t>
                      </a:r>
                      <a:r>
                        <a:rPr lang="es-E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para las infecciones transmisibles por transfusión obligatorias por Ley: VIH, Hepatitis B, Hepatitis C, Chagas y Sífilis a todas las donaciones de sangre. 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28920258"/>
                  </a:ext>
                </a:extLst>
              </a:tr>
              <a:tr h="776713">
                <a:tc vMerge="1">
                  <a:txBody>
                    <a:bodyPr/>
                    <a:lstStyle/>
                    <a:p>
                      <a:endParaRPr lang="es-B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 algn="just" defTabSz="914400" rtl="0" eaLnBrk="1" fontAlgn="t" latinLnBrk="0" hangingPunct="1"/>
                      <a:r>
                        <a:rPr lang="es-ES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Realizar el tamizaje inmunohematológico (grupo sanguíneo, fenotipos del sistema Rh, antígeno Kell, determinación e identificación de anticuerpos irregulares) a todas las donaciones de sangre.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65461424"/>
                  </a:ext>
                </a:extLst>
              </a:tr>
              <a:tr h="1035617">
                <a:tc vMerge="1">
                  <a:txBody>
                    <a:bodyPr/>
                    <a:lstStyle/>
                    <a:p>
                      <a:endParaRPr lang="es-B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 algn="just" defTabSz="914400" rtl="0" eaLnBrk="1" fontAlgn="t" latinLnBrk="0" hangingPunct="1"/>
                      <a:r>
                        <a:rPr lang="es-ES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Realizar las especificaciones técnicas para la compra de materiales, reactivos, insumos, suministros y términos de referencia para el equipamiento requerido para la producción de sangre y hemocomponentes.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33168975"/>
                  </a:ext>
                </a:extLst>
              </a:tr>
              <a:tr h="880907">
                <a:tc vMerge="1">
                  <a:txBody>
                    <a:bodyPr/>
                    <a:lstStyle/>
                    <a:p>
                      <a:endParaRPr lang="es-B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 algn="just" defTabSz="914400" rtl="0" eaLnBrk="1" fontAlgn="t" latinLnBrk="0" hangingPunct="1"/>
                      <a:r>
                        <a:rPr lang="es-ES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Llevar adelante los procesos de compra de los materiales, reactivos, insumos, suministros y equipos programados en el POA, cumpliendo lo establecido en la normativa legal vigente.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1865844"/>
                  </a:ext>
                </a:extLst>
              </a:tr>
              <a:tr h="776713">
                <a:tc vMerge="1">
                  <a:txBody>
                    <a:bodyPr/>
                    <a:lstStyle/>
                    <a:p>
                      <a:endParaRPr lang="es-B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 algn="just" defTabSz="914400" rtl="0" eaLnBrk="1" fontAlgn="t" latinLnBrk="0" hangingPunct="1"/>
                      <a:r>
                        <a:rPr lang="es-ES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Verificar que los materiales, reactivos, insumos, suministros y equipos comprados cumplan con los términos de referencia y las condiciones de calidad requeridos.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59975492"/>
                  </a:ext>
                </a:extLst>
              </a:tr>
            </a:tbl>
          </a:graphicData>
        </a:graphic>
      </p:graphicFrame>
      <p:pic>
        <p:nvPicPr>
          <p:cNvPr id="15" name="Imagen 14">
            <a:extLst>
              <a:ext uri="{FF2B5EF4-FFF2-40B4-BE49-F238E27FC236}">
                <a16:creationId xmlns:a16="http://schemas.microsoft.com/office/drawing/2014/main" id="{EE13CE1E-14AE-92FC-81BC-5D6F1A85D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1976" y="1829762"/>
            <a:ext cx="2614839" cy="18408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959FAA0-E2E2-EDFC-C44B-B4CEC2932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4932" y="4238625"/>
            <a:ext cx="282892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44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076C308-56E3-F14B-8DF8-337B54C48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1 Título">
            <a:extLst>
              <a:ext uri="{FF2B5EF4-FFF2-40B4-BE49-F238E27FC236}">
                <a16:creationId xmlns:a16="http://schemas.microsoft.com/office/drawing/2014/main" id="{7E83B67A-FD44-ED86-1139-CDA3FD275784}"/>
              </a:ext>
            </a:extLst>
          </p:cNvPr>
          <p:cNvSpPr txBox="1">
            <a:spLocks/>
          </p:cNvSpPr>
          <p:nvPr/>
        </p:nvSpPr>
        <p:spPr>
          <a:xfrm>
            <a:off x="677738" y="909156"/>
            <a:ext cx="1104556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OPERACIONES Y TAREAS ESPECÍFICAS</a:t>
            </a:r>
            <a:endParaRPr lang="es-E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graphicFrame>
        <p:nvGraphicFramePr>
          <p:cNvPr id="2" name="Tabla 3">
            <a:extLst>
              <a:ext uri="{FF2B5EF4-FFF2-40B4-BE49-F238E27FC236}">
                <a16:creationId xmlns:a16="http://schemas.microsoft.com/office/drawing/2014/main" id="{B259D54E-F64C-2EDB-6694-AF9B5AA436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073329"/>
              </p:ext>
            </p:extLst>
          </p:nvPr>
        </p:nvGraphicFramePr>
        <p:xfrm>
          <a:off x="541986" y="1959100"/>
          <a:ext cx="8128000" cy="412161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582214">
                  <a:extLst>
                    <a:ext uri="{9D8B030D-6E8A-4147-A177-3AD203B41FA5}">
                      <a16:colId xmlns:a16="http://schemas.microsoft.com/office/drawing/2014/main" val="578921820"/>
                    </a:ext>
                  </a:extLst>
                </a:gridCol>
                <a:gridCol w="5545786">
                  <a:extLst>
                    <a:ext uri="{9D8B030D-6E8A-4147-A177-3AD203B41FA5}">
                      <a16:colId xmlns:a16="http://schemas.microsoft.com/office/drawing/2014/main" val="3320818830"/>
                    </a:ext>
                  </a:extLst>
                </a:gridCol>
              </a:tblGrid>
              <a:tr h="562772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>
                          <a:solidFill>
                            <a:schemeClr val="tx1"/>
                          </a:solidFill>
                        </a:rPr>
                        <a:t>OPERACIÓN</a:t>
                      </a:r>
                      <a:endParaRPr lang="es-BO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>
                          <a:solidFill>
                            <a:schemeClr val="tx1"/>
                          </a:solidFill>
                        </a:rPr>
                        <a:t>TAREAS ESPECÍFICAS</a:t>
                      </a:r>
                      <a:endParaRPr lang="es-BO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54974"/>
                  </a:ext>
                </a:extLst>
              </a:tr>
              <a:tr h="1195200">
                <a:tc rowSpan="3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/>
                        <a:t>100% de productos de sangre segura programados distribuidos a los hospitales de II y III nivel de atención, públicos, privados y de la seguridad social del Departamento de La Paz o a otras regiones del país, de acuerdo a requerimiento.</a:t>
                      </a:r>
                      <a:endParaRPr lang="es-B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85725" indent="0" algn="just" defTabSz="914400" rtl="0" eaLnBrk="1" fontAlgn="t" latinLnBrk="0" hangingPunct="1"/>
                      <a:r>
                        <a:rPr lang="es-ES" sz="1400" b="0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Realizar convenios con hospitales de II y III nivel de atención, públicos, de la Seguridad social a corto plazo y clínicas privadas para la distribución de unidades de sangre y hemocomponentes seguros, a nivel departamental.</a:t>
                      </a:r>
                      <a:endParaRPr lang="es-E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23492698"/>
                  </a:ext>
                </a:extLst>
              </a:tr>
              <a:tr h="1313136">
                <a:tc vMerge="1">
                  <a:txBody>
                    <a:bodyPr/>
                    <a:lstStyle/>
                    <a:p>
                      <a:endParaRPr lang="es-B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 algn="just" defTabSz="914400" rtl="0" eaLnBrk="1" fontAlgn="t" latinLnBrk="0" hangingPunct="1"/>
                      <a:r>
                        <a:rPr lang="es-ES" sz="1400" b="0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Distribuir unidades de sangre y hemocomponentes seguros a los  hospitales de II y III nivel de atención, públicos, de la Seguridad social a corto plazo y clínicas privadas del Departamento de La Paz, de acuerdo a la demanda proveniente de los mismos.</a:t>
                      </a:r>
                      <a:endParaRPr lang="es-E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91667826"/>
                  </a:ext>
                </a:extLst>
              </a:tr>
              <a:tr h="1050509">
                <a:tc vMerge="1">
                  <a:txBody>
                    <a:bodyPr/>
                    <a:lstStyle/>
                    <a:p>
                      <a:endParaRPr lang="es-B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 algn="just" defTabSz="914400" rtl="0" eaLnBrk="1" fontAlgn="t" latinLnBrk="0" hangingPunct="1"/>
                      <a:r>
                        <a:rPr lang="es-ES" sz="1400" b="0" u="none" strike="noStrike" kern="1200" dirty="0">
                          <a:solidFill>
                            <a:srgbClr val="000000"/>
                          </a:solidFill>
                          <a:effectLst/>
                        </a:rPr>
                        <a:t>Realizar la recuperación de costos por los hemocomponentes distribuidos a los  hospitales de II y III nivel de atención, públicos, de la Seguridad social a corto plazo y clínicas privadas </a:t>
                      </a:r>
                      <a:endParaRPr lang="es-E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4771942"/>
                  </a:ext>
                </a:extLst>
              </a:tr>
            </a:tbl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86770A33-D5DA-B1FF-CF4D-D430C94C29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435" y="4179703"/>
            <a:ext cx="2800350" cy="17691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5B0676C-2F41-8FFF-A8DE-C0B1D7B33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1435" y="2115528"/>
            <a:ext cx="2726156" cy="139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65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076C308-56E3-F14B-8DF8-337B54C48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1 Título">
            <a:extLst>
              <a:ext uri="{FF2B5EF4-FFF2-40B4-BE49-F238E27FC236}">
                <a16:creationId xmlns:a16="http://schemas.microsoft.com/office/drawing/2014/main" id="{7E83B67A-FD44-ED86-1139-CDA3FD275784}"/>
              </a:ext>
            </a:extLst>
          </p:cNvPr>
          <p:cNvSpPr txBox="1">
            <a:spLocks/>
          </p:cNvSpPr>
          <p:nvPr/>
        </p:nvSpPr>
        <p:spPr>
          <a:xfrm>
            <a:off x="677738" y="909156"/>
            <a:ext cx="1104556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OPERACIONES Y TAREAS ESPECÍFICAS</a:t>
            </a:r>
            <a:endParaRPr lang="es-E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graphicFrame>
        <p:nvGraphicFramePr>
          <p:cNvPr id="5" name="Tabla 7">
            <a:extLst>
              <a:ext uri="{FF2B5EF4-FFF2-40B4-BE49-F238E27FC236}">
                <a16:creationId xmlns:a16="http://schemas.microsoft.com/office/drawing/2014/main" id="{50FA6A9B-A7F2-8F33-DD20-5958485AD1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39919"/>
              </p:ext>
            </p:extLst>
          </p:nvPr>
        </p:nvGraphicFramePr>
        <p:xfrm>
          <a:off x="501116" y="1635794"/>
          <a:ext cx="7271284" cy="330739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450659">
                  <a:extLst>
                    <a:ext uri="{9D8B030D-6E8A-4147-A177-3AD203B41FA5}">
                      <a16:colId xmlns:a16="http://schemas.microsoft.com/office/drawing/2014/main" val="1993805309"/>
                    </a:ext>
                  </a:extLst>
                </a:gridCol>
                <a:gridCol w="4820625">
                  <a:extLst>
                    <a:ext uri="{9D8B030D-6E8A-4147-A177-3AD203B41FA5}">
                      <a16:colId xmlns:a16="http://schemas.microsoft.com/office/drawing/2014/main" val="1142916820"/>
                    </a:ext>
                  </a:extLst>
                </a:gridCol>
              </a:tblGrid>
              <a:tr h="427220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OPERACIÓN</a:t>
                      </a:r>
                      <a:endParaRPr lang="es-BO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TAREAS ESPECÍFICAS</a:t>
                      </a:r>
                      <a:endParaRPr lang="es-BO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3165949"/>
                  </a:ext>
                </a:extLst>
              </a:tr>
              <a:tr h="555386">
                <a:tc rowSpan="5">
                  <a:txBody>
                    <a:bodyPr/>
                    <a:lstStyle/>
                    <a:p>
                      <a:pPr algn="just"/>
                      <a:r>
                        <a:rPr lang="es-ES" sz="1600" dirty="0"/>
                        <a:t>Mantener las 5 certificaciones nacionales e internacionales al  Sistema de Gestión de la Calidad implantados y la certificación mantenida del Programa de Evaluación externa de la calidad PEEC de inmunoserología.</a:t>
                      </a:r>
                      <a:endParaRPr lang="es-BO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85725" indent="0" algn="just" fontAlgn="t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Gestionar ante el Instituto Boliviano de Normalización y Calidad IBNORCA la realización de la Auditoría externa para la evaluación de los requisitos de la norma ISO 9001.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28920258"/>
                  </a:ext>
                </a:extLst>
              </a:tr>
              <a:tr h="555386">
                <a:tc vMerge="1">
                  <a:txBody>
                    <a:bodyPr/>
                    <a:lstStyle/>
                    <a:p>
                      <a:endParaRPr lang="es-B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 algn="just" defTabSz="914400" rtl="0" eaLnBrk="1" fontAlgn="t" latinLnBrk="0" hangingPunct="1"/>
                      <a:r>
                        <a:rPr lang="es-ES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Una vez realizada la auditoría externa gestionar ante el IBNORCA las certificaciones al Sistema de Gestión de Calidad a nivel nacional e internacional.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65461424"/>
                  </a:ext>
                </a:extLst>
              </a:tr>
              <a:tr h="466862">
                <a:tc vMerge="1">
                  <a:txBody>
                    <a:bodyPr/>
                    <a:lstStyle/>
                    <a:p>
                      <a:endParaRPr lang="es-B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 algn="just" defTabSz="914400" rtl="0" eaLnBrk="1" fontAlgn="t" latinLnBrk="0" hangingPunct="1"/>
                      <a:r>
                        <a:rPr lang="es-ES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Cumplir con las normas vigentes de mantenimiento de infraestructura y de equipamiento, para garantizar la calidad del servicio, imagen y productos.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33168975"/>
                  </a:ext>
                </a:extLst>
              </a:tr>
              <a:tr h="555386">
                <a:tc vMerge="1">
                  <a:txBody>
                    <a:bodyPr/>
                    <a:lstStyle/>
                    <a:p>
                      <a:endParaRPr lang="es-B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 algn="just" defTabSz="914400" rtl="0" eaLnBrk="1" fontAlgn="t" latinLnBrk="0" hangingPunct="1"/>
                      <a:r>
                        <a:rPr lang="es-ES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Gestionar ante el Instituto Nacional de Laboratorios en Salud INLASA la inscripción al Programa de Evaluación externa de la Calidad PEEC para inmunoserología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1865844"/>
                  </a:ext>
                </a:extLst>
              </a:tr>
              <a:tr h="600253">
                <a:tc vMerge="1">
                  <a:txBody>
                    <a:bodyPr/>
                    <a:lstStyle/>
                    <a:p>
                      <a:endParaRPr lang="es-B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 algn="just" defTabSz="914400" rtl="0" eaLnBrk="1" fontAlgn="t" latinLnBrk="0" hangingPunct="1"/>
                      <a:r>
                        <a:rPr lang="es-ES" sz="13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Recepcionar</a:t>
                      </a:r>
                      <a:r>
                        <a:rPr lang="es-ES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los dos lotes de muestras enviadas por INLASA, procesar las mismas y enviar los resultados para ser evaluados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59975492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42304E52-3C35-E9A7-31B9-381F9C67F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613" y="1700563"/>
            <a:ext cx="1531592" cy="21640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55DC88C-A958-B2F1-A927-FC5B096DD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8085" y="1700562"/>
            <a:ext cx="1556324" cy="21640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B220B44-8F62-78D4-27D6-7E576E118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1531" y="4142979"/>
            <a:ext cx="1673108" cy="2436676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C:\Users\VTelleria\Downloads\Serologia 2018.jpg">
            <a:extLst>
              <a:ext uri="{FF2B5EF4-FFF2-40B4-BE49-F238E27FC236}">
                <a16:creationId xmlns:a16="http://schemas.microsoft.com/office/drawing/2014/main" id="{22DF1DFD-4160-0CF7-EBC5-8DFF0C52A3DB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1410" y="5053416"/>
            <a:ext cx="2272826" cy="17018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2F76648-A9C7-BFFD-5896-34C8E08903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759959" y="4739471"/>
            <a:ext cx="1694357" cy="23222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06355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DEE2F2-D28E-DD41-EF3D-911CBF432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6529AB-1249-6E0C-6204-8CA34A9B7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A9F14A2-DD8E-CD18-11E2-B77D9D127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12" y="0"/>
            <a:ext cx="12192000" cy="6858000"/>
          </a:xfrm>
          <a:prstGeom prst="rect">
            <a:avLst/>
          </a:prstGeom>
        </p:spPr>
      </p:pic>
      <p:sp>
        <p:nvSpPr>
          <p:cNvPr id="8" name="1 Título">
            <a:extLst>
              <a:ext uri="{FF2B5EF4-FFF2-40B4-BE49-F238E27FC236}">
                <a16:creationId xmlns:a16="http://schemas.microsoft.com/office/drawing/2014/main" id="{F43975AD-F25A-E51F-3E87-148AFD0E1654}"/>
              </a:ext>
            </a:extLst>
          </p:cNvPr>
          <p:cNvSpPr txBox="1">
            <a:spLocks/>
          </p:cNvSpPr>
          <p:nvPr/>
        </p:nvSpPr>
        <p:spPr>
          <a:xfrm>
            <a:off x="2145811" y="1588180"/>
            <a:ext cx="7325360" cy="4015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es-BO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NFORME ADMINISTRATIVO FINANCIERO</a:t>
            </a:r>
          </a:p>
          <a:p>
            <a:r>
              <a:rPr lang="es-BO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2024</a:t>
            </a:r>
            <a:endParaRPr lang="es-E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7861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3720DB-1EE7-1E6E-F478-70559BC02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4028AB-E6C6-FA46-D787-68D4CDB36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1885D5-61E4-8A97-494B-4928A17CC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3E25D6C7-1571-5EBE-7933-C78137A258A2}"/>
              </a:ext>
            </a:extLst>
          </p:cNvPr>
          <p:cNvSpPr txBox="1">
            <a:spLocks/>
          </p:cNvSpPr>
          <p:nvPr/>
        </p:nvSpPr>
        <p:spPr>
          <a:xfrm>
            <a:off x="921017" y="681037"/>
            <a:ext cx="10046189" cy="1675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ADMINISTRACION DEL HEMOCENTRO</a:t>
            </a:r>
          </a:p>
        </p:txBody>
      </p:sp>
      <p:sp>
        <p:nvSpPr>
          <p:cNvPr id="7" name="2 Marcador de contenido">
            <a:extLst>
              <a:ext uri="{FF2B5EF4-FFF2-40B4-BE49-F238E27FC236}">
                <a16:creationId xmlns:a16="http://schemas.microsoft.com/office/drawing/2014/main" id="{21E847FA-C0E7-F00B-DDDD-DA1DBD46601A}"/>
              </a:ext>
            </a:extLst>
          </p:cNvPr>
          <p:cNvSpPr txBox="1">
            <a:spLocks/>
          </p:cNvSpPr>
          <p:nvPr/>
        </p:nvSpPr>
        <p:spPr>
          <a:xfrm>
            <a:off x="421331" y="1827256"/>
            <a:ext cx="11045560" cy="46902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spcAft>
                <a:spcPts val="600"/>
              </a:spcAft>
              <a:buSzPct val="100000"/>
            </a:pPr>
            <a:endParaRPr lang="en-US" sz="2500" dirty="0"/>
          </a:p>
        </p:txBody>
      </p:sp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BC2583C0-19B3-61E1-2577-DFB12B24D045}"/>
              </a:ext>
            </a:extLst>
          </p:cNvPr>
          <p:cNvSpPr txBox="1">
            <a:spLocks/>
          </p:cNvSpPr>
          <p:nvPr/>
        </p:nvSpPr>
        <p:spPr>
          <a:xfrm>
            <a:off x="1937857" y="2206305"/>
            <a:ext cx="6727971" cy="32679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just">
              <a:lnSpc>
                <a:spcPct val="80000"/>
              </a:lnSpc>
              <a:defRPr/>
            </a:pPr>
            <a:r>
              <a:rPr lang="es-ES_tradnl" sz="2800" dirty="0"/>
              <a:t>Introducción</a:t>
            </a:r>
          </a:p>
          <a:p>
            <a:pPr marL="609600" indent="-609600" algn="just">
              <a:lnSpc>
                <a:spcPct val="80000"/>
              </a:lnSpc>
              <a:buFont typeface="+mj-lt"/>
              <a:buAutoNum type="arabicPeriod"/>
              <a:defRPr/>
            </a:pPr>
            <a:r>
              <a:rPr lang="es-ES_tradnl" sz="2800" dirty="0"/>
              <a:t>Tesorería</a:t>
            </a:r>
          </a:p>
          <a:p>
            <a:pPr marL="609600" indent="-609600" algn="just">
              <a:lnSpc>
                <a:spcPct val="80000"/>
              </a:lnSpc>
              <a:buFont typeface="Wingdings" pitchFamily="2" charset="2"/>
              <a:buAutoNum type="arabicPeriod"/>
              <a:defRPr/>
            </a:pPr>
            <a:r>
              <a:rPr lang="es-ES_tradnl" sz="2800" dirty="0"/>
              <a:t>Presupuestos</a:t>
            </a:r>
          </a:p>
          <a:p>
            <a:pPr marL="609600" indent="-609600" algn="just">
              <a:lnSpc>
                <a:spcPct val="80000"/>
              </a:lnSpc>
              <a:buFont typeface="Wingdings" pitchFamily="2" charset="2"/>
              <a:buAutoNum type="arabicPeriod"/>
              <a:defRPr/>
            </a:pPr>
            <a:r>
              <a:rPr lang="es-ES_tradnl" sz="2800" dirty="0"/>
              <a:t>Sistema de Administración de Bienes y Servicios (SABS)</a:t>
            </a:r>
          </a:p>
          <a:p>
            <a:pPr marL="609600" indent="-609600" algn="just">
              <a:lnSpc>
                <a:spcPct val="80000"/>
              </a:lnSpc>
              <a:buFont typeface="Wingdings" pitchFamily="2" charset="2"/>
              <a:buAutoNum type="arabicPeriod"/>
              <a:defRPr/>
            </a:pPr>
            <a:r>
              <a:rPr lang="es-ES_tradnl" sz="2800" dirty="0"/>
              <a:t>Sistema de Administración de Personal</a:t>
            </a:r>
          </a:p>
          <a:p>
            <a:pPr marL="457200" indent="-457200" algn="just">
              <a:spcBef>
                <a:spcPts val="1200"/>
              </a:spcBef>
              <a:spcAft>
                <a:spcPts val="600"/>
              </a:spcAft>
              <a:buSzPct val="100000"/>
              <a:buFont typeface="+mj-lt"/>
              <a:buAutoNum type="arabicPeriod"/>
            </a:pP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922278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6D6FDE-E507-1F43-C08F-59F4FD526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A39A16-0A4D-B5A5-B504-8238DB0D8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DF50514-C5B6-442D-D584-A01058769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8" y="7909"/>
            <a:ext cx="12192000" cy="6857999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199A0F50-C0C9-C50E-EFF0-7CFF657E8B76}"/>
              </a:ext>
            </a:extLst>
          </p:cNvPr>
          <p:cNvSpPr/>
          <p:nvPr/>
        </p:nvSpPr>
        <p:spPr>
          <a:xfrm>
            <a:off x="1676717" y="1156454"/>
            <a:ext cx="2445073" cy="830511"/>
          </a:xfrm>
          <a:prstGeom prst="ellipse">
            <a:avLst/>
          </a:prstGeom>
          <a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" b="-1000"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BO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3D0399F4-D4F0-D8CA-EFE0-49F1652C74AD}"/>
              </a:ext>
            </a:extLst>
          </p:cNvPr>
          <p:cNvGrpSpPr/>
          <p:nvPr/>
        </p:nvGrpSpPr>
        <p:grpSpPr>
          <a:xfrm>
            <a:off x="1738777" y="2407299"/>
            <a:ext cx="2711330" cy="1127914"/>
            <a:chOff x="164924" y="731290"/>
            <a:chExt cx="1933823" cy="67179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Rectángulo: esquinas redondeadas 7">
              <a:extLst>
                <a:ext uri="{FF2B5EF4-FFF2-40B4-BE49-F238E27FC236}">
                  <a16:creationId xmlns:a16="http://schemas.microsoft.com/office/drawing/2014/main" id="{2FBE5E98-7A17-F6C4-FB0C-A8D2DB6C195F}"/>
                </a:ext>
              </a:extLst>
            </p:cNvPr>
            <p:cNvSpPr/>
            <p:nvPr/>
          </p:nvSpPr>
          <p:spPr>
            <a:xfrm>
              <a:off x="164924" y="731290"/>
              <a:ext cx="1933823" cy="67179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ángulo: esquinas redondeadas 4">
              <a:extLst>
                <a:ext uri="{FF2B5EF4-FFF2-40B4-BE49-F238E27FC236}">
                  <a16:creationId xmlns:a16="http://schemas.microsoft.com/office/drawing/2014/main" id="{681150ED-2673-9ED5-10A9-654A72329A71}"/>
                </a:ext>
              </a:extLst>
            </p:cNvPr>
            <p:cNvSpPr txBox="1"/>
            <p:nvPr/>
          </p:nvSpPr>
          <p:spPr>
            <a:xfrm>
              <a:off x="263307" y="814783"/>
              <a:ext cx="1759257" cy="52975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4685" tIns="34290" rIns="34290" bIns="34290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BO" sz="9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RECURSOS PROPIOS</a:t>
              </a: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BO" sz="9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Fuente de Financiamiento 20 </a:t>
              </a: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BO" sz="900" b="1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Organismo Financiador 230</a:t>
              </a:r>
            </a:p>
          </p:txBody>
        </p:sp>
      </p:grpSp>
      <p:sp>
        <p:nvSpPr>
          <p:cNvPr id="10" name="Flecha curvada hacia abajo 2">
            <a:extLst>
              <a:ext uri="{FF2B5EF4-FFF2-40B4-BE49-F238E27FC236}">
                <a16:creationId xmlns:a16="http://schemas.microsoft.com/office/drawing/2014/main" id="{1B727A9C-E835-CC0F-C45B-88E85EE3BAF7}"/>
              </a:ext>
            </a:extLst>
          </p:cNvPr>
          <p:cNvSpPr/>
          <p:nvPr/>
        </p:nvSpPr>
        <p:spPr>
          <a:xfrm rot="1730916">
            <a:off x="4143477" y="1441135"/>
            <a:ext cx="2423203" cy="713164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>
              <a:solidFill>
                <a:schemeClr val="tx1"/>
              </a:solidFill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BFDAF593-812B-00D4-F277-BE609F4122F8}"/>
              </a:ext>
            </a:extLst>
          </p:cNvPr>
          <p:cNvGrpSpPr/>
          <p:nvPr/>
        </p:nvGrpSpPr>
        <p:grpSpPr>
          <a:xfrm>
            <a:off x="5206540" y="2713067"/>
            <a:ext cx="2005825" cy="995059"/>
            <a:chOff x="0" y="-436534"/>
            <a:chExt cx="2005825" cy="995059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29CD145D-4044-8B58-AB08-53261294117E}"/>
                </a:ext>
              </a:extLst>
            </p:cNvPr>
            <p:cNvSpPr/>
            <p:nvPr/>
          </p:nvSpPr>
          <p:spPr>
            <a:xfrm>
              <a:off x="0" y="272"/>
              <a:ext cx="1778920" cy="55825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28916717-96AB-C00D-92C6-DBC14FCB6F6A}"/>
                </a:ext>
              </a:extLst>
            </p:cNvPr>
            <p:cNvSpPr txBox="1"/>
            <p:nvPr/>
          </p:nvSpPr>
          <p:spPr>
            <a:xfrm>
              <a:off x="226905" y="-436534"/>
              <a:ext cx="1778920" cy="5582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BO" sz="1800" b="1" kern="1200" dirty="0"/>
                <a:t>Presupuesto Inicial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C9F037C4-AE84-24DE-2D5A-D3F00C62316C}"/>
              </a:ext>
            </a:extLst>
          </p:cNvPr>
          <p:cNvGrpSpPr/>
          <p:nvPr/>
        </p:nvGrpSpPr>
        <p:grpSpPr>
          <a:xfrm>
            <a:off x="7039741" y="2275926"/>
            <a:ext cx="2711787" cy="1004134"/>
            <a:chOff x="2273939" y="14935"/>
            <a:chExt cx="2711787" cy="1004134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B6B93A85-81CF-C2D0-D8BD-7AF582D366D9}"/>
                </a:ext>
              </a:extLst>
            </p:cNvPr>
            <p:cNvSpPr/>
            <p:nvPr/>
          </p:nvSpPr>
          <p:spPr>
            <a:xfrm>
              <a:off x="2273939" y="14935"/>
              <a:ext cx="2711787" cy="50700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CBB2B3B-5FA6-BBE1-1734-63C42AF4C4B5}"/>
                </a:ext>
              </a:extLst>
            </p:cNvPr>
            <p:cNvSpPr txBox="1"/>
            <p:nvPr/>
          </p:nvSpPr>
          <p:spPr>
            <a:xfrm>
              <a:off x="2471818" y="512062"/>
              <a:ext cx="2079747" cy="5070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BO" sz="20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Bs. </a:t>
              </a:r>
              <a:r>
                <a:rPr lang="es-BO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4,100.238</a:t>
              </a:r>
              <a:r>
                <a:rPr lang="es-BO" sz="20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</a:t>
              </a:r>
              <a:endParaRPr lang="es-BO" sz="16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BO" sz="20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DF85049B-C657-C955-44E1-BFD884BB0F11}"/>
              </a:ext>
            </a:extLst>
          </p:cNvPr>
          <p:cNvGrpSpPr/>
          <p:nvPr/>
        </p:nvGrpSpPr>
        <p:grpSpPr>
          <a:xfrm>
            <a:off x="1780158" y="3657983"/>
            <a:ext cx="2711330" cy="1127914"/>
            <a:chOff x="164924" y="731290"/>
            <a:chExt cx="1933823" cy="67179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0DCAFA43-F99D-5A83-7308-9BCB4749296F}"/>
                </a:ext>
              </a:extLst>
            </p:cNvPr>
            <p:cNvSpPr/>
            <p:nvPr/>
          </p:nvSpPr>
          <p:spPr>
            <a:xfrm>
              <a:off x="164924" y="731290"/>
              <a:ext cx="1933823" cy="671793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ángulo: esquinas redondeadas 4">
              <a:extLst>
                <a:ext uri="{FF2B5EF4-FFF2-40B4-BE49-F238E27FC236}">
                  <a16:creationId xmlns:a16="http://schemas.microsoft.com/office/drawing/2014/main" id="{EB515BA7-2C9B-D069-E745-84F1E20A8DD4}"/>
                </a:ext>
              </a:extLst>
            </p:cNvPr>
            <p:cNvSpPr txBox="1"/>
            <p:nvPr/>
          </p:nvSpPr>
          <p:spPr>
            <a:xfrm>
              <a:off x="263307" y="814783"/>
              <a:ext cx="1759257" cy="52975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4685" tIns="34290" rIns="34290" bIns="34290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BO" sz="9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RECURSOS </a:t>
              </a:r>
              <a:r>
                <a:rPr lang="es-BO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SUS</a:t>
              </a:r>
              <a:endParaRPr lang="es-BO" sz="9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BO" sz="9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Fuente de Financiamiento </a:t>
              </a:r>
              <a:r>
                <a:rPr lang="es-BO" sz="900" dirty="0">
                  <a:latin typeface="Arial" panose="020B0604020202020204" pitchFamily="34" charset="0"/>
                  <a:cs typeface="Arial" panose="020B0604020202020204" pitchFamily="34" charset="0"/>
                </a:rPr>
                <a:t>41</a:t>
              </a:r>
              <a:r>
                <a:rPr lang="es-BO" sz="9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BO" sz="9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Organismo Financiador </a:t>
              </a:r>
              <a:r>
                <a:rPr lang="es-BO" sz="900" dirty="0">
                  <a:latin typeface="Arial" panose="020B0604020202020204" pitchFamily="34" charset="0"/>
                  <a:cs typeface="Arial" panose="020B0604020202020204" pitchFamily="34" charset="0"/>
                </a:rPr>
                <a:t>111</a:t>
              </a:r>
              <a:endParaRPr lang="es-BO" sz="9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6D0A63E3-1002-1A17-9172-D6EE21A82DCF}"/>
              </a:ext>
            </a:extLst>
          </p:cNvPr>
          <p:cNvGrpSpPr/>
          <p:nvPr/>
        </p:nvGrpSpPr>
        <p:grpSpPr>
          <a:xfrm>
            <a:off x="5473928" y="3621490"/>
            <a:ext cx="2711330" cy="1127914"/>
            <a:chOff x="164924" y="731290"/>
            <a:chExt cx="1933823" cy="67179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0CEAB91A-69E2-D0B9-4CEE-5070C111C5F6}"/>
                </a:ext>
              </a:extLst>
            </p:cNvPr>
            <p:cNvSpPr/>
            <p:nvPr/>
          </p:nvSpPr>
          <p:spPr>
            <a:xfrm>
              <a:off x="164924" y="731290"/>
              <a:ext cx="1933823" cy="671793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ángulo: esquinas redondeadas 4">
              <a:extLst>
                <a:ext uri="{FF2B5EF4-FFF2-40B4-BE49-F238E27FC236}">
                  <a16:creationId xmlns:a16="http://schemas.microsoft.com/office/drawing/2014/main" id="{B368550D-6137-5CD7-BC38-36B57EF46497}"/>
                </a:ext>
              </a:extLst>
            </p:cNvPr>
            <p:cNvSpPr txBox="1"/>
            <p:nvPr/>
          </p:nvSpPr>
          <p:spPr>
            <a:xfrm>
              <a:off x="263307" y="814783"/>
              <a:ext cx="1759257" cy="52975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4685" tIns="34290" rIns="34290" bIns="34290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BO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RECURSOS PRESTACION DE SERVICIOS A</a:t>
              </a: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BO" sz="9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HOSPITALES II Y III NIVEL</a:t>
              </a:r>
            </a:p>
          </p:txBody>
        </p:sp>
      </p:grpSp>
      <p:sp>
        <p:nvSpPr>
          <p:cNvPr id="25" name="Flecha: a la derecha 24">
            <a:extLst>
              <a:ext uri="{FF2B5EF4-FFF2-40B4-BE49-F238E27FC236}">
                <a16:creationId xmlns:a16="http://schemas.microsoft.com/office/drawing/2014/main" id="{037080CE-D24A-D831-A13F-6AA8EC94AC07}"/>
              </a:ext>
            </a:extLst>
          </p:cNvPr>
          <p:cNvSpPr/>
          <p:nvPr/>
        </p:nvSpPr>
        <p:spPr>
          <a:xfrm>
            <a:off x="4602507" y="276181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3554862C-D271-A051-991A-18186D611901}"/>
              </a:ext>
            </a:extLst>
          </p:cNvPr>
          <p:cNvSpPr/>
          <p:nvPr/>
        </p:nvSpPr>
        <p:spPr>
          <a:xfrm>
            <a:off x="4674444" y="4002398"/>
            <a:ext cx="636206" cy="3660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07CA6DC1-F730-CFB2-B475-F3E49A0E7D06}"/>
              </a:ext>
            </a:extLst>
          </p:cNvPr>
          <p:cNvGrpSpPr/>
          <p:nvPr/>
        </p:nvGrpSpPr>
        <p:grpSpPr>
          <a:xfrm>
            <a:off x="1795721" y="4926078"/>
            <a:ext cx="2711330" cy="1127914"/>
            <a:chOff x="164924" y="731290"/>
            <a:chExt cx="1933823" cy="67179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1" name="Rectángulo: esquinas redondeadas 30">
              <a:extLst>
                <a:ext uri="{FF2B5EF4-FFF2-40B4-BE49-F238E27FC236}">
                  <a16:creationId xmlns:a16="http://schemas.microsoft.com/office/drawing/2014/main" id="{3F31A77A-C1E4-F8BA-4178-1EBBD0DF0335}"/>
                </a:ext>
              </a:extLst>
            </p:cNvPr>
            <p:cNvSpPr/>
            <p:nvPr/>
          </p:nvSpPr>
          <p:spPr>
            <a:xfrm>
              <a:off x="164924" y="731290"/>
              <a:ext cx="1933823" cy="671793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ectángulo: esquinas redondeadas 4">
              <a:extLst>
                <a:ext uri="{FF2B5EF4-FFF2-40B4-BE49-F238E27FC236}">
                  <a16:creationId xmlns:a16="http://schemas.microsoft.com/office/drawing/2014/main" id="{C541D9A9-B92A-4E36-4B64-EACE40C6FD85}"/>
                </a:ext>
              </a:extLst>
            </p:cNvPr>
            <p:cNvSpPr txBox="1"/>
            <p:nvPr/>
          </p:nvSpPr>
          <p:spPr>
            <a:xfrm>
              <a:off x="263307" y="814783"/>
              <a:ext cx="1759257" cy="52975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4685" tIns="34290" rIns="34290" bIns="34290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BO" sz="9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RECURSOS ESPECIFICOS (Regalías)</a:t>
              </a: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BO" sz="9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Fuente de Financiamiento 20 </a:t>
              </a: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BO" sz="9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Organismo Financiador 220</a:t>
              </a:r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82A37404-E177-5659-3F09-7F79B69A4972}"/>
              </a:ext>
            </a:extLst>
          </p:cNvPr>
          <p:cNvGrpSpPr/>
          <p:nvPr/>
        </p:nvGrpSpPr>
        <p:grpSpPr>
          <a:xfrm>
            <a:off x="5566163" y="4863065"/>
            <a:ext cx="2711330" cy="1127914"/>
            <a:chOff x="164924" y="731290"/>
            <a:chExt cx="1933823" cy="67179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5" name="Rectángulo: esquinas redondeadas 34">
              <a:extLst>
                <a:ext uri="{FF2B5EF4-FFF2-40B4-BE49-F238E27FC236}">
                  <a16:creationId xmlns:a16="http://schemas.microsoft.com/office/drawing/2014/main" id="{F230A494-4195-6F2F-F91E-33B586E5F75A}"/>
                </a:ext>
              </a:extLst>
            </p:cNvPr>
            <p:cNvSpPr/>
            <p:nvPr/>
          </p:nvSpPr>
          <p:spPr>
            <a:xfrm>
              <a:off x="164924" y="731290"/>
              <a:ext cx="1933823" cy="671793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ectángulo: esquinas redondeadas 4">
              <a:extLst>
                <a:ext uri="{FF2B5EF4-FFF2-40B4-BE49-F238E27FC236}">
                  <a16:creationId xmlns:a16="http://schemas.microsoft.com/office/drawing/2014/main" id="{8F0DF9E3-B5BE-055D-E64A-9A247AD36C9E}"/>
                </a:ext>
              </a:extLst>
            </p:cNvPr>
            <p:cNvSpPr txBox="1"/>
            <p:nvPr/>
          </p:nvSpPr>
          <p:spPr>
            <a:xfrm>
              <a:off x="263307" y="814783"/>
              <a:ext cx="1759257" cy="52975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4685" tIns="34290" rIns="34290" bIns="34290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BO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PRESUPUESTO INCIAL </a:t>
              </a: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BO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100.000</a:t>
              </a:r>
            </a:p>
          </p:txBody>
        </p:sp>
      </p:grpSp>
      <p:sp>
        <p:nvSpPr>
          <p:cNvPr id="37" name="Flecha: a la derecha 36">
            <a:extLst>
              <a:ext uri="{FF2B5EF4-FFF2-40B4-BE49-F238E27FC236}">
                <a16:creationId xmlns:a16="http://schemas.microsoft.com/office/drawing/2014/main" id="{5746058D-EB79-F0F4-11A8-AF62D2614490}"/>
              </a:ext>
            </a:extLst>
          </p:cNvPr>
          <p:cNvSpPr/>
          <p:nvPr/>
        </p:nvSpPr>
        <p:spPr>
          <a:xfrm>
            <a:off x="4690007" y="5243973"/>
            <a:ext cx="636206" cy="3660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10540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58E567-CBA1-A706-A263-AEED31ADD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24A449-A135-D582-53A3-764E961FF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6431FFF-3221-5618-0E05-2C3B09137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CC659D2-426D-6759-5171-EC84DA623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511" y="1027906"/>
            <a:ext cx="1704658" cy="115956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2FAB45E-CDC6-0A11-A551-2D48FD6625CE}"/>
              </a:ext>
            </a:extLst>
          </p:cNvPr>
          <p:cNvSpPr txBox="1"/>
          <p:nvPr/>
        </p:nvSpPr>
        <p:spPr>
          <a:xfrm>
            <a:off x="3094742" y="1031635"/>
            <a:ext cx="6475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2100" b="1" dirty="0">
                <a:ln/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PORCENTAJE DE ASIGNACION PRESUPUESTARIA</a:t>
            </a:r>
          </a:p>
          <a:p>
            <a:pPr algn="ctr" fontAlgn="b"/>
            <a:r>
              <a:rPr lang="es-BO" dirty="0">
                <a:solidFill>
                  <a:srgbClr val="000000"/>
                </a:solidFill>
                <a:latin typeface="Calibri" panose="020F0502020204030204" pitchFamily="34" charset="0"/>
              </a:rPr>
              <a:t>(En Bolivianos)</a:t>
            </a:r>
            <a:endParaRPr lang="es-BO" dirty="0">
              <a:latin typeface="Arial" panose="020B0604020202020204" pitchFamily="34" charset="0"/>
            </a:endParaRPr>
          </a:p>
          <a:p>
            <a:pPr algn="ctr"/>
            <a:endParaRPr lang="es-BO" sz="2100" b="1" dirty="0">
              <a:ln/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94A7FA1D-F804-A20C-C562-3875BC3330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391168"/>
              </p:ext>
            </p:extLst>
          </p:nvPr>
        </p:nvGraphicFramePr>
        <p:xfrm>
          <a:off x="2621507" y="2601570"/>
          <a:ext cx="7504626" cy="3217938"/>
        </p:xfrm>
        <a:graphic>
          <a:graphicData uri="http://schemas.openxmlformats.org/drawingml/2006/table">
            <a:tbl>
              <a:tblPr/>
              <a:tblGrid>
                <a:gridCol w="3074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1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8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322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B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Partida 20230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497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B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Descripción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49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Presupuesto Total Anual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049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936"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Monto (Bs.)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49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747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10000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49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SERVICIOS PERSONALES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1.594.660,08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226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20000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49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SERVICIOS NO PERSONALES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49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1.257.482,00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49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226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30000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MATERIALES Y SUMINISTROS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805.396,00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4351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40000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49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ACTIVOS REALES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49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442.700,00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49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3226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49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49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4.100238,08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49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33522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DF0A54F-FDAE-67FA-66EA-E8FE1FD23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835" y="0"/>
            <a:ext cx="12192000" cy="6857999"/>
          </a:xfrm>
          <a:prstGeom prst="rect">
            <a:avLst/>
          </a:prstGeom>
        </p:spPr>
      </p:pic>
      <p:sp>
        <p:nvSpPr>
          <p:cNvPr id="3" name="1 Título">
            <a:extLst>
              <a:ext uri="{FF2B5EF4-FFF2-40B4-BE49-F238E27FC236}">
                <a16:creationId xmlns:a16="http://schemas.microsoft.com/office/drawing/2014/main" id="{6389A83A-5831-0C81-EA25-1DEAC77FFCF5}"/>
              </a:ext>
            </a:extLst>
          </p:cNvPr>
          <p:cNvSpPr txBox="1">
            <a:spLocks/>
          </p:cNvSpPr>
          <p:nvPr/>
        </p:nvSpPr>
        <p:spPr>
          <a:xfrm rot="10800000" flipV="1">
            <a:off x="2783631" y="728701"/>
            <a:ext cx="6615238" cy="64807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s-ES" sz="2100" dirty="0">
                <a:ln/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ADMINISTRACION DE PERSONAL</a:t>
            </a:r>
          </a:p>
          <a:p>
            <a:pPr>
              <a:defRPr/>
            </a:pPr>
            <a:r>
              <a:rPr lang="es-ES" sz="2100" dirty="0">
                <a:ln/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Comparativo en Inversión en Recursos Humanos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A27B21E3-BB33-6951-BA53-2E1602BDF4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752526"/>
              </p:ext>
            </p:extLst>
          </p:nvPr>
        </p:nvGraphicFramePr>
        <p:xfrm>
          <a:off x="1413933" y="1556791"/>
          <a:ext cx="4682067" cy="446449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639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6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56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0104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TIPO DE CONTRATO</a:t>
                      </a:r>
                      <a:endParaRPr lang="es-BO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</a:t>
                      </a:r>
                      <a:endParaRPr lang="es-BO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s-BO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062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ITEM - TGN</a:t>
                      </a:r>
                      <a:endParaRPr lang="es-B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s-B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0104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MINISTERIO DE SALUD</a:t>
                      </a:r>
                      <a:endParaRPr lang="es-B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s-B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s-B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0104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CONSULTORES DE LINEA</a:t>
                      </a:r>
                      <a:endParaRPr lang="es-B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s-B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s-B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8062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EVENTUALES</a:t>
                      </a:r>
                      <a:endParaRPr lang="es-B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s-B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8062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BO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s-BO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ángulo 6">
            <a:extLst>
              <a:ext uri="{FF2B5EF4-FFF2-40B4-BE49-F238E27FC236}">
                <a16:creationId xmlns:a16="http://schemas.microsoft.com/office/drawing/2014/main" id="{ECDC69F7-5A84-AA48-53B3-402DA052F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355" y="2219797"/>
            <a:ext cx="3746822" cy="156966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s-ES" altLang="es-BO" sz="1600" dirty="0">
                <a:solidFill>
                  <a:srgbClr val="FFFF00"/>
                </a:solidFill>
              </a:rPr>
              <a:t>Personal del HEMOCENTRO: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s-ES" altLang="es-BO" sz="1600" dirty="0">
                <a:solidFill>
                  <a:srgbClr val="FFFF00"/>
                </a:solidFill>
              </a:rPr>
              <a:t>El personal que compone el HEMOCENTRO es contratado con recursos propios en forma Eventual y de consultorías, ellos representan el 49% del total de los trabajadores</a:t>
            </a:r>
            <a:endParaRPr lang="es-BO" alt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066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076C308-56E3-F14B-8DF8-337B54C48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2 Marcador de contenido">
            <a:extLst>
              <a:ext uri="{FF2B5EF4-FFF2-40B4-BE49-F238E27FC236}">
                <a16:creationId xmlns:a16="http://schemas.microsoft.com/office/drawing/2014/main" id="{50768D1F-9D5E-9F4E-9F67-F1E26073DB30}"/>
              </a:ext>
            </a:extLst>
          </p:cNvPr>
          <p:cNvSpPr txBox="1">
            <a:spLocks/>
          </p:cNvSpPr>
          <p:nvPr/>
        </p:nvSpPr>
        <p:spPr>
          <a:xfrm>
            <a:off x="368134" y="1530133"/>
            <a:ext cx="11483439" cy="4888465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Ø"/>
            </a:pPr>
            <a:r>
              <a:rPr lang="es-BO" sz="1700" dirty="0"/>
              <a:t> Constitución Política del Estado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Ø"/>
            </a:pPr>
            <a:r>
              <a:rPr lang="es-BO" sz="1700" dirty="0"/>
              <a:t>Ley N° 1178 de Administración y Control gubernamental, 20 de julio de 1990.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Ø"/>
            </a:pPr>
            <a:r>
              <a:rPr lang="es-BO" sz="1700" dirty="0"/>
              <a:t>D.S. N° 23318-A Reglamento de la Responsabilidad por la Función Pública, 13 de noviembre de 1992.</a:t>
            </a:r>
          </a:p>
          <a:p>
            <a:pPr lvl="0" algn="just">
              <a:lnSpc>
                <a:spcPct val="15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Ø"/>
            </a:pPr>
            <a:r>
              <a:rPr lang="es-BO" sz="1700" dirty="0"/>
              <a:t>Ley N° 341, Ley de Participación y Control social, 5 de febrero de 2013.</a:t>
            </a:r>
            <a:endParaRPr lang="en-US" sz="1700" dirty="0"/>
          </a:p>
          <a:p>
            <a:pPr algn="just">
              <a:lnSpc>
                <a:spcPct val="15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Ø"/>
            </a:pPr>
            <a:r>
              <a:rPr lang="es-BO" sz="1700" dirty="0"/>
              <a:t> Ley 031, Ley Marco de Autonomías y Descentralización “Andrés Ibáñez”, 19 de Julio 2010.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Ø"/>
            </a:pPr>
            <a:r>
              <a:rPr lang="es-BO" sz="1700" dirty="0"/>
              <a:t>Ley 3131. D.S. Ejercicio Profesional Médico, 8 de agosto de 2005 y su D.S. reglamentario N° 28562.</a:t>
            </a:r>
          </a:p>
          <a:p>
            <a:pPr lvl="0" algn="just">
              <a:lnSpc>
                <a:spcPct val="15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Ø"/>
            </a:pPr>
            <a:r>
              <a:rPr lang="es-BO" sz="1700" dirty="0"/>
              <a:t>Ley N° 004, Lucha Contra la Corrupción, enriquecimiento ilícito e investigación de fortunas “Marcelo Quiroga Santa Cruz”, 31 de marzo de 2010.</a:t>
            </a:r>
            <a:endParaRPr lang="en-US" sz="1700" dirty="0"/>
          </a:p>
          <a:p>
            <a:pPr lvl="0" algn="just">
              <a:lnSpc>
                <a:spcPct val="15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Ø"/>
            </a:pPr>
            <a:r>
              <a:rPr lang="es-BO" sz="1700" dirty="0"/>
              <a:t>Ley N° 045, Ley Contra el Racismo y Toda Forma de Discriminación, 8 de octubre de 2010.</a:t>
            </a:r>
            <a:endParaRPr lang="en-US" sz="1700" dirty="0"/>
          </a:p>
          <a:p>
            <a:pPr lvl="0" algn="just">
              <a:lnSpc>
                <a:spcPct val="15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Ø"/>
            </a:pPr>
            <a:r>
              <a:rPr lang="es-ES" sz="1700" dirty="0"/>
              <a:t>Ley N° 1152, ley modificatoria a la Ley N° 475 “Hacia el Sistema Único de salud, universal y gratuito”, 20 de febrero de 2019.</a:t>
            </a:r>
          </a:p>
          <a:p>
            <a:pPr lvl="0" algn="just">
              <a:lnSpc>
                <a:spcPct val="15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Ø"/>
            </a:pPr>
            <a:r>
              <a:rPr lang="es-BO" sz="1700" dirty="0"/>
              <a:t>Resolución Ministerial N° 0251  que aprueba el Reglamento para la aplicación técnica y la gestión administrativa y financiera de la Ley N° 1152 de 20 de febrero de 2019 “Hacia el Sistema único de salud Universal y gratuito”, de 30 de junio de 2021.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547CE7C-2292-A949-99E3-0FB6F1537B8E}"/>
              </a:ext>
            </a:extLst>
          </p:cNvPr>
          <p:cNvSpPr txBox="1">
            <a:spLocks/>
          </p:cNvSpPr>
          <p:nvPr/>
        </p:nvSpPr>
        <p:spPr>
          <a:xfrm>
            <a:off x="2601714" y="745633"/>
            <a:ext cx="7016278" cy="731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419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NORMAS LEGALES GENERALES</a:t>
            </a:r>
            <a:endParaRPr lang="es-E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401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F1CFB8B-A134-6A93-FB13-8F69657EB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835" y="0"/>
            <a:ext cx="12192000" cy="685799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F635CF6-BA23-13CA-0994-D91416B2F5FB}"/>
              </a:ext>
            </a:extLst>
          </p:cNvPr>
          <p:cNvSpPr txBox="1"/>
          <p:nvPr/>
        </p:nvSpPr>
        <p:spPr>
          <a:xfrm>
            <a:off x="2678098" y="774059"/>
            <a:ext cx="5976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2800" b="1" dirty="0">
                <a:ln/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MANTENIMIENTO Y COMPRA DE EQUIPAMIENTO PARA LA INSTITUCION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F68D328-9A1E-8FC4-37CD-0523C536B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81" y="1104639"/>
            <a:ext cx="1487041" cy="1016064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5311755F-E6C2-95DD-EC27-3733466F43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927891"/>
              </p:ext>
            </p:extLst>
          </p:nvPr>
        </p:nvGraphicFramePr>
        <p:xfrm>
          <a:off x="2235200" y="2120703"/>
          <a:ext cx="7839978" cy="360059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1113097">
                  <a:extLst>
                    <a:ext uri="{9D8B030D-6E8A-4147-A177-3AD203B41FA5}">
                      <a16:colId xmlns:a16="http://schemas.microsoft.com/office/drawing/2014/main" val="3607939762"/>
                    </a:ext>
                  </a:extLst>
                </a:gridCol>
                <a:gridCol w="644377">
                  <a:extLst>
                    <a:ext uri="{9D8B030D-6E8A-4147-A177-3AD203B41FA5}">
                      <a16:colId xmlns:a16="http://schemas.microsoft.com/office/drawing/2014/main" val="3869770141"/>
                    </a:ext>
                  </a:extLst>
                </a:gridCol>
                <a:gridCol w="717225">
                  <a:extLst>
                    <a:ext uri="{9D8B030D-6E8A-4147-A177-3AD203B41FA5}">
                      <a16:colId xmlns:a16="http://schemas.microsoft.com/office/drawing/2014/main" val="2987616134"/>
                    </a:ext>
                  </a:extLst>
                </a:gridCol>
                <a:gridCol w="1087213">
                  <a:extLst>
                    <a:ext uri="{9D8B030D-6E8A-4147-A177-3AD203B41FA5}">
                      <a16:colId xmlns:a16="http://schemas.microsoft.com/office/drawing/2014/main" val="2994387090"/>
                    </a:ext>
                  </a:extLst>
                </a:gridCol>
                <a:gridCol w="4278066">
                  <a:extLst>
                    <a:ext uri="{9D8B030D-6E8A-4147-A177-3AD203B41FA5}">
                      <a16:colId xmlns:a16="http://schemas.microsoft.com/office/drawing/2014/main" val="121806986"/>
                    </a:ext>
                  </a:extLst>
                </a:gridCol>
              </a:tblGrid>
              <a:tr h="66593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000" b="1" i="0" u="sng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 EJECUTORA</a:t>
                      </a:r>
                    </a:p>
                  </a:txBody>
                  <a:tcPr marL="6123" marR="6123" marT="6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000" b="1" i="0" u="sng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FTE</a:t>
                      </a:r>
                    </a:p>
                  </a:txBody>
                  <a:tcPr marL="6123" marR="6123" marT="6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000" b="1" i="0" u="sng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</a:t>
                      </a:r>
                    </a:p>
                  </a:txBody>
                  <a:tcPr marL="6123" marR="6123" marT="6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000" b="1" i="0" u="sng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PARTIDA</a:t>
                      </a:r>
                    </a:p>
                  </a:txBody>
                  <a:tcPr marL="6123" marR="6123" marT="6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sng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DETALLE DE ACTIVIDADES A EJECUTARSE</a:t>
                      </a:r>
                      <a:endParaRPr lang="es-BO" sz="1000" b="1" i="0" u="sng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17317029"/>
                  </a:ext>
                </a:extLst>
              </a:tr>
              <a:tr h="660848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L="6123" marR="6123" marT="6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6123" marR="6123" marT="6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</a:t>
                      </a:r>
                    </a:p>
                  </a:txBody>
                  <a:tcPr marL="6123" marR="6123" marT="6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24110</a:t>
                      </a:r>
                    </a:p>
                  </a:txBody>
                  <a:tcPr marL="6123" marR="6123" marT="6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u="none" strike="noStrike" dirty="0">
                          <a:effectLst/>
                        </a:rPr>
                        <a:t>Mantenimiento y Reparación de Inmueble 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23" marR="6123" marT="6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61422974"/>
                  </a:ext>
                </a:extLst>
              </a:tr>
              <a:tr h="660848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L="6123" marR="6123" marT="6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6123" marR="6123" marT="6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</a:t>
                      </a:r>
                    </a:p>
                  </a:txBody>
                  <a:tcPr marL="6123" marR="6123" marT="6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43700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23" marR="6123" marT="6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Balanza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homogenizador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sellador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portatil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de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tubuladura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23" marR="6123" marT="6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28368859"/>
                  </a:ext>
                </a:extLst>
              </a:tr>
              <a:tr h="660848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L="6123" marR="6123" marT="6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6123" marR="6123" marT="6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</a:t>
                      </a:r>
                    </a:p>
                  </a:txBody>
                  <a:tcPr marL="6123" marR="6123" marT="6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43400</a:t>
                      </a:r>
                    </a:p>
                  </a:txBody>
                  <a:tcPr marL="6123" marR="6123" marT="6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Equipo Medico y de Laboratorio</a:t>
                      </a:r>
                    </a:p>
                    <a:p>
                      <a:pPr algn="ctr" fontAlgn="ctr"/>
                      <a:r>
                        <a:rPr lang="es-ES" sz="12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(refrigerador para </a:t>
                      </a:r>
                      <a:r>
                        <a:rPr lang="es-ES" sz="1200" b="1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hemocomponentes</a:t>
                      </a:r>
                      <a:r>
                        <a:rPr lang="es-ES" sz="12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separador de plasma, baño maría 5 litros)</a:t>
                      </a:r>
                    </a:p>
                  </a:txBody>
                  <a:tcPr marL="6123" marR="6123" marT="6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53962658"/>
                  </a:ext>
                </a:extLst>
              </a:tr>
              <a:tr h="660848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L="6123" marR="6123" marT="6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6123" marR="6123" marT="6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</a:t>
                      </a:r>
                    </a:p>
                  </a:txBody>
                  <a:tcPr marL="6123" marR="6123" marT="6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39400</a:t>
                      </a:r>
                    </a:p>
                  </a:txBody>
                  <a:tcPr marL="6123" marR="6123" marT="6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Instrumental Menor Medico Quirúrgico.</a:t>
                      </a:r>
                    </a:p>
                  </a:txBody>
                  <a:tcPr marL="6123" marR="6123" marT="61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12809"/>
                  </a:ext>
                </a:extLst>
              </a:tr>
              <a:tr h="291268">
                <a:tc>
                  <a:txBody>
                    <a:bodyPr/>
                    <a:lstStyle/>
                    <a:p>
                      <a:pPr algn="l" fontAlgn="b"/>
                      <a:endParaRPr lang="es-BO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23" marR="6123" marT="612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132988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32313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076C308-56E3-F14B-8DF8-337B54C48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5403"/>
          </a:xfrm>
          <a:prstGeom prst="rect">
            <a:avLst/>
          </a:prstGeom>
        </p:spPr>
      </p:pic>
      <p:sp>
        <p:nvSpPr>
          <p:cNvPr id="3" name="1 Título">
            <a:extLst>
              <a:ext uri="{FF2B5EF4-FFF2-40B4-BE49-F238E27FC236}">
                <a16:creationId xmlns:a16="http://schemas.microsoft.com/office/drawing/2014/main" id="{7E83B67A-FD44-ED86-1139-CDA3FD275784}"/>
              </a:ext>
            </a:extLst>
          </p:cNvPr>
          <p:cNvSpPr txBox="1">
            <a:spLocks/>
          </p:cNvSpPr>
          <p:nvPr/>
        </p:nvSpPr>
        <p:spPr>
          <a:xfrm>
            <a:off x="677738" y="909156"/>
            <a:ext cx="1104556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PROYECTOS DE INVERSION</a:t>
            </a:r>
            <a:endParaRPr lang="es-E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2050" name="Picture 2" descr="Máquina de aféresis terapéutica - Spectra Optia® - Terumo BCT - en carro">
            <a:extLst>
              <a:ext uri="{FF2B5EF4-FFF2-40B4-BE49-F238E27FC236}">
                <a16:creationId xmlns:a16="http://schemas.microsoft.com/office/drawing/2014/main" id="{2D5CEEBF-029C-A16E-5AC0-CFD1EAC4F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688" y="2276990"/>
            <a:ext cx="4538413" cy="403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18B0BB9-C6AC-0284-057B-9C4CEE8E9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177" y="1654225"/>
            <a:ext cx="3760530" cy="250827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05515BA-5A0C-34B5-28AD-29D531F09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81" y="1307958"/>
            <a:ext cx="3760530" cy="290649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9A4B702-EA75-DFC5-AFE4-A083625403D9}"/>
              </a:ext>
            </a:extLst>
          </p:cNvPr>
          <p:cNvSpPr txBox="1"/>
          <p:nvPr/>
        </p:nvSpPr>
        <p:spPr>
          <a:xfrm>
            <a:off x="770467" y="4377267"/>
            <a:ext cx="3107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QUIMIOLUMINISCENCIA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48ECFF8-DAD0-C144-6DD6-921897166A6D}"/>
              </a:ext>
            </a:extLst>
          </p:cNvPr>
          <p:cNvSpPr txBox="1"/>
          <p:nvPr/>
        </p:nvSpPr>
        <p:spPr>
          <a:xfrm>
            <a:off x="7607301" y="4385734"/>
            <a:ext cx="3107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UNIDAD MOVIL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B623DD2-0A66-1B60-DF5E-1DFAEC49E631}"/>
              </a:ext>
            </a:extLst>
          </p:cNvPr>
          <p:cNvSpPr txBox="1"/>
          <p:nvPr/>
        </p:nvSpPr>
        <p:spPr>
          <a:xfrm>
            <a:off x="4275667" y="5952045"/>
            <a:ext cx="3107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EQUIPO DE AFERESIS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76F3E02-845E-BB24-5FA5-D68FFC114CD9}"/>
              </a:ext>
            </a:extLst>
          </p:cNvPr>
          <p:cNvSpPr txBox="1"/>
          <p:nvPr/>
        </p:nvSpPr>
        <p:spPr>
          <a:xfrm>
            <a:off x="8233833" y="5952045"/>
            <a:ext cx="3107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RECURSOS HUMANOS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3BC8DB8-596F-0016-B03C-46EF091A05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9683" y="4896994"/>
            <a:ext cx="2423766" cy="105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068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076C308-56E3-F14B-8DF8-337B54C48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EA56930-21DF-5843-B177-57CEF78E8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79" y="918512"/>
            <a:ext cx="3530600" cy="240453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74DFDF3-1626-724A-BD0A-F233C2192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176" y="3936032"/>
            <a:ext cx="3530600" cy="240453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030445A-4629-F74F-B612-CB3ADCA575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56" y="1116873"/>
            <a:ext cx="6724046" cy="504303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2E529AB-A9A8-2B41-8043-D4BEEDF86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034" y="1521826"/>
            <a:ext cx="3721645" cy="3009201"/>
          </a:xfrm>
          <a:prstGeom prst="rect">
            <a:avLst/>
          </a:prstGeom>
        </p:spPr>
      </p:pic>
      <p:sp>
        <p:nvSpPr>
          <p:cNvPr id="10" name="1 Título">
            <a:extLst>
              <a:ext uri="{FF2B5EF4-FFF2-40B4-BE49-F238E27FC236}">
                <a16:creationId xmlns:a16="http://schemas.microsoft.com/office/drawing/2014/main" id="{8A0665E4-D4F2-F54C-9320-D875C502933C}"/>
              </a:ext>
            </a:extLst>
          </p:cNvPr>
          <p:cNvSpPr txBox="1">
            <a:spLocks/>
          </p:cNvSpPr>
          <p:nvPr/>
        </p:nvSpPr>
        <p:spPr>
          <a:xfrm>
            <a:off x="7184665" y="4494495"/>
            <a:ext cx="5220436" cy="11521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6000" dirty="0">
                <a:solidFill>
                  <a:srgbClr val="FF0000"/>
                </a:solidFill>
                <a:latin typeface="Edwardian Script ITC" panose="030303020407070D0804" pitchFamily="66" charset="0"/>
                <a:cs typeface="Arial" pitchFamily="34" charset="0"/>
              </a:rPr>
              <a:t>¡Muchas Gracias!</a:t>
            </a:r>
            <a:endParaRPr lang="es-ES" sz="6000" b="0" i="1" dirty="0">
              <a:solidFill>
                <a:srgbClr val="FF0000"/>
              </a:solidFill>
              <a:latin typeface="Edwardian Script ITC" panose="030303020407070D0804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326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076C308-56E3-F14B-8DF8-337B54C48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CEA08DA9-0CB6-0847-B1CD-946310DA62FC}"/>
              </a:ext>
            </a:extLst>
          </p:cNvPr>
          <p:cNvSpPr txBox="1">
            <a:spLocks/>
          </p:cNvSpPr>
          <p:nvPr/>
        </p:nvSpPr>
        <p:spPr>
          <a:xfrm>
            <a:off x="368135" y="1524407"/>
            <a:ext cx="11483439" cy="5090149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s-BO" sz="1800" dirty="0"/>
              <a:t>Ley 1687 de Medicina Transfusional y Bancos de Sangre, 26 de marzo 1996.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s-BO" sz="1800" dirty="0"/>
              <a:t>D.S. 24547 Reglamentario a la Ley de MT y BS, 30 de marzo de 1997.</a:t>
            </a:r>
          </a:p>
          <a:p>
            <a:pPr marL="171450" lvl="1" algn="just"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s-BO" dirty="0"/>
              <a:t>R.A. N° 028/02 del 20 de junio de 2002 del SEDES La Paz, que institucionaliza el Banco de sangre de Referencia departamental de La Paz.</a:t>
            </a:r>
          </a:p>
          <a:p>
            <a:pPr marL="171450" lvl="1" algn="just"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s-BO" dirty="0"/>
              <a:t>R.M. N° 795 del 7 de noviembre de 2006, que eleva al BSRDLP a HEMOCENTRO.</a:t>
            </a:r>
            <a:endParaRPr lang="en-US" dirty="0"/>
          </a:p>
          <a:p>
            <a:pPr marL="171450" lvl="1" algn="just"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s-BO" dirty="0"/>
              <a:t>R.M. 0315 10  mayo de 2007 que aprueba el reglamento obligatorios de caracterización y  habilitación  para la red nacional de Bancos de Sangre.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s-ES" sz="1800" dirty="0"/>
              <a:t>Ley N° 1302, Ley de fomento de la cultura de donación voluntaria, altruista y repetitiva de sangre, 18 de junio de 2020.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s-ES" sz="1800" dirty="0"/>
              <a:t>Ley N° 1343 Ley que establece medidas temporales de fomento a la donación voluntaria e informada de plasma hiperinmune de pacientes con coronavirus (COVID-19), 29 de octubre de 2020.</a:t>
            </a:r>
          </a:p>
          <a:p>
            <a:pPr marL="171450" lvl="1" algn="just"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s-BO" dirty="0"/>
              <a:t>Norma NB/ISO 9001:2015, Sistema de Gestión de Calidad. </a:t>
            </a:r>
          </a:p>
          <a:p>
            <a:pPr marL="171450" lvl="1" algn="just"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s-BO" dirty="0"/>
              <a:t>Otras normas únicas de carácter general, técnico administrativas aprobadas para la red nacional de Servicios de sangre</a:t>
            </a:r>
            <a:r>
              <a:rPr lang="es-ES" dirty="0"/>
              <a:t>.</a:t>
            </a:r>
            <a:endParaRPr lang="es-BO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93E5ED6-B015-9E47-9A48-980AFBAC6820}"/>
              </a:ext>
            </a:extLst>
          </p:cNvPr>
          <p:cNvSpPr txBox="1">
            <a:spLocks/>
          </p:cNvSpPr>
          <p:nvPr/>
        </p:nvSpPr>
        <p:spPr>
          <a:xfrm>
            <a:off x="2601714" y="745633"/>
            <a:ext cx="7016278" cy="731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419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NORMAS LEGALES ESPECÍFICAS</a:t>
            </a:r>
            <a:endParaRPr lang="es-E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279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076C308-56E3-F14B-8DF8-337B54C48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D3C9496-D81F-C64B-A58B-FB82294D3E37}"/>
              </a:ext>
            </a:extLst>
          </p:cNvPr>
          <p:cNvSpPr txBox="1">
            <a:spLocks/>
          </p:cNvSpPr>
          <p:nvPr/>
        </p:nvSpPr>
        <p:spPr>
          <a:xfrm>
            <a:off x="2152650" y="984453"/>
            <a:ext cx="7886700" cy="802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MISIÓN</a:t>
            </a:r>
            <a:endParaRPr lang="en-US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C0D84FA4-4C42-1C40-94B6-5C8517ADAF87}"/>
              </a:ext>
            </a:extLst>
          </p:cNvPr>
          <p:cNvSpPr txBox="1">
            <a:spLocks/>
          </p:cNvSpPr>
          <p:nvPr/>
        </p:nvSpPr>
        <p:spPr>
          <a:xfrm>
            <a:off x="674915" y="2073506"/>
            <a:ext cx="10842170" cy="3866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800"/>
              </a:spcAft>
            </a:pPr>
            <a:r>
              <a:rPr lang="es-BO" sz="2300"/>
              <a:t>Como HEMOCENTRO-BSRDLP debemos responder a las necesidades terapéuticas con  Sangre Segura a la sociedad en general, sin distinción ni restricción de ninguna índole, respetando culturas, creencias religiosas y saberes ancestrales. </a:t>
            </a:r>
          </a:p>
          <a:p>
            <a:pPr algn="just">
              <a:spcAft>
                <a:spcPts val="1800"/>
              </a:spcAft>
            </a:pPr>
            <a:r>
              <a:rPr lang="es-BO" sz="2300"/>
              <a:t>Para ello articulamos en forma planificada, coherente, dinámica, flexible, organizada, integral e integrada nuestras actividades con los servicios de transfusión hospitalarios, enfatizando la exigencia de velar por el uso racional y adecuado de los productos sanguíneos, la formación de recursos humanos responsables, competitivos, el aseguramiento de la calidad de los procesos de producción de hemocomponentes, la donación voluntaria y altruista, cumpliendo con todas las disposiciones emergentes de la normatividad legal vigente para entidades estatales. 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3380199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076C308-56E3-F14B-8DF8-337B54C48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39A5F7BA-D6AA-AC4A-B6FB-CEC1FE28F61C}"/>
              </a:ext>
            </a:extLst>
          </p:cNvPr>
          <p:cNvSpPr txBox="1">
            <a:spLocks/>
          </p:cNvSpPr>
          <p:nvPr/>
        </p:nvSpPr>
        <p:spPr>
          <a:xfrm>
            <a:off x="688769" y="2136585"/>
            <a:ext cx="10830295" cy="34210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800"/>
              </a:spcAft>
            </a:pPr>
            <a:r>
              <a:rPr lang="es-BO" sz="2300" dirty="0"/>
              <a:t>Mejorar en los próximos cinco años los niveles de calidad, como la primera empresa de salud pública con certificación al Sistema de Gestión de la Calidad ISO y acreditada, sin fines de lucro, con alcance departamental y nacional en lo referente a las funciones legales delegadas, con una administración transparente delegada, autofinanciable, capaz de responder rápidamente a las exigencias legales, desafíos ambientales y técnicos con excelentes niveles de eficiencia y eficacia, requeridos para otorgar Sangre Segura como medio terapéutico en forma oportuna a quien la necesite, sin discriminación de índole alguna, alcanzando con ello la plena satisfacción de los clientes y el reconocimiento por la excelencia de gestión de los elementos que la componen, la calidad de los servicios ofertados y su rol eminentemente social.</a:t>
            </a:r>
            <a:endParaRPr lang="en-US" sz="2300" dirty="0"/>
          </a:p>
          <a:p>
            <a:pPr algn="just">
              <a:spcAft>
                <a:spcPts val="1800"/>
              </a:spcAft>
            </a:pPr>
            <a:endParaRPr lang="en-US" sz="2300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367006B0-63DE-D344-8127-6D39435473F9}"/>
              </a:ext>
            </a:extLst>
          </p:cNvPr>
          <p:cNvSpPr txBox="1">
            <a:spLocks/>
          </p:cNvSpPr>
          <p:nvPr/>
        </p:nvSpPr>
        <p:spPr>
          <a:xfrm>
            <a:off x="2152650" y="984453"/>
            <a:ext cx="7886700" cy="802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VISIÓN</a:t>
            </a:r>
            <a:endParaRPr lang="en-US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140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076C308-56E3-F14B-8DF8-337B54C48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0BFC7C7C-7579-B04B-B789-3AA35DDA7793}"/>
              </a:ext>
            </a:extLst>
          </p:cNvPr>
          <p:cNvSpPr txBox="1">
            <a:spLocks/>
          </p:cNvSpPr>
          <p:nvPr/>
        </p:nvSpPr>
        <p:spPr>
          <a:xfrm>
            <a:off x="935869" y="1567253"/>
            <a:ext cx="3708114" cy="843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OBJETIVOS</a:t>
            </a:r>
          </a:p>
          <a:p>
            <a:r>
              <a:rPr lang="es-BO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PERMANENTES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6508D4B-1C1C-6048-8FEF-27E312203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952" y="2533082"/>
            <a:ext cx="3122247" cy="256075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23FD985-B77A-BF4F-8511-E49A5F1D4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7862" y="5195262"/>
            <a:ext cx="2926426" cy="1294026"/>
          </a:xfrm>
          <a:prstGeom prst="ellipse">
            <a:avLst/>
          </a:prstGeom>
          <a:solidFill>
            <a:srgbClr val="33CC33"/>
          </a:solidFill>
          <a:ln w="9525">
            <a:solidFill>
              <a:srgbClr val="33CC33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s-ES" sz="1600" b="1" dirty="0">
                <a:solidFill>
                  <a:srgbClr val="000000"/>
                </a:solidFill>
              </a:rPr>
              <a:t>GARANTÍA DE LA CALIDAD ISO Y</a:t>
            </a:r>
            <a:r>
              <a:rPr lang="es-ES" b="1" dirty="0">
                <a:solidFill>
                  <a:srgbClr val="000000"/>
                </a:solidFill>
              </a:rPr>
              <a:t> </a:t>
            </a:r>
            <a:r>
              <a:rPr lang="es-ES" sz="1600" b="1" dirty="0">
                <a:solidFill>
                  <a:srgbClr val="000000"/>
                </a:solidFill>
              </a:rPr>
              <a:t>HEMOVIGILANCIA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8B320C-E4B9-1A44-9EA1-458283771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2199" y="2975955"/>
            <a:ext cx="2592288" cy="1152128"/>
          </a:xfrm>
          <a:prstGeom prst="ellipse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s-ES" sz="1600" b="1" dirty="0">
                <a:solidFill>
                  <a:srgbClr val="FFFF00"/>
                </a:solidFill>
              </a:rPr>
              <a:t>CAPACITACIÓN Y EDUCACIÓN CONTINUA   </a:t>
            </a:r>
            <a:endParaRPr lang="es-ES" sz="1600" b="1" i="1" dirty="0">
              <a:solidFill>
                <a:srgbClr val="FFFF00"/>
              </a:solidFill>
            </a:endParaRPr>
          </a:p>
        </p:txBody>
      </p:sp>
      <p:sp>
        <p:nvSpPr>
          <p:cNvPr id="10" name="Oval 6">
            <a:extLst>
              <a:ext uri="{FF2B5EF4-FFF2-40B4-BE49-F238E27FC236}">
                <a16:creationId xmlns:a16="http://schemas.microsoft.com/office/drawing/2014/main" id="{4B719479-5C51-8941-848E-25A5A47FE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8987" y="3005351"/>
            <a:ext cx="2390864" cy="1122732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s-ES" sz="1600" b="1" dirty="0"/>
              <a:t>DONACIÓN VOLUNTARIA Y ALTRUISTA DE SANGRE</a:t>
            </a:r>
          </a:p>
        </p:txBody>
      </p:sp>
      <p:sp>
        <p:nvSpPr>
          <p:cNvPr id="11" name="Oval 5">
            <a:extLst>
              <a:ext uri="{FF2B5EF4-FFF2-40B4-BE49-F238E27FC236}">
                <a16:creationId xmlns:a16="http://schemas.microsoft.com/office/drawing/2014/main" id="{48CBD86B-4FFC-A440-8167-539CA5291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9851" y="1192537"/>
            <a:ext cx="3142450" cy="1217966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72000" tIns="0" rIns="72000" bIns="0"/>
          <a:lstStyle/>
          <a:p>
            <a:pPr algn="ctr"/>
            <a:r>
              <a:rPr lang="es-ES" sz="1600" b="1" dirty="0"/>
              <a:t>DESARROLLO DE LA RED DEPARTAMENTAL DE SERVICIOS DE SANGRE</a:t>
            </a:r>
          </a:p>
        </p:txBody>
      </p:sp>
    </p:spTree>
    <p:extLst>
      <p:ext uri="{BB962C8B-B14F-4D97-AF65-F5344CB8AC3E}">
        <p14:creationId xmlns:p14="http://schemas.microsoft.com/office/powerpoint/2010/main" val="3914654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076C308-56E3-F14B-8DF8-337B54C48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39A5F7BA-D6AA-AC4A-B6FB-CEC1FE28F61C}"/>
              </a:ext>
            </a:extLst>
          </p:cNvPr>
          <p:cNvSpPr txBox="1">
            <a:spLocks/>
          </p:cNvSpPr>
          <p:nvPr/>
        </p:nvSpPr>
        <p:spPr>
          <a:xfrm>
            <a:off x="341927" y="1924105"/>
            <a:ext cx="11497976" cy="34210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s-BO" sz="2800" dirty="0"/>
              <a:t>Normalización y formulación de directrices de planificación estratégica para el Sistema Nacional de Sangre</a:t>
            </a:r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s-BO" sz="2800" dirty="0"/>
              <a:t>Formación y Capacitación de RRHH </a:t>
            </a:r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s-BO" sz="2800" dirty="0"/>
              <a:t>Desarrollar modelos y normas únicas nacionales de atención, organización, funcionamiento, procedimientos, evaluación, control y garantía de calidad, estudio de costos y otras tareas asignadas por el Ministerio de Salud. </a:t>
            </a:r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s-BO" sz="2800" dirty="0"/>
              <a:t>Integrar y participar en las organizaciones y actividades nacionales relacionadas con todo lo referente a donación.</a:t>
            </a:r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s-BO" sz="2800" dirty="0"/>
              <a:t>Ejercitar vínculos institucionales de orden técnico científico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367006B0-63DE-D344-8127-6D39435473F9}"/>
              </a:ext>
            </a:extLst>
          </p:cNvPr>
          <p:cNvSpPr txBox="1">
            <a:spLocks/>
          </p:cNvSpPr>
          <p:nvPr/>
        </p:nvSpPr>
        <p:spPr>
          <a:xfrm>
            <a:off x="2152650" y="889857"/>
            <a:ext cx="7886700" cy="802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FUNCIONES LEGALES COMO CRN D.S. 24547 31/03/1997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995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076C308-56E3-F14B-8DF8-337B54C48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39A5F7BA-D6AA-AC4A-B6FB-CEC1FE28F61C}"/>
              </a:ext>
            </a:extLst>
          </p:cNvPr>
          <p:cNvSpPr txBox="1">
            <a:spLocks/>
          </p:cNvSpPr>
          <p:nvPr/>
        </p:nvSpPr>
        <p:spPr>
          <a:xfrm>
            <a:off x="341927" y="1861041"/>
            <a:ext cx="11497976" cy="4744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s-BO" sz="2800" dirty="0"/>
              <a:t>Capacitar en forma continua al personal de los Servicios de Sangre y profesionales en salud de los diferentes centros hospitalarios independientemente a su derecho propietario en el uso correcto y racional de los hemocomponentes.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s-BO" sz="2800" dirty="0"/>
              <a:t>Gestionar ante los diferentes niveles departamentales y locales responsables de velar por la salud publica, cumpliendo su rol legal en materia de sangre segura.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s-BO" sz="2800" dirty="0"/>
              <a:t>Gestionar que el control social sea parte integrante de las actividades del HEMOCENTRO-BSRDLP y de la Red departamental de Servicios de Sangre en sus dos niveles: Bancos de Sangre y Servicios de Transfusión.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367006B0-63DE-D344-8127-6D39435473F9}"/>
              </a:ext>
            </a:extLst>
          </p:cNvPr>
          <p:cNvSpPr txBox="1">
            <a:spLocks/>
          </p:cNvSpPr>
          <p:nvPr/>
        </p:nvSpPr>
        <p:spPr>
          <a:xfrm>
            <a:off x="2152650" y="889857"/>
            <a:ext cx="7886700" cy="802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FUNCIONES LEGALES COMO CRN D.S. 24547 31/03/1997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5709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1210</TotalTime>
  <Words>3425</Words>
  <Application>Microsoft Office PowerPoint</Application>
  <PresentationFormat>Panorámica</PresentationFormat>
  <Paragraphs>326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3" baseType="lpstr">
      <vt:lpstr>Arial</vt:lpstr>
      <vt:lpstr>Arial Narrow</vt:lpstr>
      <vt:lpstr>Arial Rounded MT Bold</vt:lpstr>
      <vt:lpstr>Calibri</vt:lpstr>
      <vt:lpstr>Calibri Light</vt:lpstr>
      <vt:lpstr>Copperplate Gothic Light</vt:lpstr>
      <vt:lpstr>Edwardian Script ITC</vt:lpstr>
      <vt:lpstr>Segoe UI</vt:lpstr>
      <vt:lpstr>Times New Roman</vt:lpstr>
      <vt:lpstr>Wingdings</vt:lpstr>
      <vt:lpstr>Tema de Office</vt:lpstr>
      <vt:lpstr>GOBIERNO AUTÓNOMO DEPARTAMENTAL DE LA PAZ   SERVICIO DEPARTAMENTAL DE SALUD  HEMOCENTRO – BSRDLP   AUDIENCIA PÚBLICA DE RENDICIÓN DE CUENTAS INICIAL 2024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GOBIERNO AUTÓNOMO DEPARTAMENTAL DE LA PAZ   SERVICIO DEPARTAMENTAL DE SALUD  HEMOCENTRO – BSRDLP   AUDIENCIA PÚBLICA DE RENDICIÓN DE CUENTAS FINAL 2022</dc:title>
  <dc:creator>Microsoft Office User</dc:creator>
  <cp:lastModifiedBy>Pedro Mamani Mamani</cp:lastModifiedBy>
  <cp:revision>49</cp:revision>
  <cp:lastPrinted>2023-02-13T03:19:00Z</cp:lastPrinted>
  <dcterms:created xsi:type="dcterms:W3CDTF">2023-02-12T22:19:14Z</dcterms:created>
  <dcterms:modified xsi:type="dcterms:W3CDTF">2024-04-18T18:12:31Z</dcterms:modified>
</cp:coreProperties>
</file>