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424" r:id="rId10"/>
    <p:sldId id="427" r:id="rId11"/>
    <p:sldId id="539" r:id="rId12"/>
    <p:sldId id="540" r:id="rId13"/>
    <p:sldId id="541" r:id="rId14"/>
    <p:sldId id="542" r:id="rId15"/>
    <p:sldId id="543" r:id="rId16"/>
    <p:sldId id="444" r:id="rId17"/>
    <p:sldId id="492" r:id="rId18"/>
    <p:sldId id="523" r:id="rId19"/>
    <p:sldId id="511" r:id="rId20"/>
    <p:sldId id="526" r:id="rId21"/>
    <p:sldId id="527" r:id="rId22"/>
    <p:sldId id="311" r:id="rId23"/>
  </p:sldIdLst>
  <p:sldSz cx="12192000" cy="6858000"/>
  <p:notesSz cx="6799263" cy="9929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B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cita%20HDN\INFORMACI&#211;N%202024\RENDICION%20DE%20CUENTAS%20FINAL%20E%20INICIAL%2023%20-%2024\DATOS%20RENDICI&#211;N%20INICIAL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cita%20HDN\INFORMACI&#211;N%202024\RENDICION%20DE%20CUENTAS%20FINAL%20E%20INICIAL%2023%20-%2024\DATOS%20RENDICI&#211;N%20INICIAL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cita%20HDN\INFORMACI&#211;N%202024\RENDICION%20DE%20CUENTAS%20FINAL%20E%20INICIAL%2023%20-%2024\DATOS%20RENDICI&#211;N%20INICIAL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cita%20HDN\INFORMACI&#211;N%202024\RENDICION%20DE%20CUENTAS%20FINAL%20E%20INICIAL%2023%20-%2024\DATOS%20RENDICI&#211;N%20INICIAL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cita%20HDN\INFORMACI&#211;N%202024\RENDICION%20DE%20CUENTAS%20FINAL%20E%20INICIAL%2023%20-%2024\DATOS%20RENDICI&#211;N%20INICIAL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822965884527469E-2"/>
          <c:y val="1.6487416622234127E-2"/>
          <c:w val="0.95780138637847567"/>
          <c:h val="0.8526163714949297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Hoja2!$B$7</c:f>
              <c:strCache>
                <c:ptCount val="1"/>
                <c:pt idx="0">
                  <c:v>CONSULTA EXTERNA </c:v>
                </c:pt>
              </c:strCache>
            </c:strRef>
          </c:tx>
          <c:spPr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99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  <a:sp3d/>
          </c:spPr>
          <c:invertIfNegative val="0"/>
          <c:cat>
            <c:strRef>
              <c:f>Hoja2!$C$6:$F$6</c:f>
              <c:strCache>
                <c:ptCount val="4"/>
                <c:pt idx="0">
                  <c:v>ESPECIALIDADES CLINICAS </c:v>
                </c:pt>
                <c:pt idx="1">
                  <c:v>ESPECIALIDADES QUIRÚRGICAS </c:v>
                </c:pt>
                <c:pt idx="2">
                  <c:v>GINECOLOGÍA OBSTETRICIA </c:v>
                </c:pt>
                <c:pt idx="3">
                  <c:v>PEDIATRÍA </c:v>
                </c:pt>
              </c:strCache>
            </c:strRef>
          </c:cat>
          <c:val>
            <c:numRef>
              <c:f>Hoja2!$C$7:$F$7</c:f>
              <c:numCache>
                <c:formatCode>General</c:formatCode>
                <c:ptCount val="4"/>
                <c:pt idx="0">
                  <c:v>31435</c:v>
                </c:pt>
                <c:pt idx="1">
                  <c:v>23797</c:v>
                </c:pt>
                <c:pt idx="2">
                  <c:v>2532</c:v>
                </c:pt>
                <c:pt idx="3">
                  <c:v>1316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3D24-4CD8-BAC4-4CE3602A24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81296543"/>
        <c:axId val="781293631"/>
        <c:axId val="0"/>
      </c:bar3DChart>
      <c:catAx>
        <c:axId val="781296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1293631"/>
        <c:crosses val="autoZero"/>
        <c:auto val="1"/>
        <c:lblAlgn val="ctr"/>
        <c:lblOffset val="100"/>
        <c:noMultiLvlLbl val="0"/>
      </c:catAx>
      <c:valAx>
        <c:axId val="7812936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129654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822965884527469E-2"/>
          <c:y val="1.6487416622234127E-2"/>
          <c:w val="0.95780138637847567"/>
          <c:h val="0.8526163714949297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Hoja2!$B$7</c:f>
              <c:strCache>
                <c:ptCount val="1"/>
              </c:strCache>
            </c:strRef>
          </c:tx>
          <c:spPr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99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  <a:sp3d/>
          </c:spPr>
          <c:invertIfNegative val="0"/>
          <c:cat>
            <c:strRef>
              <c:f>Hoja2!$C$6:$F$6</c:f>
              <c:strCache>
                <c:ptCount val="4"/>
                <c:pt idx="0">
                  <c:v>ESPECIALIDADES CLINICAS </c:v>
                </c:pt>
                <c:pt idx="1">
                  <c:v>ESPECIALIDADES QUIRÚRGICAS </c:v>
                </c:pt>
                <c:pt idx="2">
                  <c:v>GINECOLOGÍA OBSTETRICIA </c:v>
                </c:pt>
                <c:pt idx="3">
                  <c:v>PEDIATRÍA </c:v>
                </c:pt>
              </c:strCache>
            </c:strRef>
          </c:cat>
          <c:val>
            <c:numRef>
              <c:f>Hoja2!$C$7:$F$7</c:f>
              <c:numCache>
                <c:formatCode>General</c:formatCode>
                <c:ptCount val="4"/>
                <c:pt idx="0">
                  <c:v>31435</c:v>
                </c:pt>
                <c:pt idx="1">
                  <c:v>23797</c:v>
                </c:pt>
                <c:pt idx="2">
                  <c:v>2532</c:v>
                </c:pt>
                <c:pt idx="3">
                  <c:v>1316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3D24-4CD8-BAC4-4CE3602A24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81296543"/>
        <c:axId val="781293631"/>
        <c:axId val="0"/>
      </c:bar3DChart>
      <c:catAx>
        <c:axId val="781296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1293631"/>
        <c:crosses val="autoZero"/>
        <c:auto val="1"/>
        <c:lblAlgn val="ctr"/>
        <c:lblOffset val="100"/>
        <c:noMultiLvlLbl val="0"/>
      </c:catAx>
      <c:valAx>
        <c:axId val="7812936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129654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982077200747278"/>
          <c:y val="2.5428331875182269E-2"/>
          <c:w val="0.86017922799252722"/>
          <c:h val="0.883665235269895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Hoja2!$B$16</c:f>
              <c:strCache>
                <c:ptCount val="1"/>
                <c:pt idx="0">
                  <c:v>OTROS SERVICIOS </c:v>
                </c:pt>
              </c:strCache>
            </c:strRef>
          </c:tx>
          <c:spPr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4">
                    <a:lumMod val="40000"/>
                    <a:lumOff val="60000"/>
                  </a:schemeClr>
                </a:gs>
              </a:gsLst>
              <a:lin ang="16200000" scaled="1"/>
            </a:gradFill>
            <a:ln>
              <a:noFill/>
            </a:ln>
            <a:effectLst/>
            <a:sp3d/>
          </c:spPr>
          <c:invertIfNegative val="0"/>
          <c:cat>
            <c:strRef>
              <c:f>Hoja2!$C$15:$D$15</c:f>
              <c:strCache>
                <c:ptCount val="2"/>
                <c:pt idx="0">
                  <c:v>QUIRÓFANO </c:v>
                </c:pt>
                <c:pt idx="1">
                  <c:v>EMERGENCIAS </c:v>
                </c:pt>
              </c:strCache>
            </c:strRef>
          </c:cat>
          <c:val>
            <c:numRef>
              <c:f>Hoja2!$C$16:$D$16</c:f>
              <c:numCache>
                <c:formatCode>General</c:formatCode>
                <c:ptCount val="2"/>
                <c:pt idx="0">
                  <c:v>3803</c:v>
                </c:pt>
                <c:pt idx="1">
                  <c:v>8580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3A6B-4CB3-8047-707BEB4DF2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0225984"/>
        <c:axId val="184376816"/>
        <c:axId val="0"/>
      </c:bar3DChart>
      <c:catAx>
        <c:axId val="24022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376816"/>
        <c:crosses val="autoZero"/>
        <c:auto val="1"/>
        <c:lblAlgn val="ctr"/>
        <c:lblOffset val="100"/>
        <c:noMultiLvlLbl val="0"/>
      </c:catAx>
      <c:valAx>
        <c:axId val="184376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2259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860819483084796E-2"/>
          <c:y val="1.3442885802439396E-2"/>
          <c:w val="0.90213918051691522"/>
          <c:h val="0.8670540895241656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Hoja3!$B$5:$B$14</c:f>
              <c:strCache>
                <c:ptCount val="10"/>
                <c:pt idx="0">
                  <c:v>RAYOS X</c:v>
                </c:pt>
                <c:pt idx="1">
                  <c:v>TOMOGRAFIA</c:v>
                </c:pt>
                <c:pt idx="2">
                  <c:v>ECOGRAFIA</c:v>
                </c:pt>
                <c:pt idx="3">
                  <c:v>ELECTROCARDIOGRAMA</c:v>
                </c:pt>
                <c:pt idx="4">
                  <c:v>TRANSFUSION SANGUINEA</c:v>
                </c:pt>
                <c:pt idx="5">
                  <c:v>ANATOMIA PATOLOGICA</c:v>
                </c:pt>
                <c:pt idx="6">
                  <c:v>FONOAUDIOLOGIA</c:v>
                </c:pt>
                <c:pt idx="7">
                  <c:v>AUDIOLOGIA</c:v>
                </c:pt>
                <c:pt idx="8">
                  <c:v>FISIOTERAPIA</c:v>
                </c:pt>
                <c:pt idx="9">
                  <c:v>ENDOSCOPIA</c:v>
                </c:pt>
              </c:strCache>
            </c:strRef>
          </c:cat>
          <c:val>
            <c:numRef>
              <c:f>Hoja3!$C$5:$C$14</c:f>
            </c:numRef>
          </c:val>
          <c:extLst>
            <c:ext xmlns:c16="http://schemas.microsoft.com/office/drawing/2014/chart" uri="{C3380CC4-5D6E-409C-BE32-E72D297353CC}">
              <c16:uniqueId val="{00000000-86B8-468E-992B-1CC91CEAC579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Hoja3!$B$5:$B$14</c:f>
              <c:strCache>
                <c:ptCount val="10"/>
                <c:pt idx="0">
                  <c:v>RAYOS X</c:v>
                </c:pt>
                <c:pt idx="1">
                  <c:v>TOMOGRAFIA</c:v>
                </c:pt>
                <c:pt idx="2">
                  <c:v>ECOGRAFIA</c:v>
                </c:pt>
                <c:pt idx="3">
                  <c:v>ELECTROCARDIOGRAMA</c:v>
                </c:pt>
                <c:pt idx="4">
                  <c:v>TRANSFUSION SANGUINEA</c:v>
                </c:pt>
                <c:pt idx="5">
                  <c:v>ANATOMIA PATOLOGICA</c:v>
                </c:pt>
                <c:pt idx="6">
                  <c:v>FONOAUDIOLOGIA</c:v>
                </c:pt>
                <c:pt idx="7">
                  <c:v>AUDIOLOGIA</c:v>
                </c:pt>
                <c:pt idx="8">
                  <c:v>FISIOTERAPIA</c:v>
                </c:pt>
                <c:pt idx="9">
                  <c:v>ENDOSCOPIA</c:v>
                </c:pt>
              </c:strCache>
            </c:strRef>
          </c:cat>
          <c:val>
            <c:numRef>
              <c:f>Hoja3!$D$5:$D$14</c:f>
            </c:numRef>
          </c:val>
          <c:extLst>
            <c:ext xmlns:c16="http://schemas.microsoft.com/office/drawing/2014/chart" uri="{C3380CC4-5D6E-409C-BE32-E72D297353CC}">
              <c16:uniqueId val="{00000001-86B8-468E-992B-1CC91CEAC579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Hoja3!$B$5:$B$14</c:f>
              <c:strCache>
                <c:ptCount val="10"/>
                <c:pt idx="0">
                  <c:v>RAYOS X</c:v>
                </c:pt>
                <c:pt idx="1">
                  <c:v>TOMOGRAFIA</c:v>
                </c:pt>
                <c:pt idx="2">
                  <c:v>ECOGRAFIA</c:v>
                </c:pt>
                <c:pt idx="3">
                  <c:v>ELECTROCARDIOGRAMA</c:v>
                </c:pt>
                <c:pt idx="4">
                  <c:v>TRANSFUSION SANGUINEA</c:v>
                </c:pt>
                <c:pt idx="5">
                  <c:v>ANATOMIA PATOLOGICA</c:v>
                </c:pt>
                <c:pt idx="6">
                  <c:v>FONOAUDIOLOGIA</c:v>
                </c:pt>
                <c:pt idx="7">
                  <c:v>AUDIOLOGIA</c:v>
                </c:pt>
                <c:pt idx="8">
                  <c:v>FISIOTERAPIA</c:v>
                </c:pt>
                <c:pt idx="9">
                  <c:v>ENDOSCOPIA</c:v>
                </c:pt>
              </c:strCache>
            </c:strRef>
          </c:cat>
          <c:val>
            <c:numRef>
              <c:f>Hoja3!$E$5:$E$14</c:f>
            </c:numRef>
          </c:val>
          <c:extLst>
            <c:ext xmlns:c16="http://schemas.microsoft.com/office/drawing/2014/chart" uri="{C3380CC4-5D6E-409C-BE32-E72D297353CC}">
              <c16:uniqueId val="{00000002-86B8-468E-992B-1CC91CEAC579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Hoja3!$B$5:$B$14</c:f>
              <c:strCache>
                <c:ptCount val="10"/>
                <c:pt idx="0">
                  <c:v>RAYOS X</c:v>
                </c:pt>
                <c:pt idx="1">
                  <c:v>TOMOGRAFIA</c:v>
                </c:pt>
                <c:pt idx="2">
                  <c:v>ECOGRAFIA</c:v>
                </c:pt>
                <c:pt idx="3">
                  <c:v>ELECTROCARDIOGRAMA</c:v>
                </c:pt>
                <c:pt idx="4">
                  <c:v>TRANSFUSION SANGUINEA</c:v>
                </c:pt>
                <c:pt idx="5">
                  <c:v>ANATOMIA PATOLOGICA</c:v>
                </c:pt>
                <c:pt idx="6">
                  <c:v>FONOAUDIOLOGIA</c:v>
                </c:pt>
                <c:pt idx="7">
                  <c:v>AUDIOLOGIA</c:v>
                </c:pt>
                <c:pt idx="8">
                  <c:v>FISIOTERAPIA</c:v>
                </c:pt>
                <c:pt idx="9">
                  <c:v>ENDOSCOPIA</c:v>
                </c:pt>
              </c:strCache>
            </c:strRef>
          </c:cat>
          <c:val>
            <c:numRef>
              <c:f>Hoja3!$F$5:$F$14</c:f>
            </c:numRef>
          </c:val>
          <c:extLst>
            <c:ext xmlns:c16="http://schemas.microsoft.com/office/drawing/2014/chart" uri="{C3380CC4-5D6E-409C-BE32-E72D297353CC}">
              <c16:uniqueId val="{00000003-86B8-468E-992B-1CC91CEAC579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Hoja3!$B$5:$B$14</c:f>
              <c:strCache>
                <c:ptCount val="10"/>
                <c:pt idx="0">
                  <c:v>RAYOS X</c:v>
                </c:pt>
                <c:pt idx="1">
                  <c:v>TOMOGRAFIA</c:v>
                </c:pt>
                <c:pt idx="2">
                  <c:v>ECOGRAFIA</c:v>
                </c:pt>
                <c:pt idx="3">
                  <c:v>ELECTROCARDIOGRAMA</c:v>
                </c:pt>
                <c:pt idx="4">
                  <c:v>TRANSFUSION SANGUINEA</c:v>
                </c:pt>
                <c:pt idx="5">
                  <c:v>ANATOMIA PATOLOGICA</c:v>
                </c:pt>
                <c:pt idx="6">
                  <c:v>FONOAUDIOLOGIA</c:v>
                </c:pt>
                <c:pt idx="7">
                  <c:v>AUDIOLOGIA</c:v>
                </c:pt>
                <c:pt idx="8">
                  <c:v>FISIOTERAPIA</c:v>
                </c:pt>
                <c:pt idx="9">
                  <c:v>ENDOSCOPIA</c:v>
                </c:pt>
              </c:strCache>
            </c:strRef>
          </c:cat>
          <c:val>
            <c:numRef>
              <c:f>Hoja3!$G$5:$G$14</c:f>
            </c:numRef>
          </c:val>
          <c:extLst>
            <c:ext xmlns:c16="http://schemas.microsoft.com/office/drawing/2014/chart" uri="{C3380CC4-5D6E-409C-BE32-E72D297353CC}">
              <c16:uniqueId val="{00000004-86B8-468E-992B-1CC91CEAC579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Hoja3!$B$5:$B$14</c:f>
              <c:strCache>
                <c:ptCount val="10"/>
                <c:pt idx="0">
                  <c:v>RAYOS X</c:v>
                </c:pt>
                <c:pt idx="1">
                  <c:v>TOMOGRAFIA</c:v>
                </c:pt>
                <c:pt idx="2">
                  <c:v>ECOGRAFIA</c:v>
                </c:pt>
                <c:pt idx="3">
                  <c:v>ELECTROCARDIOGRAMA</c:v>
                </c:pt>
                <c:pt idx="4">
                  <c:v>TRANSFUSION SANGUINEA</c:v>
                </c:pt>
                <c:pt idx="5">
                  <c:v>ANATOMIA PATOLOGICA</c:v>
                </c:pt>
                <c:pt idx="6">
                  <c:v>FONOAUDIOLOGIA</c:v>
                </c:pt>
                <c:pt idx="7">
                  <c:v>AUDIOLOGIA</c:v>
                </c:pt>
                <c:pt idx="8">
                  <c:v>FISIOTERAPIA</c:v>
                </c:pt>
                <c:pt idx="9">
                  <c:v>ENDOSCOPIA</c:v>
                </c:pt>
              </c:strCache>
            </c:strRef>
          </c:cat>
          <c:val>
            <c:numRef>
              <c:f>Hoja3!$H$5:$H$14</c:f>
            </c:numRef>
          </c:val>
          <c:extLst>
            <c:ext xmlns:c16="http://schemas.microsoft.com/office/drawing/2014/chart" uri="{C3380CC4-5D6E-409C-BE32-E72D297353CC}">
              <c16:uniqueId val="{00000005-86B8-468E-992B-1CC91CEAC579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Hoja3!$B$5:$B$14</c:f>
              <c:strCache>
                <c:ptCount val="10"/>
                <c:pt idx="0">
                  <c:v>RAYOS X</c:v>
                </c:pt>
                <c:pt idx="1">
                  <c:v>TOMOGRAFIA</c:v>
                </c:pt>
                <c:pt idx="2">
                  <c:v>ECOGRAFIA</c:v>
                </c:pt>
                <c:pt idx="3">
                  <c:v>ELECTROCARDIOGRAMA</c:v>
                </c:pt>
                <c:pt idx="4">
                  <c:v>TRANSFUSION SANGUINEA</c:v>
                </c:pt>
                <c:pt idx="5">
                  <c:v>ANATOMIA PATOLOGICA</c:v>
                </c:pt>
                <c:pt idx="6">
                  <c:v>FONOAUDIOLOGIA</c:v>
                </c:pt>
                <c:pt idx="7">
                  <c:v>AUDIOLOGIA</c:v>
                </c:pt>
                <c:pt idx="8">
                  <c:v>FISIOTERAPIA</c:v>
                </c:pt>
                <c:pt idx="9">
                  <c:v>ENDOSCOPIA</c:v>
                </c:pt>
              </c:strCache>
            </c:strRef>
          </c:cat>
          <c:val>
            <c:numRef>
              <c:f>Hoja3!$I$5:$I$14</c:f>
            </c:numRef>
          </c:val>
          <c:extLst>
            <c:ext xmlns:c16="http://schemas.microsoft.com/office/drawing/2014/chart" uri="{C3380CC4-5D6E-409C-BE32-E72D297353CC}">
              <c16:uniqueId val="{00000006-86B8-468E-992B-1CC91CEAC579}"/>
            </c:ext>
          </c:extLst>
        </c:ser>
        <c:ser>
          <c:idx val="7"/>
          <c:order val="7"/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Hoja3!$B$5:$B$14</c:f>
              <c:strCache>
                <c:ptCount val="10"/>
                <c:pt idx="0">
                  <c:v>RAYOS X</c:v>
                </c:pt>
                <c:pt idx="1">
                  <c:v>TOMOGRAFIA</c:v>
                </c:pt>
                <c:pt idx="2">
                  <c:v>ECOGRAFIA</c:v>
                </c:pt>
                <c:pt idx="3">
                  <c:v>ELECTROCARDIOGRAMA</c:v>
                </c:pt>
                <c:pt idx="4">
                  <c:v>TRANSFUSION SANGUINEA</c:v>
                </c:pt>
                <c:pt idx="5">
                  <c:v>ANATOMIA PATOLOGICA</c:v>
                </c:pt>
                <c:pt idx="6">
                  <c:v>FONOAUDIOLOGIA</c:v>
                </c:pt>
                <c:pt idx="7">
                  <c:v>AUDIOLOGIA</c:v>
                </c:pt>
                <c:pt idx="8">
                  <c:v>FISIOTERAPIA</c:v>
                </c:pt>
                <c:pt idx="9">
                  <c:v>ENDOSCOPIA</c:v>
                </c:pt>
              </c:strCache>
            </c:strRef>
          </c:cat>
          <c:val>
            <c:numRef>
              <c:f>Hoja3!$J$5:$J$14</c:f>
            </c:numRef>
          </c:val>
          <c:extLst>
            <c:ext xmlns:c16="http://schemas.microsoft.com/office/drawing/2014/chart" uri="{C3380CC4-5D6E-409C-BE32-E72D297353CC}">
              <c16:uniqueId val="{00000007-86B8-468E-992B-1CC91CEAC579}"/>
            </c:ext>
          </c:extLst>
        </c:ser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Hoja3!$B$5:$B$14</c:f>
              <c:strCache>
                <c:ptCount val="10"/>
                <c:pt idx="0">
                  <c:v>RAYOS X</c:v>
                </c:pt>
                <c:pt idx="1">
                  <c:v>TOMOGRAFIA</c:v>
                </c:pt>
                <c:pt idx="2">
                  <c:v>ECOGRAFIA</c:v>
                </c:pt>
                <c:pt idx="3">
                  <c:v>ELECTROCARDIOGRAMA</c:v>
                </c:pt>
                <c:pt idx="4">
                  <c:v>TRANSFUSION SANGUINEA</c:v>
                </c:pt>
                <c:pt idx="5">
                  <c:v>ANATOMIA PATOLOGICA</c:v>
                </c:pt>
                <c:pt idx="6">
                  <c:v>FONOAUDIOLOGIA</c:v>
                </c:pt>
                <c:pt idx="7">
                  <c:v>AUDIOLOGIA</c:v>
                </c:pt>
                <c:pt idx="8">
                  <c:v>FISIOTERAPIA</c:v>
                </c:pt>
                <c:pt idx="9">
                  <c:v>ENDOSCOPIA</c:v>
                </c:pt>
              </c:strCache>
            </c:strRef>
          </c:cat>
          <c:val>
            <c:numRef>
              <c:f>Hoja3!$K$5:$K$14</c:f>
            </c:numRef>
          </c:val>
          <c:extLst>
            <c:ext xmlns:c16="http://schemas.microsoft.com/office/drawing/2014/chart" uri="{C3380CC4-5D6E-409C-BE32-E72D297353CC}">
              <c16:uniqueId val="{00000008-86B8-468E-992B-1CC91CEAC579}"/>
            </c:ext>
          </c:extLst>
        </c:ser>
        <c:ser>
          <c:idx val="9"/>
          <c:order val="9"/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Hoja3!$B$5:$B$14</c:f>
              <c:strCache>
                <c:ptCount val="10"/>
                <c:pt idx="0">
                  <c:v>RAYOS X</c:v>
                </c:pt>
                <c:pt idx="1">
                  <c:v>TOMOGRAFIA</c:v>
                </c:pt>
                <c:pt idx="2">
                  <c:v>ECOGRAFIA</c:v>
                </c:pt>
                <c:pt idx="3">
                  <c:v>ELECTROCARDIOGRAMA</c:v>
                </c:pt>
                <c:pt idx="4">
                  <c:v>TRANSFUSION SANGUINEA</c:v>
                </c:pt>
                <c:pt idx="5">
                  <c:v>ANATOMIA PATOLOGICA</c:v>
                </c:pt>
                <c:pt idx="6">
                  <c:v>FONOAUDIOLOGIA</c:v>
                </c:pt>
                <c:pt idx="7">
                  <c:v>AUDIOLOGIA</c:v>
                </c:pt>
                <c:pt idx="8">
                  <c:v>FISIOTERAPIA</c:v>
                </c:pt>
                <c:pt idx="9">
                  <c:v>ENDOSCOPIA</c:v>
                </c:pt>
              </c:strCache>
            </c:strRef>
          </c:cat>
          <c:val>
            <c:numRef>
              <c:f>Hoja3!$L$5:$L$14</c:f>
            </c:numRef>
          </c:val>
          <c:extLst>
            <c:ext xmlns:c16="http://schemas.microsoft.com/office/drawing/2014/chart" uri="{C3380CC4-5D6E-409C-BE32-E72D297353CC}">
              <c16:uniqueId val="{00000009-86B8-468E-992B-1CC91CEAC579}"/>
            </c:ext>
          </c:extLst>
        </c:ser>
        <c:ser>
          <c:idx val="10"/>
          <c:order val="10"/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Hoja3!$B$5:$B$14</c:f>
              <c:strCache>
                <c:ptCount val="10"/>
                <c:pt idx="0">
                  <c:v>RAYOS X</c:v>
                </c:pt>
                <c:pt idx="1">
                  <c:v>TOMOGRAFIA</c:v>
                </c:pt>
                <c:pt idx="2">
                  <c:v>ECOGRAFIA</c:v>
                </c:pt>
                <c:pt idx="3">
                  <c:v>ELECTROCARDIOGRAMA</c:v>
                </c:pt>
                <c:pt idx="4">
                  <c:v>TRANSFUSION SANGUINEA</c:v>
                </c:pt>
                <c:pt idx="5">
                  <c:v>ANATOMIA PATOLOGICA</c:v>
                </c:pt>
                <c:pt idx="6">
                  <c:v>FONOAUDIOLOGIA</c:v>
                </c:pt>
                <c:pt idx="7">
                  <c:v>AUDIOLOGIA</c:v>
                </c:pt>
                <c:pt idx="8">
                  <c:v>FISIOTERAPIA</c:v>
                </c:pt>
                <c:pt idx="9">
                  <c:v>ENDOSCOPIA</c:v>
                </c:pt>
              </c:strCache>
            </c:strRef>
          </c:cat>
          <c:val>
            <c:numRef>
              <c:f>Hoja3!$M$5:$M$14</c:f>
            </c:numRef>
          </c:val>
          <c:extLst>
            <c:ext xmlns:c16="http://schemas.microsoft.com/office/drawing/2014/chart" uri="{C3380CC4-5D6E-409C-BE32-E72D297353CC}">
              <c16:uniqueId val="{0000000A-86B8-468E-992B-1CC91CEAC579}"/>
            </c:ext>
          </c:extLst>
        </c:ser>
        <c:ser>
          <c:idx val="11"/>
          <c:order val="11"/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Hoja3!$B$5:$B$14</c:f>
              <c:strCache>
                <c:ptCount val="10"/>
                <c:pt idx="0">
                  <c:v>RAYOS X</c:v>
                </c:pt>
                <c:pt idx="1">
                  <c:v>TOMOGRAFIA</c:v>
                </c:pt>
                <c:pt idx="2">
                  <c:v>ECOGRAFIA</c:v>
                </c:pt>
                <c:pt idx="3">
                  <c:v>ELECTROCARDIOGRAMA</c:v>
                </c:pt>
                <c:pt idx="4">
                  <c:v>TRANSFUSION SANGUINEA</c:v>
                </c:pt>
                <c:pt idx="5">
                  <c:v>ANATOMIA PATOLOGICA</c:v>
                </c:pt>
                <c:pt idx="6">
                  <c:v>FONOAUDIOLOGIA</c:v>
                </c:pt>
                <c:pt idx="7">
                  <c:v>AUDIOLOGIA</c:v>
                </c:pt>
                <c:pt idx="8">
                  <c:v>FISIOTERAPIA</c:v>
                </c:pt>
                <c:pt idx="9">
                  <c:v>ENDOSCOPIA</c:v>
                </c:pt>
              </c:strCache>
            </c:strRef>
          </c:cat>
          <c:val>
            <c:numRef>
              <c:f>Hoja3!$N$5:$N$14</c:f>
            </c:numRef>
          </c:val>
          <c:extLst>
            <c:ext xmlns:c16="http://schemas.microsoft.com/office/drawing/2014/chart" uri="{C3380CC4-5D6E-409C-BE32-E72D297353CC}">
              <c16:uniqueId val="{0000000B-86B8-468E-992B-1CC91CEAC579}"/>
            </c:ext>
          </c:extLst>
        </c:ser>
        <c:ser>
          <c:idx val="12"/>
          <c:order val="12"/>
          <c:spPr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4">
                    <a:lumMod val="40000"/>
                    <a:lumOff val="60000"/>
                  </a:schemeClr>
                </a:gs>
              </a:gsLst>
              <a:lin ang="16200000" scaled="1"/>
            </a:gradFill>
            <a:ln>
              <a:noFill/>
            </a:ln>
            <a:effectLst/>
            <a:sp3d/>
          </c:spPr>
          <c:invertIfNegative val="0"/>
          <c:cat>
            <c:strRef>
              <c:f>Hoja3!$B$5:$B$14</c:f>
              <c:strCache>
                <c:ptCount val="10"/>
                <c:pt idx="0">
                  <c:v>RAYOS X</c:v>
                </c:pt>
                <c:pt idx="1">
                  <c:v>TOMOGRAFIA</c:v>
                </c:pt>
                <c:pt idx="2">
                  <c:v>ECOGRAFIA</c:v>
                </c:pt>
                <c:pt idx="3">
                  <c:v>ELECTROCARDIOGRAMA</c:v>
                </c:pt>
                <c:pt idx="4">
                  <c:v>TRANSFUSION SANGUINEA</c:v>
                </c:pt>
                <c:pt idx="5">
                  <c:v>ANATOMIA PATOLOGICA</c:v>
                </c:pt>
                <c:pt idx="6">
                  <c:v>FONOAUDIOLOGIA</c:v>
                </c:pt>
                <c:pt idx="7">
                  <c:v>AUDIOLOGIA</c:v>
                </c:pt>
                <c:pt idx="8">
                  <c:v>FISIOTERAPIA</c:v>
                </c:pt>
                <c:pt idx="9">
                  <c:v>ENDOSCOPIA</c:v>
                </c:pt>
              </c:strCache>
            </c:strRef>
          </c:cat>
          <c:val>
            <c:numRef>
              <c:f>Hoja3!$O$5:$O$14</c:f>
              <c:numCache>
                <c:formatCode>General</c:formatCode>
                <c:ptCount val="10"/>
                <c:pt idx="0">
                  <c:v>16957</c:v>
                </c:pt>
                <c:pt idx="1">
                  <c:v>3663</c:v>
                </c:pt>
                <c:pt idx="2">
                  <c:v>8690</c:v>
                </c:pt>
                <c:pt idx="3">
                  <c:v>3089</c:v>
                </c:pt>
                <c:pt idx="4">
                  <c:v>2896</c:v>
                </c:pt>
                <c:pt idx="5">
                  <c:v>2551</c:v>
                </c:pt>
                <c:pt idx="6">
                  <c:v>2662</c:v>
                </c:pt>
                <c:pt idx="7">
                  <c:v>2454</c:v>
                </c:pt>
                <c:pt idx="8">
                  <c:v>20435</c:v>
                </c:pt>
                <c:pt idx="9">
                  <c:v>77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C-86B8-468E-992B-1CC91CEAC5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2181872"/>
        <c:axId val="252191024"/>
        <c:axId val="0"/>
      </c:bar3DChart>
      <c:catAx>
        <c:axId val="25218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191024"/>
        <c:crosses val="autoZero"/>
        <c:auto val="1"/>
        <c:lblAlgn val="ctr"/>
        <c:lblOffset val="100"/>
        <c:noMultiLvlLbl val="0"/>
      </c:catAx>
      <c:valAx>
        <c:axId val="252191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1818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b="1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2441103952914974"/>
          <c:y val="1.3218469435593811E-2"/>
          <c:w val="0.66750815239004213"/>
          <c:h val="0.9012699432982520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Hoja3!$B$4</c:f>
              <c:strCache>
                <c:ptCount val="1"/>
                <c:pt idx="0">
                  <c:v>LABORATORIO</c:v>
                </c:pt>
              </c:strCache>
            </c:strRef>
          </c:tx>
          <c:spPr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4">
                    <a:lumMod val="40000"/>
                    <a:lumOff val="60000"/>
                  </a:schemeClr>
                </a:gs>
              </a:gsLst>
              <a:lin ang="16200000" scaled="1"/>
            </a:gradFill>
            <a:ln>
              <a:noFill/>
            </a:ln>
            <a:effectLst/>
            <a:sp3d/>
          </c:spPr>
          <c:invertIfNegative val="0"/>
          <c:val>
            <c:numRef>
              <c:f>Hoja3!$C$4:$O$4</c:f>
              <c:numCache>
                <c:formatCode>General</c:formatCode>
                <c:ptCount val="1"/>
                <c:pt idx="0">
                  <c:v>642638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9722-4F44-B307-C62281394C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7037520"/>
        <c:axId val="287038352"/>
        <c:axId val="0"/>
      </c:bar3DChart>
      <c:catAx>
        <c:axId val="28703752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038352"/>
        <c:crosses val="autoZero"/>
        <c:auto val="1"/>
        <c:lblAlgn val="ctr"/>
        <c:lblOffset val="100"/>
        <c:noMultiLvlLbl val="0"/>
      </c:catAx>
      <c:valAx>
        <c:axId val="28703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0375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29FEEF-4714-4572-9E88-63E358743C46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A934AD5-31AF-43EB-9F68-597174381F8C}">
      <dgm:prSet/>
      <dgm:spPr/>
      <dgm:t>
        <a:bodyPr/>
        <a:lstStyle/>
        <a:p>
          <a:pPr rtl="0"/>
          <a:r>
            <a:rPr lang="es-ES" dirty="0" smtClean="0"/>
            <a:t>Presentar en Audiencia Pública la Rendición de Cuentas Inicial para poner en consideración de la ciudadanía las proyecciones del Hospital del Norte para la gestión 2024</a:t>
          </a:r>
          <a:endParaRPr lang="es-ES" dirty="0"/>
        </a:p>
      </dgm:t>
    </dgm:pt>
    <dgm:pt modelId="{FB353B3D-468A-4E9D-A46E-E2DF582331EE}" type="parTrans" cxnId="{B9F7B1EF-DA90-4494-80A8-339214E72B17}">
      <dgm:prSet/>
      <dgm:spPr/>
      <dgm:t>
        <a:bodyPr/>
        <a:lstStyle/>
        <a:p>
          <a:endParaRPr lang="es-ES"/>
        </a:p>
      </dgm:t>
    </dgm:pt>
    <dgm:pt modelId="{17E79297-9C7C-4819-BDF2-BEE00CF857F0}" type="sibTrans" cxnId="{B9F7B1EF-DA90-4494-80A8-339214E72B17}">
      <dgm:prSet/>
      <dgm:spPr/>
      <dgm:t>
        <a:bodyPr/>
        <a:lstStyle/>
        <a:p>
          <a:endParaRPr lang="es-ES"/>
        </a:p>
      </dgm:t>
    </dgm:pt>
    <dgm:pt modelId="{C4754F3B-4B74-4291-B9B2-00574E02407C}" type="pres">
      <dgm:prSet presAssocID="{6829FEEF-4714-4572-9E88-63E358743C4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CC29C55-8425-4714-8777-07309C1E3725}" type="pres">
      <dgm:prSet presAssocID="{CA934AD5-31AF-43EB-9F68-597174381F8C}" presName="circle1" presStyleLbl="node1" presStyleIdx="0" presStyleCnt="1"/>
      <dgm:spPr/>
    </dgm:pt>
    <dgm:pt modelId="{C3FF13DC-678C-4B7D-AE03-D64E3104EF19}" type="pres">
      <dgm:prSet presAssocID="{CA934AD5-31AF-43EB-9F68-597174381F8C}" presName="space" presStyleCnt="0"/>
      <dgm:spPr/>
    </dgm:pt>
    <dgm:pt modelId="{774A8FD2-2567-4B09-B1EA-D06AE24DC6A5}" type="pres">
      <dgm:prSet presAssocID="{CA934AD5-31AF-43EB-9F68-597174381F8C}" presName="rect1" presStyleLbl="alignAcc1" presStyleIdx="0" presStyleCnt="1"/>
      <dgm:spPr/>
      <dgm:t>
        <a:bodyPr/>
        <a:lstStyle/>
        <a:p>
          <a:endParaRPr lang="es-ES"/>
        </a:p>
      </dgm:t>
    </dgm:pt>
    <dgm:pt modelId="{38374DA8-4769-40D4-BA98-CFBFD7B0BB9A}" type="pres">
      <dgm:prSet presAssocID="{CA934AD5-31AF-43EB-9F68-597174381F8C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151AD01-AF56-4F3C-918F-024BB78EBE4B}" type="presOf" srcId="{CA934AD5-31AF-43EB-9F68-597174381F8C}" destId="{38374DA8-4769-40D4-BA98-CFBFD7B0BB9A}" srcOrd="1" destOrd="0" presId="urn:microsoft.com/office/officeart/2005/8/layout/target3"/>
    <dgm:cxn modelId="{B9F7B1EF-DA90-4494-80A8-339214E72B17}" srcId="{6829FEEF-4714-4572-9E88-63E358743C46}" destId="{CA934AD5-31AF-43EB-9F68-597174381F8C}" srcOrd="0" destOrd="0" parTransId="{FB353B3D-468A-4E9D-A46E-E2DF582331EE}" sibTransId="{17E79297-9C7C-4819-BDF2-BEE00CF857F0}"/>
    <dgm:cxn modelId="{242385FD-DAD6-458F-8186-A37319A965E2}" type="presOf" srcId="{6829FEEF-4714-4572-9E88-63E358743C46}" destId="{C4754F3B-4B74-4291-B9B2-00574E02407C}" srcOrd="0" destOrd="0" presId="urn:microsoft.com/office/officeart/2005/8/layout/target3"/>
    <dgm:cxn modelId="{CA3D09D2-A2B4-42BC-8815-545CDE51A401}" type="presOf" srcId="{CA934AD5-31AF-43EB-9F68-597174381F8C}" destId="{774A8FD2-2567-4B09-B1EA-D06AE24DC6A5}" srcOrd="0" destOrd="0" presId="urn:microsoft.com/office/officeart/2005/8/layout/target3"/>
    <dgm:cxn modelId="{746D464E-7035-421D-8BCC-E9A3DA164FF6}" type="presParOf" srcId="{C4754F3B-4B74-4291-B9B2-00574E02407C}" destId="{9CC29C55-8425-4714-8777-07309C1E3725}" srcOrd="0" destOrd="0" presId="urn:microsoft.com/office/officeart/2005/8/layout/target3"/>
    <dgm:cxn modelId="{B53F4A95-695D-41EE-934C-D1525D09D111}" type="presParOf" srcId="{C4754F3B-4B74-4291-B9B2-00574E02407C}" destId="{C3FF13DC-678C-4B7D-AE03-D64E3104EF19}" srcOrd="1" destOrd="0" presId="urn:microsoft.com/office/officeart/2005/8/layout/target3"/>
    <dgm:cxn modelId="{85576979-9646-4639-8A07-FFC9AE910FD3}" type="presParOf" srcId="{C4754F3B-4B74-4291-B9B2-00574E02407C}" destId="{774A8FD2-2567-4B09-B1EA-D06AE24DC6A5}" srcOrd="2" destOrd="0" presId="urn:microsoft.com/office/officeart/2005/8/layout/target3"/>
    <dgm:cxn modelId="{8AEEBED7-A9DB-481B-B79E-9675AD4882A9}" type="presParOf" srcId="{C4754F3B-4B74-4291-B9B2-00574E02407C}" destId="{38374DA8-4769-40D4-BA98-CFBFD7B0BB9A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335463-144B-42F8-9425-1ED4F47037A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13FE556-3D70-4F44-AE61-F139107F7F11}">
      <dgm:prSet custT="1"/>
      <dgm:spPr/>
      <dgm:t>
        <a:bodyPr/>
        <a:lstStyle/>
        <a:p>
          <a:pPr rtl="0"/>
          <a:r>
            <a:rPr lang="es-ES" sz="2000" dirty="0" smtClean="0"/>
            <a:t>Como un derecho fundamental, todas/os los bolivianos, según al </a:t>
          </a:r>
          <a:r>
            <a:rPr lang="es-ES" sz="2800" dirty="0" smtClean="0"/>
            <a:t>artículo 18 numeral I</a:t>
          </a:r>
          <a:r>
            <a:rPr lang="es-ES" sz="2400" dirty="0" smtClean="0"/>
            <a:t> </a:t>
          </a:r>
          <a:r>
            <a:rPr lang="es-ES" sz="2000" dirty="0" smtClean="0"/>
            <a:t>de la Constitución Política del Estado, tienen “…derecho a la salud” y que “…la inclusión y el acceso a la salud…” debe garantizarse a todas “...las personas, sin exclusión y discriminación alguna” (numeral II).</a:t>
          </a:r>
          <a:endParaRPr lang="es-ES" sz="2000" dirty="0"/>
        </a:p>
      </dgm:t>
    </dgm:pt>
    <dgm:pt modelId="{530BEBF3-6794-440B-911C-29D9425CD429}" type="parTrans" cxnId="{20FD4C28-6326-4501-BA54-E648D9A598B1}">
      <dgm:prSet/>
      <dgm:spPr/>
      <dgm:t>
        <a:bodyPr/>
        <a:lstStyle/>
        <a:p>
          <a:endParaRPr lang="es-ES"/>
        </a:p>
      </dgm:t>
    </dgm:pt>
    <dgm:pt modelId="{B94CFC21-C336-4481-9B7D-7A4D4360AC75}" type="sibTrans" cxnId="{20FD4C28-6326-4501-BA54-E648D9A598B1}">
      <dgm:prSet/>
      <dgm:spPr/>
      <dgm:t>
        <a:bodyPr/>
        <a:lstStyle/>
        <a:p>
          <a:endParaRPr lang="es-ES"/>
        </a:p>
      </dgm:t>
    </dgm:pt>
    <dgm:pt modelId="{BB31413E-5E38-4B39-8A18-E9144F8F64D4}">
      <dgm:prSet/>
      <dgm:spPr/>
      <dgm:t>
        <a:bodyPr/>
        <a:lstStyle/>
        <a:p>
          <a:pPr rtl="0"/>
          <a:r>
            <a:rPr lang="es-ES" smtClean="0"/>
            <a:t>Respecto al sistema de salud, la norma indica que será “…único…, gratuito, equitativo, intracultural, participativo, con calidad, calidez y control social” (numeral III).</a:t>
          </a:r>
          <a:endParaRPr lang="es-ES"/>
        </a:p>
      </dgm:t>
    </dgm:pt>
    <dgm:pt modelId="{9FECEDD8-EFE0-4988-9B2E-58198E5F121D}" type="parTrans" cxnId="{0DCF846B-8021-4E0B-80A7-6189DBD49F41}">
      <dgm:prSet/>
      <dgm:spPr/>
      <dgm:t>
        <a:bodyPr/>
        <a:lstStyle/>
        <a:p>
          <a:endParaRPr lang="es-ES"/>
        </a:p>
      </dgm:t>
    </dgm:pt>
    <dgm:pt modelId="{D141098C-E845-4D9C-9461-A084989B25F2}" type="sibTrans" cxnId="{0DCF846B-8021-4E0B-80A7-6189DBD49F41}">
      <dgm:prSet/>
      <dgm:spPr/>
      <dgm:t>
        <a:bodyPr/>
        <a:lstStyle/>
        <a:p>
          <a:endParaRPr lang="es-ES"/>
        </a:p>
      </dgm:t>
    </dgm:pt>
    <dgm:pt modelId="{E799F35F-571E-4CB5-A00D-E27969655713}">
      <dgm:prSet/>
      <dgm:spPr/>
      <dgm:t>
        <a:bodyPr/>
        <a:lstStyle/>
        <a:p>
          <a:pPr rtl="0"/>
          <a:r>
            <a:rPr lang="es-ES" smtClean="0"/>
            <a:t>“El sistema se basa en los principios de solidaridad, eficiencia y corresponsabilidad y se desarrolla mediante políticas públicas en todos los niveles de gobierno” (Íbid)</a:t>
          </a:r>
          <a:endParaRPr lang="es-ES"/>
        </a:p>
      </dgm:t>
    </dgm:pt>
    <dgm:pt modelId="{D1838072-F0C0-4C8D-8FD3-BCC0F524A0B1}" type="parTrans" cxnId="{82928EB7-23B5-4416-9135-C04805DCF670}">
      <dgm:prSet/>
      <dgm:spPr/>
      <dgm:t>
        <a:bodyPr/>
        <a:lstStyle/>
        <a:p>
          <a:endParaRPr lang="es-ES"/>
        </a:p>
      </dgm:t>
    </dgm:pt>
    <dgm:pt modelId="{129411B0-52DC-4D3C-B920-89BF94B31CD0}" type="sibTrans" cxnId="{82928EB7-23B5-4416-9135-C04805DCF670}">
      <dgm:prSet/>
      <dgm:spPr/>
      <dgm:t>
        <a:bodyPr/>
        <a:lstStyle/>
        <a:p>
          <a:endParaRPr lang="es-ES"/>
        </a:p>
      </dgm:t>
    </dgm:pt>
    <dgm:pt modelId="{9F9DB953-2991-4F82-A9DC-198BCD96D26D}" type="pres">
      <dgm:prSet presAssocID="{5A335463-144B-42F8-9425-1ED4F47037A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F4B11EB-3C8C-43DC-9A4D-59122DDF54E4}" type="pres">
      <dgm:prSet presAssocID="{613FE556-3D70-4F44-AE61-F139107F7F11}" presName="circle1" presStyleLbl="node1" presStyleIdx="0" presStyleCnt="3"/>
      <dgm:spPr/>
    </dgm:pt>
    <dgm:pt modelId="{607EF8AF-A057-4691-8341-A3EBB2FE47B1}" type="pres">
      <dgm:prSet presAssocID="{613FE556-3D70-4F44-AE61-F139107F7F11}" presName="space" presStyleCnt="0"/>
      <dgm:spPr/>
    </dgm:pt>
    <dgm:pt modelId="{F773FA16-D8B8-46EC-91B9-4E075284AEAC}" type="pres">
      <dgm:prSet presAssocID="{613FE556-3D70-4F44-AE61-F139107F7F11}" presName="rect1" presStyleLbl="alignAcc1" presStyleIdx="0" presStyleCnt="3"/>
      <dgm:spPr/>
      <dgm:t>
        <a:bodyPr/>
        <a:lstStyle/>
        <a:p>
          <a:endParaRPr lang="es-ES"/>
        </a:p>
      </dgm:t>
    </dgm:pt>
    <dgm:pt modelId="{A81C2D38-E5C4-47BC-A275-4C506F5E2955}" type="pres">
      <dgm:prSet presAssocID="{BB31413E-5E38-4B39-8A18-E9144F8F64D4}" presName="vertSpace2" presStyleLbl="node1" presStyleIdx="0" presStyleCnt="3"/>
      <dgm:spPr/>
    </dgm:pt>
    <dgm:pt modelId="{724A229F-1019-4A9E-A91D-D63D3E6DF9E1}" type="pres">
      <dgm:prSet presAssocID="{BB31413E-5E38-4B39-8A18-E9144F8F64D4}" presName="circle2" presStyleLbl="node1" presStyleIdx="1" presStyleCnt="3"/>
      <dgm:spPr/>
    </dgm:pt>
    <dgm:pt modelId="{1390C7C0-EF99-40F8-87A7-F90EDA61A6AB}" type="pres">
      <dgm:prSet presAssocID="{BB31413E-5E38-4B39-8A18-E9144F8F64D4}" presName="rect2" presStyleLbl="alignAcc1" presStyleIdx="1" presStyleCnt="3"/>
      <dgm:spPr/>
      <dgm:t>
        <a:bodyPr/>
        <a:lstStyle/>
        <a:p>
          <a:endParaRPr lang="es-ES"/>
        </a:p>
      </dgm:t>
    </dgm:pt>
    <dgm:pt modelId="{03E9A3E6-3C42-4CAB-9020-8C7D6E5A9ED4}" type="pres">
      <dgm:prSet presAssocID="{E799F35F-571E-4CB5-A00D-E27969655713}" presName="vertSpace3" presStyleLbl="node1" presStyleIdx="1" presStyleCnt="3"/>
      <dgm:spPr/>
    </dgm:pt>
    <dgm:pt modelId="{577BE4A4-D8D9-4441-AC3D-88B2AA50F227}" type="pres">
      <dgm:prSet presAssocID="{E799F35F-571E-4CB5-A00D-E27969655713}" presName="circle3" presStyleLbl="node1" presStyleIdx="2" presStyleCnt="3"/>
      <dgm:spPr/>
    </dgm:pt>
    <dgm:pt modelId="{F186F988-FF53-4180-961E-DECA3E503C76}" type="pres">
      <dgm:prSet presAssocID="{E799F35F-571E-4CB5-A00D-E27969655713}" presName="rect3" presStyleLbl="alignAcc1" presStyleIdx="2" presStyleCnt="3"/>
      <dgm:spPr/>
      <dgm:t>
        <a:bodyPr/>
        <a:lstStyle/>
        <a:p>
          <a:endParaRPr lang="es-ES"/>
        </a:p>
      </dgm:t>
    </dgm:pt>
    <dgm:pt modelId="{35B3560B-B50B-4914-B9F6-655235C82BB5}" type="pres">
      <dgm:prSet presAssocID="{613FE556-3D70-4F44-AE61-F139107F7F11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1950A6-AB28-4110-9EBA-76A9F5187E88}" type="pres">
      <dgm:prSet presAssocID="{BB31413E-5E38-4B39-8A18-E9144F8F64D4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677EF9-8336-453E-AD80-F8305A8C443B}" type="pres">
      <dgm:prSet presAssocID="{E799F35F-571E-4CB5-A00D-E27969655713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8D43BAE-A192-45D9-BAAA-ABD913BCFE00}" type="presOf" srcId="{BB31413E-5E38-4B39-8A18-E9144F8F64D4}" destId="{351950A6-AB28-4110-9EBA-76A9F5187E88}" srcOrd="1" destOrd="0" presId="urn:microsoft.com/office/officeart/2005/8/layout/target3"/>
    <dgm:cxn modelId="{0DCF846B-8021-4E0B-80A7-6189DBD49F41}" srcId="{5A335463-144B-42F8-9425-1ED4F47037A8}" destId="{BB31413E-5E38-4B39-8A18-E9144F8F64D4}" srcOrd="1" destOrd="0" parTransId="{9FECEDD8-EFE0-4988-9B2E-58198E5F121D}" sibTransId="{D141098C-E845-4D9C-9461-A084989B25F2}"/>
    <dgm:cxn modelId="{78C82515-1CE5-49A1-BB2F-F4C4D09C1BEE}" type="presOf" srcId="{E799F35F-571E-4CB5-A00D-E27969655713}" destId="{F186F988-FF53-4180-961E-DECA3E503C76}" srcOrd="0" destOrd="0" presId="urn:microsoft.com/office/officeart/2005/8/layout/target3"/>
    <dgm:cxn modelId="{82928EB7-23B5-4416-9135-C04805DCF670}" srcId="{5A335463-144B-42F8-9425-1ED4F47037A8}" destId="{E799F35F-571E-4CB5-A00D-E27969655713}" srcOrd="2" destOrd="0" parTransId="{D1838072-F0C0-4C8D-8FD3-BCC0F524A0B1}" sibTransId="{129411B0-52DC-4D3C-B920-89BF94B31CD0}"/>
    <dgm:cxn modelId="{20FD4C28-6326-4501-BA54-E648D9A598B1}" srcId="{5A335463-144B-42F8-9425-1ED4F47037A8}" destId="{613FE556-3D70-4F44-AE61-F139107F7F11}" srcOrd="0" destOrd="0" parTransId="{530BEBF3-6794-440B-911C-29D9425CD429}" sibTransId="{B94CFC21-C336-4481-9B7D-7A4D4360AC75}"/>
    <dgm:cxn modelId="{26FF6410-DAE1-4FDF-A73E-A0798B073A88}" type="presOf" srcId="{613FE556-3D70-4F44-AE61-F139107F7F11}" destId="{35B3560B-B50B-4914-B9F6-655235C82BB5}" srcOrd="1" destOrd="0" presId="urn:microsoft.com/office/officeart/2005/8/layout/target3"/>
    <dgm:cxn modelId="{109F49A6-AC9E-4D63-8F9D-A20D32ECF221}" type="presOf" srcId="{5A335463-144B-42F8-9425-1ED4F47037A8}" destId="{9F9DB953-2991-4F82-A9DC-198BCD96D26D}" srcOrd="0" destOrd="0" presId="urn:microsoft.com/office/officeart/2005/8/layout/target3"/>
    <dgm:cxn modelId="{411DEAAA-DC4C-4209-AEA0-A87EF134AA30}" type="presOf" srcId="{613FE556-3D70-4F44-AE61-F139107F7F11}" destId="{F773FA16-D8B8-46EC-91B9-4E075284AEAC}" srcOrd="0" destOrd="0" presId="urn:microsoft.com/office/officeart/2005/8/layout/target3"/>
    <dgm:cxn modelId="{867F7FB7-1A5E-484C-A21A-25EBD5432CCB}" type="presOf" srcId="{BB31413E-5E38-4B39-8A18-E9144F8F64D4}" destId="{1390C7C0-EF99-40F8-87A7-F90EDA61A6AB}" srcOrd="0" destOrd="0" presId="urn:microsoft.com/office/officeart/2005/8/layout/target3"/>
    <dgm:cxn modelId="{F8F30A48-9602-465D-81A8-12DA4063D797}" type="presOf" srcId="{E799F35F-571E-4CB5-A00D-E27969655713}" destId="{CE677EF9-8336-453E-AD80-F8305A8C443B}" srcOrd="1" destOrd="0" presId="urn:microsoft.com/office/officeart/2005/8/layout/target3"/>
    <dgm:cxn modelId="{42CA51C4-98E0-4A08-A385-49A68C41DE13}" type="presParOf" srcId="{9F9DB953-2991-4F82-A9DC-198BCD96D26D}" destId="{9F4B11EB-3C8C-43DC-9A4D-59122DDF54E4}" srcOrd="0" destOrd="0" presId="urn:microsoft.com/office/officeart/2005/8/layout/target3"/>
    <dgm:cxn modelId="{EA4B8745-CBBE-484B-BF4C-E28F00067399}" type="presParOf" srcId="{9F9DB953-2991-4F82-A9DC-198BCD96D26D}" destId="{607EF8AF-A057-4691-8341-A3EBB2FE47B1}" srcOrd="1" destOrd="0" presId="urn:microsoft.com/office/officeart/2005/8/layout/target3"/>
    <dgm:cxn modelId="{FA4F78D0-FB12-477E-A203-5ECF0F192E1C}" type="presParOf" srcId="{9F9DB953-2991-4F82-A9DC-198BCD96D26D}" destId="{F773FA16-D8B8-46EC-91B9-4E075284AEAC}" srcOrd="2" destOrd="0" presId="urn:microsoft.com/office/officeart/2005/8/layout/target3"/>
    <dgm:cxn modelId="{68FA137C-932F-43BE-95C9-16B696CA5FC2}" type="presParOf" srcId="{9F9DB953-2991-4F82-A9DC-198BCD96D26D}" destId="{A81C2D38-E5C4-47BC-A275-4C506F5E2955}" srcOrd="3" destOrd="0" presId="urn:microsoft.com/office/officeart/2005/8/layout/target3"/>
    <dgm:cxn modelId="{9912A815-3B49-4F62-A3E2-8E7AA194B086}" type="presParOf" srcId="{9F9DB953-2991-4F82-A9DC-198BCD96D26D}" destId="{724A229F-1019-4A9E-A91D-D63D3E6DF9E1}" srcOrd="4" destOrd="0" presId="urn:microsoft.com/office/officeart/2005/8/layout/target3"/>
    <dgm:cxn modelId="{9C1911CE-DE49-4079-ABA5-E20B3E32CAFA}" type="presParOf" srcId="{9F9DB953-2991-4F82-A9DC-198BCD96D26D}" destId="{1390C7C0-EF99-40F8-87A7-F90EDA61A6AB}" srcOrd="5" destOrd="0" presId="urn:microsoft.com/office/officeart/2005/8/layout/target3"/>
    <dgm:cxn modelId="{252F4B3E-0884-4C96-9A72-25A32EE9EA9F}" type="presParOf" srcId="{9F9DB953-2991-4F82-A9DC-198BCD96D26D}" destId="{03E9A3E6-3C42-4CAB-9020-8C7D6E5A9ED4}" srcOrd="6" destOrd="0" presId="urn:microsoft.com/office/officeart/2005/8/layout/target3"/>
    <dgm:cxn modelId="{CA520ACE-E9FB-4053-B60D-F979154F3DE8}" type="presParOf" srcId="{9F9DB953-2991-4F82-A9DC-198BCD96D26D}" destId="{577BE4A4-D8D9-4441-AC3D-88B2AA50F227}" srcOrd="7" destOrd="0" presId="urn:microsoft.com/office/officeart/2005/8/layout/target3"/>
    <dgm:cxn modelId="{75DCA51A-29B7-45FB-B53D-21DEE6C05893}" type="presParOf" srcId="{9F9DB953-2991-4F82-A9DC-198BCD96D26D}" destId="{F186F988-FF53-4180-961E-DECA3E503C76}" srcOrd="8" destOrd="0" presId="urn:microsoft.com/office/officeart/2005/8/layout/target3"/>
    <dgm:cxn modelId="{B1F9D0C1-033A-435A-9640-1738D191D7DA}" type="presParOf" srcId="{9F9DB953-2991-4F82-A9DC-198BCD96D26D}" destId="{35B3560B-B50B-4914-B9F6-655235C82BB5}" srcOrd="9" destOrd="0" presId="urn:microsoft.com/office/officeart/2005/8/layout/target3"/>
    <dgm:cxn modelId="{6B3EBECA-BAFD-4931-9CE3-D80823F27EA2}" type="presParOf" srcId="{9F9DB953-2991-4F82-A9DC-198BCD96D26D}" destId="{351950A6-AB28-4110-9EBA-76A9F5187E88}" srcOrd="10" destOrd="0" presId="urn:microsoft.com/office/officeart/2005/8/layout/target3"/>
    <dgm:cxn modelId="{9A7BB295-637D-4AE6-A767-F8B0BF8F8BCC}" type="presParOf" srcId="{9F9DB953-2991-4F82-A9DC-198BCD96D26D}" destId="{CE677EF9-8336-453E-AD80-F8305A8C443B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ED2DBC-CA24-4BFC-9000-BA91E8CFD7F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9D3AE7CE-642B-4C0C-AC62-CCCEB5D38FC2}">
      <dgm:prSet/>
      <dgm:spPr/>
      <dgm:t>
        <a:bodyPr/>
        <a:lstStyle/>
        <a:p>
          <a:pPr rtl="0"/>
          <a:r>
            <a:rPr lang="es-ES" smtClean="0"/>
            <a:t>Partiendo de lo establecido en la Constitución Política del Estado y el Código de Salud (Arts. 18 y 134, respectivamente), la Ley Marco de Autonomías y Descentralización “Andrés Ibáñez” establece las competencias concurrentes del Gobierno Departamental, a saber: “Elaborar y ejecutar proyectos departamentales de promoción de salud y prevención de enfermedades en el marco de la política de salud” (Art. 81, parágrafo III, numeral 1, inciso j).</a:t>
          </a:r>
          <a:endParaRPr lang="es-ES"/>
        </a:p>
      </dgm:t>
    </dgm:pt>
    <dgm:pt modelId="{FE565D64-3204-48D5-A8E7-D7913A8B4985}" type="parTrans" cxnId="{A03BAFA7-8DA4-4355-BB3E-8F50A2036BFF}">
      <dgm:prSet/>
      <dgm:spPr/>
      <dgm:t>
        <a:bodyPr/>
        <a:lstStyle/>
        <a:p>
          <a:endParaRPr lang="es-ES"/>
        </a:p>
      </dgm:t>
    </dgm:pt>
    <dgm:pt modelId="{8CD40670-E326-49EC-BE3D-01D04128CC42}" type="sibTrans" cxnId="{A03BAFA7-8DA4-4355-BB3E-8F50A2036BFF}">
      <dgm:prSet/>
      <dgm:spPr/>
      <dgm:t>
        <a:bodyPr/>
        <a:lstStyle/>
        <a:p>
          <a:endParaRPr lang="es-ES"/>
        </a:p>
      </dgm:t>
    </dgm:pt>
    <dgm:pt modelId="{5DEAF8C6-13D9-4F9A-A399-D0B1DDB74D9A}">
      <dgm:prSet/>
      <dgm:spPr/>
      <dgm:t>
        <a:bodyPr/>
        <a:lstStyle/>
        <a:p>
          <a:pPr rtl="0"/>
          <a:r>
            <a:rPr lang="es-ES" dirty="0" smtClean="0"/>
            <a:t>La Resolución Administrativa </a:t>
          </a:r>
          <a:r>
            <a:rPr lang="es-ES" dirty="0" err="1" smtClean="0"/>
            <a:t>DIR</a:t>
          </a:r>
          <a:r>
            <a:rPr lang="es-ES" dirty="0" smtClean="0"/>
            <a:t>-SEDES 025/14 resuelve autorizar “…la apertura y funcionamiento del establecimiento de salud, Hospital Público de Tercer Nivel de Atención en Salud, denominado HOSPITAL DEL NORTE…”</a:t>
          </a:r>
          <a:endParaRPr lang="es-ES" dirty="0"/>
        </a:p>
      </dgm:t>
    </dgm:pt>
    <dgm:pt modelId="{82E104A8-7E8B-4395-A175-61034F75331B}" type="parTrans" cxnId="{3034B863-213E-4591-9734-C438C9470221}">
      <dgm:prSet/>
      <dgm:spPr/>
      <dgm:t>
        <a:bodyPr/>
        <a:lstStyle/>
        <a:p>
          <a:endParaRPr lang="es-ES"/>
        </a:p>
      </dgm:t>
    </dgm:pt>
    <dgm:pt modelId="{6F8599B0-B6B1-48B9-A4CD-661B23A911AC}" type="sibTrans" cxnId="{3034B863-213E-4591-9734-C438C9470221}">
      <dgm:prSet/>
      <dgm:spPr/>
      <dgm:t>
        <a:bodyPr/>
        <a:lstStyle/>
        <a:p>
          <a:endParaRPr lang="es-ES"/>
        </a:p>
      </dgm:t>
    </dgm:pt>
    <dgm:pt modelId="{EBC6AC7D-C6F7-4B6E-8557-43D90B138364}" type="pres">
      <dgm:prSet presAssocID="{C4ED2DBC-CA24-4BFC-9000-BA91E8CFD7F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40FF9EB-4DFF-4720-A600-DE0C97DEFC2C}" type="pres">
      <dgm:prSet presAssocID="{9D3AE7CE-642B-4C0C-AC62-CCCEB5D38FC2}" presName="circle1" presStyleLbl="node1" presStyleIdx="0" presStyleCnt="2"/>
      <dgm:spPr/>
    </dgm:pt>
    <dgm:pt modelId="{79920818-67F5-4BFF-9F8D-CA99D4EF02F4}" type="pres">
      <dgm:prSet presAssocID="{9D3AE7CE-642B-4C0C-AC62-CCCEB5D38FC2}" presName="space" presStyleCnt="0"/>
      <dgm:spPr/>
    </dgm:pt>
    <dgm:pt modelId="{A42825D1-87E9-4134-8377-B59DEA3D9BC8}" type="pres">
      <dgm:prSet presAssocID="{9D3AE7CE-642B-4C0C-AC62-CCCEB5D38FC2}" presName="rect1" presStyleLbl="alignAcc1" presStyleIdx="0" presStyleCnt="2"/>
      <dgm:spPr/>
      <dgm:t>
        <a:bodyPr/>
        <a:lstStyle/>
        <a:p>
          <a:endParaRPr lang="es-ES"/>
        </a:p>
      </dgm:t>
    </dgm:pt>
    <dgm:pt modelId="{05D7F9C4-12F5-4BF8-A7D1-D186BFFCA6ED}" type="pres">
      <dgm:prSet presAssocID="{5DEAF8C6-13D9-4F9A-A399-D0B1DDB74D9A}" presName="vertSpace2" presStyleLbl="node1" presStyleIdx="0" presStyleCnt="2"/>
      <dgm:spPr/>
    </dgm:pt>
    <dgm:pt modelId="{5E2C15E9-454F-4368-87D0-8E4D3B13BEE4}" type="pres">
      <dgm:prSet presAssocID="{5DEAF8C6-13D9-4F9A-A399-D0B1DDB74D9A}" presName="circle2" presStyleLbl="node1" presStyleIdx="1" presStyleCnt="2"/>
      <dgm:spPr/>
    </dgm:pt>
    <dgm:pt modelId="{4DD1EF7B-D040-416B-BE85-3AD0678A41C1}" type="pres">
      <dgm:prSet presAssocID="{5DEAF8C6-13D9-4F9A-A399-D0B1DDB74D9A}" presName="rect2" presStyleLbl="alignAcc1" presStyleIdx="1" presStyleCnt="2"/>
      <dgm:spPr/>
      <dgm:t>
        <a:bodyPr/>
        <a:lstStyle/>
        <a:p>
          <a:endParaRPr lang="es-ES"/>
        </a:p>
      </dgm:t>
    </dgm:pt>
    <dgm:pt modelId="{178B8E98-904A-4061-8264-B2E02E593D23}" type="pres">
      <dgm:prSet presAssocID="{9D3AE7CE-642B-4C0C-AC62-CCCEB5D38FC2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851005-D2AB-4672-9A2B-8215C581853F}" type="pres">
      <dgm:prSet presAssocID="{5DEAF8C6-13D9-4F9A-A399-D0B1DDB74D9A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F55C126-FFAE-4DB7-8AFD-D1D1BE237817}" type="presOf" srcId="{5DEAF8C6-13D9-4F9A-A399-D0B1DDB74D9A}" destId="{50851005-D2AB-4672-9A2B-8215C581853F}" srcOrd="1" destOrd="0" presId="urn:microsoft.com/office/officeart/2005/8/layout/target3"/>
    <dgm:cxn modelId="{00803934-2D14-44EC-B12E-E7587A6A01F6}" type="presOf" srcId="{C4ED2DBC-CA24-4BFC-9000-BA91E8CFD7F8}" destId="{EBC6AC7D-C6F7-4B6E-8557-43D90B138364}" srcOrd="0" destOrd="0" presId="urn:microsoft.com/office/officeart/2005/8/layout/target3"/>
    <dgm:cxn modelId="{758E6965-98B7-421A-B4F3-DA33D94DBC79}" type="presOf" srcId="{9D3AE7CE-642B-4C0C-AC62-CCCEB5D38FC2}" destId="{A42825D1-87E9-4134-8377-B59DEA3D9BC8}" srcOrd="0" destOrd="0" presId="urn:microsoft.com/office/officeart/2005/8/layout/target3"/>
    <dgm:cxn modelId="{AE744377-431A-4CFB-8434-FE16028C67D7}" type="presOf" srcId="{5DEAF8C6-13D9-4F9A-A399-D0B1DDB74D9A}" destId="{4DD1EF7B-D040-416B-BE85-3AD0678A41C1}" srcOrd="0" destOrd="0" presId="urn:microsoft.com/office/officeart/2005/8/layout/target3"/>
    <dgm:cxn modelId="{3034B863-213E-4591-9734-C438C9470221}" srcId="{C4ED2DBC-CA24-4BFC-9000-BA91E8CFD7F8}" destId="{5DEAF8C6-13D9-4F9A-A399-D0B1DDB74D9A}" srcOrd="1" destOrd="0" parTransId="{82E104A8-7E8B-4395-A175-61034F75331B}" sibTransId="{6F8599B0-B6B1-48B9-A4CD-661B23A911AC}"/>
    <dgm:cxn modelId="{5FE83168-CE02-4994-BA8C-DE75F014775C}" type="presOf" srcId="{9D3AE7CE-642B-4C0C-AC62-CCCEB5D38FC2}" destId="{178B8E98-904A-4061-8264-B2E02E593D23}" srcOrd="1" destOrd="0" presId="urn:microsoft.com/office/officeart/2005/8/layout/target3"/>
    <dgm:cxn modelId="{A03BAFA7-8DA4-4355-BB3E-8F50A2036BFF}" srcId="{C4ED2DBC-CA24-4BFC-9000-BA91E8CFD7F8}" destId="{9D3AE7CE-642B-4C0C-AC62-CCCEB5D38FC2}" srcOrd="0" destOrd="0" parTransId="{FE565D64-3204-48D5-A8E7-D7913A8B4985}" sibTransId="{8CD40670-E326-49EC-BE3D-01D04128CC42}"/>
    <dgm:cxn modelId="{7017A36A-BCE3-47FA-8608-0CF417F03399}" type="presParOf" srcId="{EBC6AC7D-C6F7-4B6E-8557-43D90B138364}" destId="{340FF9EB-4DFF-4720-A600-DE0C97DEFC2C}" srcOrd="0" destOrd="0" presId="urn:microsoft.com/office/officeart/2005/8/layout/target3"/>
    <dgm:cxn modelId="{B689E947-4C34-4B5F-BFBD-1A5F757688ED}" type="presParOf" srcId="{EBC6AC7D-C6F7-4B6E-8557-43D90B138364}" destId="{79920818-67F5-4BFF-9F8D-CA99D4EF02F4}" srcOrd="1" destOrd="0" presId="urn:microsoft.com/office/officeart/2005/8/layout/target3"/>
    <dgm:cxn modelId="{BDF9F83B-313F-4949-BCDE-266BACCD6390}" type="presParOf" srcId="{EBC6AC7D-C6F7-4B6E-8557-43D90B138364}" destId="{A42825D1-87E9-4134-8377-B59DEA3D9BC8}" srcOrd="2" destOrd="0" presId="urn:microsoft.com/office/officeart/2005/8/layout/target3"/>
    <dgm:cxn modelId="{9C12E780-1965-4945-9C6E-964CF27F0E2F}" type="presParOf" srcId="{EBC6AC7D-C6F7-4B6E-8557-43D90B138364}" destId="{05D7F9C4-12F5-4BF8-A7D1-D186BFFCA6ED}" srcOrd="3" destOrd="0" presId="urn:microsoft.com/office/officeart/2005/8/layout/target3"/>
    <dgm:cxn modelId="{9CAAB0AC-E7FC-4EF8-95AF-7D52C9057B91}" type="presParOf" srcId="{EBC6AC7D-C6F7-4B6E-8557-43D90B138364}" destId="{5E2C15E9-454F-4368-87D0-8E4D3B13BEE4}" srcOrd="4" destOrd="0" presId="urn:microsoft.com/office/officeart/2005/8/layout/target3"/>
    <dgm:cxn modelId="{FF04EADF-727A-4880-9F71-015C4F41751B}" type="presParOf" srcId="{EBC6AC7D-C6F7-4B6E-8557-43D90B138364}" destId="{4DD1EF7B-D040-416B-BE85-3AD0678A41C1}" srcOrd="5" destOrd="0" presId="urn:microsoft.com/office/officeart/2005/8/layout/target3"/>
    <dgm:cxn modelId="{88E85100-D7E2-4D9B-BBAC-BBA606D66357}" type="presParOf" srcId="{EBC6AC7D-C6F7-4B6E-8557-43D90B138364}" destId="{178B8E98-904A-4061-8264-B2E02E593D23}" srcOrd="6" destOrd="0" presId="urn:microsoft.com/office/officeart/2005/8/layout/target3"/>
    <dgm:cxn modelId="{A10E8680-13A2-44DE-93FB-577D33FAA4A5}" type="presParOf" srcId="{EBC6AC7D-C6F7-4B6E-8557-43D90B138364}" destId="{50851005-D2AB-4672-9A2B-8215C581853F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4D2333-57F2-45BB-BB25-14CCB0DDE9A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2C598D2-E630-4885-A9EF-6AA2B26CD86A}">
      <dgm:prSet custT="1"/>
      <dgm:spPr/>
      <dgm:t>
        <a:bodyPr/>
        <a:lstStyle/>
        <a:p>
          <a:pPr rtl="0"/>
          <a:r>
            <a:rPr lang="es-ES" sz="3200" b="1" dirty="0" smtClean="0"/>
            <a:t>MISIÓN</a:t>
          </a:r>
          <a:r>
            <a:rPr lang="es-ES" sz="3200" dirty="0" smtClean="0"/>
            <a:t>: “Somos un hospital de tercer nivel que forma parte del Sistema Público de Salud Nacional, que brinda atención en salud especializada con calidad, seguridad y alta capacidad resolutiva, con enfoque integral, intercultural, responsabilidad social y ambiental; formador de recursos humanos especializados; logrando la satisfacción de los usuarios y sus familias”</a:t>
          </a:r>
          <a:endParaRPr lang="es-ES" sz="3200" dirty="0"/>
        </a:p>
      </dgm:t>
    </dgm:pt>
    <dgm:pt modelId="{772468B8-8311-4721-B9EE-1B0C7D812B21}" type="parTrans" cxnId="{64110DEC-57A2-41A3-ABFB-25E3BC81B40D}">
      <dgm:prSet/>
      <dgm:spPr/>
      <dgm:t>
        <a:bodyPr/>
        <a:lstStyle/>
        <a:p>
          <a:endParaRPr lang="es-ES"/>
        </a:p>
      </dgm:t>
    </dgm:pt>
    <dgm:pt modelId="{196A3366-C65F-435E-B522-621B4E4624C0}" type="sibTrans" cxnId="{64110DEC-57A2-41A3-ABFB-25E3BC81B40D}">
      <dgm:prSet/>
      <dgm:spPr/>
      <dgm:t>
        <a:bodyPr/>
        <a:lstStyle/>
        <a:p>
          <a:endParaRPr lang="es-ES"/>
        </a:p>
      </dgm:t>
    </dgm:pt>
    <dgm:pt modelId="{0E9D05BF-1CA8-4CF6-A6B0-D7B276099C66}" type="pres">
      <dgm:prSet presAssocID="{A14D2333-57F2-45BB-BB25-14CCB0DDE9A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9F4F698-745E-4192-8669-0A0FEBE0E01F}" type="pres">
      <dgm:prSet presAssocID="{32C598D2-E630-4885-A9EF-6AA2B26CD86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88D6516-8B53-4389-BCD3-2AADEBE39486}" type="presOf" srcId="{32C598D2-E630-4885-A9EF-6AA2B26CD86A}" destId="{49F4F698-745E-4192-8669-0A0FEBE0E01F}" srcOrd="0" destOrd="0" presId="urn:microsoft.com/office/officeart/2005/8/layout/vList2"/>
    <dgm:cxn modelId="{A1976C10-EAF4-4C97-8089-5245AD2D0DF7}" type="presOf" srcId="{A14D2333-57F2-45BB-BB25-14CCB0DDE9A1}" destId="{0E9D05BF-1CA8-4CF6-A6B0-D7B276099C66}" srcOrd="0" destOrd="0" presId="urn:microsoft.com/office/officeart/2005/8/layout/vList2"/>
    <dgm:cxn modelId="{64110DEC-57A2-41A3-ABFB-25E3BC81B40D}" srcId="{A14D2333-57F2-45BB-BB25-14CCB0DDE9A1}" destId="{32C598D2-E630-4885-A9EF-6AA2B26CD86A}" srcOrd="0" destOrd="0" parTransId="{772468B8-8311-4721-B9EE-1B0C7D812B21}" sibTransId="{196A3366-C65F-435E-B522-621B4E4624C0}"/>
    <dgm:cxn modelId="{362B8A63-D3A0-4704-80B5-3F070F77BA4A}" type="presParOf" srcId="{0E9D05BF-1CA8-4CF6-A6B0-D7B276099C66}" destId="{49F4F698-745E-4192-8669-0A0FEBE0E01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2C4D213-7E12-421A-A356-F8A6D5D7570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718971F-450D-489F-90E6-4483081345F8}">
      <dgm:prSet custT="1"/>
      <dgm:spPr/>
      <dgm:t>
        <a:bodyPr/>
        <a:lstStyle/>
        <a:p>
          <a:pPr rtl="0"/>
          <a:r>
            <a:rPr lang="es-ES" sz="2800" b="1" dirty="0" smtClean="0"/>
            <a:t>VISIÓN</a:t>
          </a:r>
          <a:r>
            <a:rPr lang="es-ES" sz="2800" dirty="0" smtClean="0"/>
            <a:t>: “Ser un Hospital Modelo acreditado de referencia a nivel nacional, en la atención de patologías de alta complejidad, manteniendo la excelencia en la calidad de atención; formando recursos humanos por competencias, utilizando la tecnología y los recursos públicos de forma eficiente y transparente, a través de la Gestión Hospitalaria, contando con talento humano multidisciplinario calificado, comprometido y vinculado a la investigación”</a:t>
          </a:r>
          <a:endParaRPr lang="es-ES" sz="2800" dirty="0"/>
        </a:p>
      </dgm:t>
    </dgm:pt>
    <dgm:pt modelId="{A072A040-CC04-4A0A-82CA-96FB4B361231}" type="parTrans" cxnId="{6552794D-4411-4AE0-A0E7-5B04E0187BA9}">
      <dgm:prSet/>
      <dgm:spPr/>
      <dgm:t>
        <a:bodyPr/>
        <a:lstStyle/>
        <a:p>
          <a:endParaRPr lang="es-ES" sz="1400"/>
        </a:p>
      </dgm:t>
    </dgm:pt>
    <dgm:pt modelId="{BB59C469-3DBC-4723-A845-A126DEF0A664}" type="sibTrans" cxnId="{6552794D-4411-4AE0-A0E7-5B04E0187BA9}">
      <dgm:prSet/>
      <dgm:spPr/>
      <dgm:t>
        <a:bodyPr/>
        <a:lstStyle/>
        <a:p>
          <a:endParaRPr lang="es-ES" sz="1400"/>
        </a:p>
      </dgm:t>
    </dgm:pt>
    <dgm:pt modelId="{3F9473A3-4427-41A5-BA2B-E90213042958}" type="pres">
      <dgm:prSet presAssocID="{12C4D213-7E12-421A-A356-F8A6D5D7570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3AFDB7B-A7BC-4CF7-8172-5D14E6A76C60}" type="pres">
      <dgm:prSet presAssocID="{5718971F-450D-489F-90E6-4483081345F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552794D-4411-4AE0-A0E7-5B04E0187BA9}" srcId="{12C4D213-7E12-421A-A356-F8A6D5D7570D}" destId="{5718971F-450D-489F-90E6-4483081345F8}" srcOrd="0" destOrd="0" parTransId="{A072A040-CC04-4A0A-82CA-96FB4B361231}" sibTransId="{BB59C469-3DBC-4723-A845-A126DEF0A664}"/>
    <dgm:cxn modelId="{38890CB8-BC2D-4BA2-BF84-5AA432E45AF9}" type="presOf" srcId="{12C4D213-7E12-421A-A356-F8A6D5D7570D}" destId="{3F9473A3-4427-41A5-BA2B-E90213042958}" srcOrd="0" destOrd="0" presId="urn:microsoft.com/office/officeart/2005/8/layout/vList2"/>
    <dgm:cxn modelId="{234698D8-0089-4ECC-90CF-663E79B12326}" type="presOf" srcId="{5718971F-450D-489F-90E6-4483081345F8}" destId="{93AFDB7B-A7BC-4CF7-8172-5D14E6A76C60}" srcOrd="0" destOrd="0" presId="urn:microsoft.com/office/officeart/2005/8/layout/vList2"/>
    <dgm:cxn modelId="{9BFEF26F-49C4-47CA-8EA4-FFA32A19A7A9}" type="presParOf" srcId="{3F9473A3-4427-41A5-BA2B-E90213042958}" destId="{93AFDB7B-A7BC-4CF7-8172-5D14E6A76C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56F502C-AA91-4AC5-A4E2-687E4643C494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ED564E1-68CD-4B47-82CA-75F4077DE17E}">
      <dgm:prSet custT="1"/>
      <dgm:spPr/>
      <dgm:t>
        <a:bodyPr/>
        <a:lstStyle/>
        <a:p>
          <a:pPr rtl="0"/>
          <a:r>
            <a:rPr lang="es-ES" sz="2800" smtClean="0"/>
            <a:t>EFICIENTE </a:t>
          </a:r>
          <a:endParaRPr lang="es-ES" sz="2800"/>
        </a:p>
      </dgm:t>
    </dgm:pt>
    <dgm:pt modelId="{96150A3A-2821-4BE2-8A4B-63748EF98B9C}" type="parTrans" cxnId="{75EDCC52-3FD0-4A01-B9D9-3EBB7410A8F3}">
      <dgm:prSet/>
      <dgm:spPr/>
      <dgm:t>
        <a:bodyPr/>
        <a:lstStyle/>
        <a:p>
          <a:endParaRPr lang="es-ES" sz="1600"/>
        </a:p>
      </dgm:t>
    </dgm:pt>
    <dgm:pt modelId="{843243EE-7EE1-4398-B867-CAD388998D1F}" type="sibTrans" cxnId="{75EDCC52-3FD0-4A01-B9D9-3EBB7410A8F3}">
      <dgm:prSet/>
      <dgm:spPr/>
      <dgm:t>
        <a:bodyPr/>
        <a:lstStyle/>
        <a:p>
          <a:endParaRPr lang="es-ES" sz="1600"/>
        </a:p>
      </dgm:t>
    </dgm:pt>
    <dgm:pt modelId="{D059A04B-0BBD-49C9-BB67-7C96E7D67C35}">
      <dgm:prSet custT="1"/>
      <dgm:spPr/>
      <dgm:t>
        <a:bodyPr/>
        <a:lstStyle/>
        <a:p>
          <a:pPr rtl="0"/>
          <a:r>
            <a:rPr lang="es-ES" sz="2000" dirty="0" smtClean="0"/>
            <a:t>Persigue vincular de forma clara el volumen de producción de servicios, sus costos reales y el financiamiento.</a:t>
          </a:r>
          <a:endParaRPr lang="es-ES" sz="2000" dirty="0"/>
        </a:p>
      </dgm:t>
    </dgm:pt>
    <dgm:pt modelId="{5C017989-7C06-4919-B83E-13F15B16272E}" type="parTrans" cxnId="{CDE21AC9-ABF8-48E0-9FBE-274D0398E801}">
      <dgm:prSet/>
      <dgm:spPr/>
      <dgm:t>
        <a:bodyPr/>
        <a:lstStyle/>
        <a:p>
          <a:endParaRPr lang="es-ES" sz="1600"/>
        </a:p>
      </dgm:t>
    </dgm:pt>
    <dgm:pt modelId="{5314B562-2E78-4B1B-9413-B27FB32CD3C5}" type="sibTrans" cxnId="{CDE21AC9-ABF8-48E0-9FBE-274D0398E801}">
      <dgm:prSet/>
      <dgm:spPr/>
      <dgm:t>
        <a:bodyPr/>
        <a:lstStyle/>
        <a:p>
          <a:endParaRPr lang="es-ES" sz="1600"/>
        </a:p>
      </dgm:t>
    </dgm:pt>
    <dgm:pt modelId="{B53E523F-79C8-439F-AB58-36BB4D22673F}">
      <dgm:prSet custT="1"/>
      <dgm:spPr/>
      <dgm:t>
        <a:bodyPr/>
        <a:lstStyle/>
        <a:p>
          <a:pPr rtl="0"/>
          <a:r>
            <a:rPr lang="es-ES" sz="2800" smtClean="0"/>
            <a:t>GESTIÓN SISTÉMICA POR PROCESOS</a:t>
          </a:r>
          <a:endParaRPr lang="es-ES" sz="2800"/>
        </a:p>
      </dgm:t>
    </dgm:pt>
    <dgm:pt modelId="{8D3CBC7F-6668-47DF-AC94-418940615D99}" type="parTrans" cxnId="{29E9FF2B-E21A-4DB0-B249-10652FC658DD}">
      <dgm:prSet/>
      <dgm:spPr/>
      <dgm:t>
        <a:bodyPr/>
        <a:lstStyle/>
        <a:p>
          <a:endParaRPr lang="es-ES" sz="1600"/>
        </a:p>
      </dgm:t>
    </dgm:pt>
    <dgm:pt modelId="{EDF5333D-E01B-463F-8E31-3607FEE8C4A9}" type="sibTrans" cxnId="{29E9FF2B-E21A-4DB0-B249-10652FC658DD}">
      <dgm:prSet/>
      <dgm:spPr/>
      <dgm:t>
        <a:bodyPr/>
        <a:lstStyle/>
        <a:p>
          <a:endParaRPr lang="es-ES" sz="1600"/>
        </a:p>
      </dgm:t>
    </dgm:pt>
    <dgm:pt modelId="{71854432-783D-4FDA-BDF0-61FFE24E0493}">
      <dgm:prSet custT="1"/>
      <dgm:spPr/>
      <dgm:t>
        <a:bodyPr/>
        <a:lstStyle/>
        <a:p>
          <a:pPr rtl="0"/>
          <a:r>
            <a:rPr lang="es-ES" sz="2000" smtClean="0"/>
            <a:t>Aplicar el enfoque sistémico y de gestión por procesos.</a:t>
          </a:r>
          <a:endParaRPr lang="es-ES" sz="2000"/>
        </a:p>
      </dgm:t>
    </dgm:pt>
    <dgm:pt modelId="{7DB36B67-072B-418F-AFB3-95DEA8A430B8}" type="parTrans" cxnId="{B9A9B63A-8769-4BA1-9493-54BDC7897938}">
      <dgm:prSet/>
      <dgm:spPr/>
      <dgm:t>
        <a:bodyPr/>
        <a:lstStyle/>
        <a:p>
          <a:endParaRPr lang="es-ES" sz="1600"/>
        </a:p>
      </dgm:t>
    </dgm:pt>
    <dgm:pt modelId="{E9705382-054E-4555-8C72-FD23B51E752D}" type="sibTrans" cxnId="{B9A9B63A-8769-4BA1-9493-54BDC7897938}">
      <dgm:prSet/>
      <dgm:spPr/>
      <dgm:t>
        <a:bodyPr/>
        <a:lstStyle/>
        <a:p>
          <a:endParaRPr lang="es-ES" sz="1600"/>
        </a:p>
      </dgm:t>
    </dgm:pt>
    <dgm:pt modelId="{C0FD57AD-43E3-4018-A111-DE8B83CC4E4C}">
      <dgm:prSet custT="1"/>
      <dgm:spPr/>
      <dgm:t>
        <a:bodyPr/>
        <a:lstStyle/>
        <a:p>
          <a:pPr rtl="0"/>
          <a:r>
            <a:rPr lang="es-ES" sz="2000" smtClean="0"/>
            <a:t>Calidad técnica en todas </a:t>
          </a:r>
          <a:r>
            <a:rPr lang="es-ES" sz="2000" dirty="0" smtClean="0"/>
            <a:t>las funciones que realiza a través de los procesos rediseñados</a:t>
          </a:r>
          <a:endParaRPr lang="es-ES" sz="2000" dirty="0"/>
        </a:p>
      </dgm:t>
    </dgm:pt>
    <dgm:pt modelId="{DAD2E93D-17EC-4E38-95C1-34BCF0C54F1F}" type="sibTrans" cxnId="{916C1B4D-62C1-420D-80D0-04D88452442F}">
      <dgm:prSet/>
      <dgm:spPr/>
      <dgm:t>
        <a:bodyPr/>
        <a:lstStyle/>
        <a:p>
          <a:endParaRPr lang="es-ES" sz="1600"/>
        </a:p>
      </dgm:t>
    </dgm:pt>
    <dgm:pt modelId="{32BE7F87-65EE-4133-B209-01CAB958B1B0}" type="parTrans" cxnId="{916C1B4D-62C1-420D-80D0-04D88452442F}">
      <dgm:prSet/>
      <dgm:spPr/>
      <dgm:t>
        <a:bodyPr/>
        <a:lstStyle/>
        <a:p>
          <a:endParaRPr lang="es-ES" sz="1600"/>
        </a:p>
      </dgm:t>
    </dgm:pt>
    <dgm:pt modelId="{85DD4084-20E9-4056-A512-73FBE884500C}">
      <dgm:prSet custT="1"/>
      <dgm:spPr/>
      <dgm:t>
        <a:bodyPr/>
        <a:lstStyle/>
        <a:p>
          <a:pPr rtl="0"/>
          <a:r>
            <a:rPr lang="es-ES" sz="2800" dirty="0" smtClean="0"/>
            <a:t>CALIDAD TÉCNICA</a:t>
          </a:r>
          <a:endParaRPr lang="es-ES" sz="2800" dirty="0"/>
        </a:p>
      </dgm:t>
    </dgm:pt>
    <dgm:pt modelId="{D8AE8234-F3B1-4C8C-A34B-8D95621B2B4D}" type="sibTrans" cxnId="{86C286F8-D9F6-43B5-B0F7-AE17B8F933B7}">
      <dgm:prSet/>
      <dgm:spPr/>
      <dgm:t>
        <a:bodyPr/>
        <a:lstStyle/>
        <a:p>
          <a:endParaRPr lang="es-ES" sz="1600"/>
        </a:p>
      </dgm:t>
    </dgm:pt>
    <dgm:pt modelId="{A9EEE9C7-F9D4-468D-AFBA-DDCF36F3082E}" type="parTrans" cxnId="{86C286F8-D9F6-43B5-B0F7-AE17B8F933B7}">
      <dgm:prSet/>
      <dgm:spPr/>
      <dgm:t>
        <a:bodyPr/>
        <a:lstStyle/>
        <a:p>
          <a:endParaRPr lang="es-ES" sz="1600"/>
        </a:p>
      </dgm:t>
    </dgm:pt>
    <dgm:pt modelId="{B5925D22-1E2E-4683-BAF5-ACFD6660BEBA}" type="pres">
      <dgm:prSet presAssocID="{056F502C-AA91-4AC5-A4E2-687E4643C49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B81A366-632D-4759-946C-A55D43A63B0A}" type="pres">
      <dgm:prSet presAssocID="{8ED564E1-68CD-4B47-82CA-75F4077DE17E}" presName="circle1" presStyleLbl="node1" presStyleIdx="0" presStyleCnt="3"/>
      <dgm:spPr/>
    </dgm:pt>
    <dgm:pt modelId="{06BC6564-6C0D-4370-84AF-E1E728917DDD}" type="pres">
      <dgm:prSet presAssocID="{8ED564E1-68CD-4B47-82CA-75F4077DE17E}" presName="space" presStyleCnt="0"/>
      <dgm:spPr/>
    </dgm:pt>
    <dgm:pt modelId="{16A0157A-042F-40B9-9E0D-F21105AD4D52}" type="pres">
      <dgm:prSet presAssocID="{8ED564E1-68CD-4B47-82CA-75F4077DE17E}" presName="rect1" presStyleLbl="alignAcc1" presStyleIdx="0" presStyleCnt="3"/>
      <dgm:spPr/>
      <dgm:t>
        <a:bodyPr/>
        <a:lstStyle/>
        <a:p>
          <a:endParaRPr lang="es-ES"/>
        </a:p>
      </dgm:t>
    </dgm:pt>
    <dgm:pt modelId="{6BEDFF43-3547-4679-8981-F1CE47851640}" type="pres">
      <dgm:prSet presAssocID="{B53E523F-79C8-439F-AB58-36BB4D22673F}" presName="vertSpace2" presStyleLbl="node1" presStyleIdx="0" presStyleCnt="3"/>
      <dgm:spPr/>
    </dgm:pt>
    <dgm:pt modelId="{A2A93A36-DC6E-4BEC-8B5F-57E985B42AC9}" type="pres">
      <dgm:prSet presAssocID="{B53E523F-79C8-439F-AB58-36BB4D22673F}" presName="circle2" presStyleLbl="node1" presStyleIdx="1" presStyleCnt="3"/>
      <dgm:spPr/>
    </dgm:pt>
    <dgm:pt modelId="{A4B84CAD-6C5B-4B82-A6E7-486653B29D06}" type="pres">
      <dgm:prSet presAssocID="{B53E523F-79C8-439F-AB58-36BB4D22673F}" presName="rect2" presStyleLbl="alignAcc1" presStyleIdx="1" presStyleCnt="3"/>
      <dgm:spPr/>
      <dgm:t>
        <a:bodyPr/>
        <a:lstStyle/>
        <a:p>
          <a:endParaRPr lang="es-ES"/>
        </a:p>
      </dgm:t>
    </dgm:pt>
    <dgm:pt modelId="{B0E9EAE2-2A09-40FA-AB3D-EF259EC7A87D}" type="pres">
      <dgm:prSet presAssocID="{85DD4084-20E9-4056-A512-73FBE884500C}" presName="vertSpace3" presStyleLbl="node1" presStyleIdx="1" presStyleCnt="3"/>
      <dgm:spPr/>
    </dgm:pt>
    <dgm:pt modelId="{3367555C-1FC5-44CD-B25D-DB3871254373}" type="pres">
      <dgm:prSet presAssocID="{85DD4084-20E9-4056-A512-73FBE884500C}" presName="circle3" presStyleLbl="node1" presStyleIdx="2" presStyleCnt="3"/>
      <dgm:spPr/>
    </dgm:pt>
    <dgm:pt modelId="{39D6A11E-10AC-43B7-A7AB-20C7B8575938}" type="pres">
      <dgm:prSet presAssocID="{85DD4084-20E9-4056-A512-73FBE884500C}" presName="rect3" presStyleLbl="alignAcc1" presStyleIdx="2" presStyleCnt="3"/>
      <dgm:spPr/>
      <dgm:t>
        <a:bodyPr/>
        <a:lstStyle/>
        <a:p>
          <a:endParaRPr lang="es-ES"/>
        </a:p>
      </dgm:t>
    </dgm:pt>
    <dgm:pt modelId="{1C04EA66-AFB7-4AA6-AF1C-8390CD9F3127}" type="pres">
      <dgm:prSet presAssocID="{8ED564E1-68CD-4B47-82CA-75F4077DE17E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A62E370-28A1-4DB7-A20F-1E06C25FE40D}" type="pres">
      <dgm:prSet presAssocID="{8ED564E1-68CD-4B47-82CA-75F4077DE17E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935D1EA-06C4-4068-8762-DBB2E7196E29}" type="pres">
      <dgm:prSet presAssocID="{B53E523F-79C8-439F-AB58-36BB4D22673F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2AF8C5C-0FD4-4501-998B-5317BF23C1B3}" type="pres">
      <dgm:prSet presAssocID="{B53E523F-79C8-439F-AB58-36BB4D22673F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3C54C3-907D-4285-AB15-C9DA4100E64B}" type="pres">
      <dgm:prSet presAssocID="{85DD4084-20E9-4056-A512-73FBE884500C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F944851-34E8-465E-8EB2-C8FAD2F691FA}" type="pres">
      <dgm:prSet presAssocID="{85DD4084-20E9-4056-A512-73FBE884500C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DE21AC9-ABF8-48E0-9FBE-274D0398E801}" srcId="{8ED564E1-68CD-4B47-82CA-75F4077DE17E}" destId="{D059A04B-0BBD-49C9-BB67-7C96E7D67C35}" srcOrd="0" destOrd="0" parTransId="{5C017989-7C06-4919-B83E-13F15B16272E}" sibTransId="{5314B562-2E78-4B1B-9413-B27FB32CD3C5}"/>
    <dgm:cxn modelId="{4F94DE42-EEAE-4550-8302-0E954D4C592C}" type="presOf" srcId="{85DD4084-20E9-4056-A512-73FBE884500C}" destId="{743C54C3-907D-4285-AB15-C9DA4100E64B}" srcOrd="1" destOrd="0" presId="urn:microsoft.com/office/officeart/2005/8/layout/target3"/>
    <dgm:cxn modelId="{86C286F8-D9F6-43B5-B0F7-AE17B8F933B7}" srcId="{056F502C-AA91-4AC5-A4E2-687E4643C494}" destId="{85DD4084-20E9-4056-A512-73FBE884500C}" srcOrd="2" destOrd="0" parTransId="{A9EEE9C7-F9D4-468D-AFBA-DDCF36F3082E}" sibTransId="{D8AE8234-F3B1-4C8C-A34B-8D95621B2B4D}"/>
    <dgm:cxn modelId="{CD1F5961-3F45-48E9-9926-C644682B1F0C}" type="presOf" srcId="{B53E523F-79C8-439F-AB58-36BB4D22673F}" destId="{A4B84CAD-6C5B-4B82-A6E7-486653B29D06}" srcOrd="0" destOrd="0" presId="urn:microsoft.com/office/officeart/2005/8/layout/target3"/>
    <dgm:cxn modelId="{D55B5976-86EC-4EB9-9EBB-349A175FB66E}" type="presOf" srcId="{85DD4084-20E9-4056-A512-73FBE884500C}" destId="{39D6A11E-10AC-43B7-A7AB-20C7B8575938}" srcOrd="0" destOrd="0" presId="urn:microsoft.com/office/officeart/2005/8/layout/target3"/>
    <dgm:cxn modelId="{A61334F0-9F40-4BDC-AC3F-F894B088E002}" type="presOf" srcId="{B53E523F-79C8-439F-AB58-36BB4D22673F}" destId="{F935D1EA-06C4-4068-8762-DBB2E7196E29}" srcOrd="1" destOrd="0" presId="urn:microsoft.com/office/officeart/2005/8/layout/target3"/>
    <dgm:cxn modelId="{77C2AC34-0E6D-41D4-920B-23BB3B2B07DC}" type="presOf" srcId="{8ED564E1-68CD-4B47-82CA-75F4077DE17E}" destId="{1C04EA66-AFB7-4AA6-AF1C-8390CD9F3127}" srcOrd="1" destOrd="0" presId="urn:microsoft.com/office/officeart/2005/8/layout/target3"/>
    <dgm:cxn modelId="{916C1B4D-62C1-420D-80D0-04D88452442F}" srcId="{85DD4084-20E9-4056-A512-73FBE884500C}" destId="{C0FD57AD-43E3-4018-A111-DE8B83CC4E4C}" srcOrd="0" destOrd="0" parTransId="{32BE7F87-65EE-4133-B209-01CAB958B1B0}" sibTransId="{DAD2E93D-17EC-4E38-95C1-34BCF0C54F1F}"/>
    <dgm:cxn modelId="{A4686E6E-F054-4BFB-98B2-8C5E63778CD5}" type="presOf" srcId="{C0FD57AD-43E3-4018-A111-DE8B83CC4E4C}" destId="{AF944851-34E8-465E-8EB2-C8FAD2F691FA}" srcOrd="0" destOrd="0" presId="urn:microsoft.com/office/officeart/2005/8/layout/target3"/>
    <dgm:cxn modelId="{75FFD0B9-D70A-4193-8658-F38C4123BBE7}" type="presOf" srcId="{71854432-783D-4FDA-BDF0-61FFE24E0493}" destId="{A2AF8C5C-0FD4-4501-998B-5317BF23C1B3}" srcOrd="0" destOrd="0" presId="urn:microsoft.com/office/officeart/2005/8/layout/target3"/>
    <dgm:cxn modelId="{57953586-6004-453C-B98B-18F26E37D09E}" type="presOf" srcId="{D059A04B-0BBD-49C9-BB67-7C96E7D67C35}" destId="{BA62E370-28A1-4DB7-A20F-1E06C25FE40D}" srcOrd="0" destOrd="0" presId="urn:microsoft.com/office/officeart/2005/8/layout/target3"/>
    <dgm:cxn modelId="{8E313F1F-0FD0-492F-B9BE-5A416A529271}" type="presOf" srcId="{8ED564E1-68CD-4B47-82CA-75F4077DE17E}" destId="{16A0157A-042F-40B9-9E0D-F21105AD4D52}" srcOrd="0" destOrd="0" presId="urn:microsoft.com/office/officeart/2005/8/layout/target3"/>
    <dgm:cxn modelId="{29E9FF2B-E21A-4DB0-B249-10652FC658DD}" srcId="{056F502C-AA91-4AC5-A4E2-687E4643C494}" destId="{B53E523F-79C8-439F-AB58-36BB4D22673F}" srcOrd="1" destOrd="0" parTransId="{8D3CBC7F-6668-47DF-AC94-418940615D99}" sibTransId="{EDF5333D-E01B-463F-8E31-3607FEE8C4A9}"/>
    <dgm:cxn modelId="{54B4CB1B-42E8-4608-98E1-B36C05C61588}" type="presOf" srcId="{056F502C-AA91-4AC5-A4E2-687E4643C494}" destId="{B5925D22-1E2E-4683-BAF5-ACFD6660BEBA}" srcOrd="0" destOrd="0" presId="urn:microsoft.com/office/officeart/2005/8/layout/target3"/>
    <dgm:cxn modelId="{75EDCC52-3FD0-4A01-B9D9-3EBB7410A8F3}" srcId="{056F502C-AA91-4AC5-A4E2-687E4643C494}" destId="{8ED564E1-68CD-4B47-82CA-75F4077DE17E}" srcOrd="0" destOrd="0" parTransId="{96150A3A-2821-4BE2-8A4B-63748EF98B9C}" sibTransId="{843243EE-7EE1-4398-B867-CAD388998D1F}"/>
    <dgm:cxn modelId="{B9A9B63A-8769-4BA1-9493-54BDC7897938}" srcId="{B53E523F-79C8-439F-AB58-36BB4D22673F}" destId="{71854432-783D-4FDA-BDF0-61FFE24E0493}" srcOrd="0" destOrd="0" parTransId="{7DB36B67-072B-418F-AFB3-95DEA8A430B8}" sibTransId="{E9705382-054E-4555-8C72-FD23B51E752D}"/>
    <dgm:cxn modelId="{1B735244-5E7E-4581-BA39-8661AB5A132D}" type="presParOf" srcId="{B5925D22-1E2E-4683-BAF5-ACFD6660BEBA}" destId="{9B81A366-632D-4759-946C-A55D43A63B0A}" srcOrd="0" destOrd="0" presId="urn:microsoft.com/office/officeart/2005/8/layout/target3"/>
    <dgm:cxn modelId="{4F1A4F70-6536-44F0-B44D-A13D331F1160}" type="presParOf" srcId="{B5925D22-1E2E-4683-BAF5-ACFD6660BEBA}" destId="{06BC6564-6C0D-4370-84AF-E1E728917DDD}" srcOrd="1" destOrd="0" presId="urn:microsoft.com/office/officeart/2005/8/layout/target3"/>
    <dgm:cxn modelId="{7066C1DD-83E3-40A8-9B52-0A580429DD19}" type="presParOf" srcId="{B5925D22-1E2E-4683-BAF5-ACFD6660BEBA}" destId="{16A0157A-042F-40B9-9E0D-F21105AD4D52}" srcOrd="2" destOrd="0" presId="urn:microsoft.com/office/officeart/2005/8/layout/target3"/>
    <dgm:cxn modelId="{040AAD18-BE94-454D-937C-5FD913128AC0}" type="presParOf" srcId="{B5925D22-1E2E-4683-BAF5-ACFD6660BEBA}" destId="{6BEDFF43-3547-4679-8981-F1CE47851640}" srcOrd="3" destOrd="0" presId="urn:microsoft.com/office/officeart/2005/8/layout/target3"/>
    <dgm:cxn modelId="{189957C8-E260-42F8-896C-D000B30CAC83}" type="presParOf" srcId="{B5925D22-1E2E-4683-BAF5-ACFD6660BEBA}" destId="{A2A93A36-DC6E-4BEC-8B5F-57E985B42AC9}" srcOrd="4" destOrd="0" presId="urn:microsoft.com/office/officeart/2005/8/layout/target3"/>
    <dgm:cxn modelId="{0160C478-F89A-4810-8E3D-D313E273F9F4}" type="presParOf" srcId="{B5925D22-1E2E-4683-BAF5-ACFD6660BEBA}" destId="{A4B84CAD-6C5B-4B82-A6E7-486653B29D06}" srcOrd="5" destOrd="0" presId="urn:microsoft.com/office/officeart/2005/8/layout/target3"/>
    <dgm:cxn modelId="{369E2FA6-9D1E-4BE7-8A79-90DAA4F84872}" type="presParOf" srcId="{B5925D22-1E2E-4683-BAF5-ACFD6660BEBA}" destId="{B0E9EAE2-2A09-40FA-AB3D-EF259EC7A87D}" srcOrd="6" destOrd="0" presId="urn:microsoft.com/office/officeart/2005/8/layout/target3"/>
    <dgm:cxn modelId="{BF56F9F9-DFD0-4ED7-9020-47277C69D43F}" type="presParOf" srcId="{B5925D22-1E2E-4683-BAF5-ACFD6660BEBA}" destId="{3367555C-1FC5-44CD-B25D-DB3871254373}" srcOrd="7" destOrd="0" presId="urn:microsoft.com/office/officeart/2005/8/layout/target3"/>
    <dgm:cxn modelId="{BE18ED4B-B132-4FC0-B39E-CE62E61606CD}" type="presParOf" srcId="{B5925D22-1E2E-4683-BAF5-ACFD6660BEBA}" destId="{39D6A11E-10AC-43B7-A7AB-20C7B8575938}" srcOrd="8" destOrd="0" presId="urn:microsoft.com/office/officeart/2005/8/layout/target3"/>
    <dgm:cxn modelId="{928E614A-E3F9-4582-8BE8-95C3555E49D2}" type="presParOf" srcId="{B5925D22-1E2E-4683-BAF5-ACFD6660BEBA}" destId="{1C04EA66-AFB7-4AA6-AF1C-8390CD9F3127}" srcOrd="9" destOrd="0" presId="urn:microsoft.com/office/officeart/2005/8/layout/target3"/>
    <dgm:cxn modelId="{E3CB3C1D-A271-440B-94AD-D41B10437869}" type="presParOf" srcId="{B5925D22-1E2E-4683-BAF5-ACFD6660BEBA}" destId="{BA62E370-28A1-4DB7-A20F-1E06C25FE40D}" srcOrd="10" destOrd="0" presId="urn:microsoft.com/office/officeart/2005/8/layout/target3"/>
    <dgm:cxn modelId="{6EB2D25B-64CA-432A-946B-38428116217F}" type="presParOf" srcId="{B5925D22-1E2E-4683-BAF5-ACFD6660BEBA}" destId="{F935D1EA-06C4-4068-8762-DBB2E7196E29}" srcOrd="11" destOrd="0" presId="urn:microsoft.com/office/officeart/2005/8/layout/target3"/>
    <dgm:cxn modelId="{929614EF-6D07-46C3-B5C1-53FD9FED4B15}" type="presParOf" srcId="{B5925D22-1E2E-4683-BAF5-ACFD6660BEBA}" destId="{A2AF8C5C-0FD4-4501-998B-5317BF23C1B3}" srcOrd="12" destOrd="0" presId="urn:microsoft.com/office/officeart/2005/8/layout/target3"/>
    <dgm:cxn modelId="{0FA4DE50-A53D-470D-B5C7-24078E299DC4}" type="presParOf" srcId="{B5925D22-1E2E-4683-BAF5-ACFD6660BEBA}" destId="{743C54C3-907D-4285-AB15-C9DA4100E64B}" srcOrd="13" destOrd="0" presId="urn:microsoft.com/office/officeart/2005/8/layout/target3"/>
    <dgm:cxn modelId="{D3EEB261-4999-4531-A8C3-77B306844EE9}" type="presParOf" srcId="{B5925D22-1E2E-4683-BAF5-ACFD6660BEBA}" destId="{AF944851-34E8-465E-8EB2-C8FAD2F691FA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942483-9ED2-474E-B4E0-C4B3DE39FF6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5283298-F4AF-45D9-A845-0A2CA8AC3057}">
      <dgm:prSet/>
      <dgm:spPr/>
      <dgm:t>
        <a:bodyPr/>
        <a:lstStyle/>
        <a:p>
          <a:pPr rtl="0"/>
          <a:r>
            <a:rPr lang="es-ES" smtClean="0"/>
            <a:t>TRANSPARENCIA EN LA GESTIÓN</a:t>
          </a:r>
          <a:endParaRPr lang="es-ES"/>
        </a:p>
      </dgm:t>
    </dgm:pt>
    <dgm:pt modelId="{B10BBD4C-CAA4-4A33-9AD2-F44E27B61D06}" type="parTrans" cxnId="{A1052326-8A6A-470D-A903-4AD29A276C9B}">
      <dgm:prSet/>
      <dgm:spPr/>
      <dgm:t>
        <a:bodyPr/>
        <a:lstStyle/>
        <a:p>
          <a:endParaRPr lang="es-ES"/>
        </a:p>
      </dgm:t>
    </dgm:pt>
    <dgm:pt modelId="{6EDBB692-DF0F-4ACC-AB4E-11D56114FD74}" type="sibTrans" cxnId="{A1052326-8A6A-470D-A903-4AD29A276C9B}">
      <dgm:prSet/>
      <dgm:spPr/>
      <dgm:t>
        <a:bodyPr/>
        <a:lstStyle/>
        <a:p>
          <a:endParaRPr lang="es-ES"/>
        </a:p>
      </dgm:t>
    </dgm:pt>
    <dgm:pt modelId="{1D71BA67-3396-4F54-8F9D-59F2B288DA69}">
      <dgm:prSet/>
      <dgm:spPr/>
      <dgm:t>
        <a:bodyPr/>
        <a:lstStyle/>
        <a:p>
          <a:pPr rtl="0"/>
          <a:r>
            <a:rPr lang="es-ES" dirty="0" smtClean="0"/>
            <a:t>Rendir cuentas a la ciudadanía sobre los procesos y resultados de la gestión.</a:t>
          </a:r>
          <a:endParaRPr lang="es-ES" dirty="0"/>
        </a:p>
      </dgm:t>
    </dgm:pt>
    <dgm:pt modelId="{D6116AAA-467D-4730-B67E-A6159788B457}" type="parTrans" cxnId="{A8A2F4D5-AB7D-4DD0-9A0E-E098279D45B1}">
      <dgm:prSet/>
      <dgm:spPr/>
      <dgm:t>
        <a:bodyPr/>
        <a:lstStyle/>
        <a:p>
          <a:endParaRPr lang="es-ES"/>
        </a:p>
      </dgm:t>
    </dgm:pt>
    <dgm:pt modelId="{47745B14-E64F-49F3-9F28-D9CA79521828}" type="sibTrans" cxnId="{A8A2F4D5-AB7D-4DD0-9A0E-E098279D45B1}">
      <dgm:prSet/>
      <dgm:spPr/>
      <dgm:t>
        <a:bodyPr/>
        <a:lstStyle/>
        <a:p>
          <a:endParaRPr lang="es-ES"/>
        </a:p>
      </dgm:t>
    </dgm:pt>
    <dgm:pt modelId="{989F82DF-7279-4800-98C0-8BD830EC32AC}">
      <dgm:prSet/>
      <dgm:spPr/>
      <dgm:t>
        <a:bodyPr/>
        <a:lstStyle/>
        <a:p>
          <a:pPr rtl="0"/>
          <a:r>
            <a:rPr lang="es-ES" smtClean="0"/>
            <a:t>FLEXIBILIDAD EN LA GESTIÓN DE RECURSOS</a:t>
          </a:r>
          <a:endParaRPr lang="es-ES"/>
        </a:p>
      </dgm:t>
    </dgm:pt>
    <dgm:pt modelId="{1A0AE501-CD82-4940-85A7-978FFBE4D52F}" type="parTrans" cxnId="{C0D374FE-1EF6-425D-8945-A34EB7B6D5BB}">
      <dgm:prSet/>
      <dgm:spPr/>
      <dgm:t>
        <a:bodyPr/>
        <a:lstStyle/>
        <a:p>
          <a:endParaRPr lang="es-ES"/>
        </a:p>
      </dgm:t>
    </dgm:pt>
    <dgm:pt modelId="{6040E82D-5D78-41B5-87F5-51C010B21D5D}" type="sibTrans" cxnId="{C0D374FE-1EF6-425D-8945-A34EB7B6D5BB}">
      <dgm:prSet/>
      <dgm:spPr/>
      <dgm:t>
        <a:bodyPr/>
        <a:lstStyle/>
        <a:p>
          <a:endParaRPr lang="es-ES"/>
        </a:p>
      </dgm:t>
    </dgm:pt>
    <dgm:pt modelId="{E9F178B4-5369-4CE0-8185-99272B3B89F5}">
      <dgm:prSet/>
      <dgm:spPr/>
      <dgm:t>
        <a:bodyPr/>
        <a:lstStyle/>
        <a:p>
          <a:pPr rtl="0"/>
          <a:r>
            <a:rPr lang="es-ES" dirty="0" smtClean="0"/>
            <a:t>Reconoce que el hospital analizará su propio contexto, su complejidad de servicio y las condicionantes externas para organizar la gestión en pro de la mejora continua.</a:t>
          </a:r>
          <a:endParaRPr lang="es-ES" dirty="0"/>
        </a:p>
      </dgm:t>
    </dgm:pt>
    <dgm:pt modelId="{93840B6B-E076-4DCB-8479-6D948FD63EFC}" type="parTrans" cxnId="{03C88894-2347-4376-BFF2-D51304FBEADB}">
      <dgm:prSet/>
      <dgm:spPr/>
      <dgm:t>
        <a:bodyPr/>
        <a:lstStyle/>
        <a:p>
          <a:endParaRPr lang="es-ES"/>
        </a:p>
      </dgm:t>
    </dgm:pt>
    <dgm:pt modelId="{5CA116E0-C87C-4C0A-ACB0-E845B4D61DDA}" type="sibTrans" cxnId="{03C88894-2347-4376-BFF2-D51304FBEADB}">
      <dgm:prSet/>
      <dgm:spPr/>
      <dgm:t>
        <a:bodyPr/>
        <a:lstStyle/>
        <a:p>
          <a:endParaRPr lang="es-ES"/>
        </a:p>
      </dgm:t>
    </dgm:pt>
    <dgm:pt modelId="{30818157-801A-40AF-BE8B-C09C69A6811E}" type="pres">
      <dgm:prSet presAssocID="{18942483-9ED2-474E-B4E0-C4B3DE39FF6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5A3A411-78E8-4A92-9D72-07B383C9FD9D}" type="pres">
      <dgm:prSet presAssocID="{D5283298-F4AF-45D9-A845-0A2CA8AC3057}" presName="circle1" presStyleLbl="node1" presStyleIdx="0" presStyleCnt="2"/>
      <dgm:spPr/>
    </dgm:pt>
    <dgm:pt modelId="{3DA24BE7-6705-4FB8-ADEA-D333D9C70122}" type="pres">
      <dgm:prSet presAssocID="{D5283298-F4AF-45D9-A845-0A2CA8AC3057}" presName="space" presStyleCnt="0"/>
      <dgm:spPr/>
    </dgm:pt>
    <dgm:pt modelId="{132CFECA-1F95-4FD0-B1E5-BF082AA5B0B0}" type="pres">
      <dgm:prSet presAssocID="{D5283298-F4AF-45D9-A845-0A2CA8AC3057}" presName="rect1" presStyleLbl="alignAcc1" presStyleIdx="0" presStyleCnt="2"/>
      <dgm:spPr/>
      <dgm:t>
        <a:bodyPr/>
        <a:lstStyle/>
        <a:p>
          <a:endParaRPr lang="es-ES"/>
        </a:p>
      </dgm:t>
    </dgm:pt>
    <dgm:pt modelId="{413C18B3-D256-4DE9-8A04-824C701ADB23}" type="pres">
      <dgm:prSet presAssocID="{989F82DF-7279-4800-98C0-8BD830EC32AC}" presName="vertSpace2" presStyleLbl="node1" presStyleIdx="0" presStyleCnt="2"/>
      <dgm:spPr/>
    </dgm:pt>
    <dgm:pt modelId="{9CF6AF72-AD36-42FA-A9E5-E5280A6DCB64}" type="pres">
      <dgm:prSet presAssocID="{989F82DF-7279-4800-98C0-8BD830EC32AC}" presName="circle2" presStyleLbl="node1" presStyleIdx="1" presStyleCnt="2"/>
      <dgm:spPr/>
    </dgm:pt>
    <dgm:pt modelId="{47109DBA-501D-4C82-BE8F-76F3BD7BD91E}" type="pres">
      <dgm:prSet presAssocID="{989F82DF-7279-4800-98C0-8BD830EC32AC}" presName="rect2" presStyleLbl="alignAcc1" presStyleIdx="1" presStyleCnt="2"/>
      <dgm:spPr/>
      <dgm:t>
        <a:bodyPr/>
        <a:lstStyle/>
        <a:p>
          <a:endParaRPr lang="es-ES"/>
        </a:p>
      </dgm:t>
    </dgm:pt>
    <dgm:pt modelId="{D95B77B6-15CC-4205-8532-4D842B6471D9}" type="pres">
      <dgm:prSet presAssocID="{D5283298-F4AF-45D9-A845-0A2CA8AC3057}" presName="rect1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66D5B75-B52F-4EE8-ADC1-772766F98CE6}" type="pres">
      <dgm:prSet presAssocID="{D5283298-F4AF-45D9-A845-0A2CA8AC3057}" presName="rect1ChTx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69B7D4-633F-410F-A85D-59DA3ACEDAAE}" type="pres">
      <dgm:prSet presAssocID="{989F82DF-7279-4800-98C0-8BD830EC32AC}" presName="rect2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AD8A523-72BC-4A38-9B1D-D783B1315C22}" type="pres">
      <dgm:prSet presAssocID="{989F82DF-7279-4800-98C0-8BD830EC32AC}" presName="rect2ChTx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3C88894-2347-4376-BFF2-D51304FBEADB}" srcId="{989F82DF-7279-4800-98C0-8BD830EC32AC}" destId="{E9F178B4-5369-4CE0-8185-99272B3B89F5}" srcOrd="0" destOrd="0" parTransId="{93840B6B-E076-4DCB-8479-6D948FD63EFC}" sibTransId="{5CA116E0-C87C-4C0A-ACB0-E845B4D61DDA}"/>
    <dgm:cxn modelId="{090A9D8E-0F42-433E-BA89-5D883DFAD528}" type="presOf" srcId="{989F82DF-7279-4800-98C0-8BD830EC32AC}" destId="{47109DBA-501D-4C82-BE8F-76F3BD7BD91E}" srcOrd="0" destOrd="0" presId="urn:microsoft.com/office/officeart/2005/8/layout/target3"/>
    <dgm:cxn modelId="{C0D374FE-1EF6-425D-8945-A34EB7B6D5BB}" srcId="{18942483-9ED2-474E-B4E0-C4B3DE39FF60}" destId="{989F82DF-7279-4800-98C0-8BD830EC32AC}" srcOrd="1" destOrd="0" parTransId="{1A0AE501-CD82-4940-85A7-978FFBE4D52F}" sibTransId="{6040E82D-5D78-41B5-87F5-51C010B21D5D}"/>
    <dgm:cxn modelId="{A8A2F4D5-AB7D-4DD0-9A0E-E098279D45B1}" srcId="{D5283298-F4AF-45D9-A845-0A2CA8AC3057}" destId="{1D71BA67-3396-4F54-8F9D-59F2B288DA69}" srcOrd="0" destOrd="0" parTransId="{D6116AAA-467D-4730-B67E-A6159788B457}" sibTransId="{47745B14-E64F-49F3-9F28-D9CA79521828}"/>
    <dgm:cxn modelId="{69702230-37FC-4564-9E9D-8A382B545FA9}" type="presOf" srcId="{18942483-9ED2-474E-B4E0-C4B3DE39FF60}" destId="{30818157-801A-40AF-BE8B-C09C69A6811E}" srcOrd="0" destOrd="0" presId="urn:microsoft.com/office/officeart/2005/8/layout/target3"/>
    <dgm:cxn modelId="{A38D4A04-79FF-49C7-8D25-BEB187A069D7}" type="presOf" srcId="{D5283298-F4AF-45D9-A845-0A2CA8AC3057}" destId="{132CFECA-1F95-4FD0-B1E5-BF082AA5B0B0}" srcOrd="0" destOrd="0" presId="urn:microsoft.com/office/officeart/2005/8/layout/target3"/>
    <dgm:cxn modelId="{992F2D79-00CC-4CBA-95AB-2C4904AA7386}" type="presOf" srcId="{1D71BA67-3396-4F54-8F9D-59F2B288DA69}" destId="{766D5B75-B52F-4EE8-ADC1-772766F98CE6}" srcOrd="0" destOrd="0" presId="urn:microsoft.com/office/officeart/2005/8/layout/target3"/>
    <dgm:cxn modelId="{5B8648BF-D9DF-40BF-981A-CA89BF4A6EB0}" type="presOf" srcId="{989F82DF-7279-4800-98C0-8BD830EC32AC}" destId="{D469B7D4-633F-410F-A85D-59DA3ACEDAAE}" srcOrd="1" destOrd="0" presId="urn:microsoft.com/office/officeart/2005/8/layout/target3"/>
    <dgm:cxn modelId="{A1052326-8A6A-470D-A903-4AD29A276C9B}" srcId="{18942483-9ED2-474E-B4E0-C4B3DE39FF60}" destId="{D5283298-F4AF-45D9-A845-0A2CA8AC3057}" srcOrd="0" destOrd="0" parTransId="{B10BBD4C-CAA4-4A33-9AD2-F44E27B61D06}" sibTransId="{6EDBB692-DF0F-4ACC-AB4E-11D56114FD74}"/>
    <dgm:cxn modelId="{BB67C93C-CE78-482D-8A5B-440D2CB7B6AE}" type="presOf" srcId="{D5283298-F4AF-45D9-A845-0A2CA8AC3057}" destId="{D95B77B6-15CC-4205-8532-4D842B6471D9}" srcOrd="1" destOrd="0" presId="urn:microsoft.com/office/officeart/2005/8/layout/target3"/>
    <dgm:cxn modelId="{35017503-CC60-42FF-84EA-070D2C65D99B}" type="presOf" srcId="{E9F178B4-5369-4CE0-8185-99272B3B89F5}" destId="{0AD8A523-72BC-4A38-9B1D-D783B1315C22}" srcOrd="0" destOrd="0" presId="urn:microsoft.com/office/officeart/2005/8/layout/target3"/>
    <dgm:cxn modelId="{5525701F-354D-42FD-9F78-EEAF81D55E08}" type="presParOf" srcId="{30818157-801A-40AF-BE8B-C09C69A6811E}" destId="{C5A3A411-78E8-4A92-9D72-07B383C9FD9D}" srcOrd="0" destOrd="0" presId="urn:microsoft.com/office/officeart/2005/8/layout/target3"/>
    <dgm:cxn modelId="{6BBBB15D-DEE4-47C4-94FC-148CB244E16C}" type="presParOf" srcId="{30818157-801A-40AF-BE8B-C09C69A6811E}" destId="{3DA24BE7-6705-4FB8-ADEA-D333D9C70122}" srcOrd="1" destOrd="0" presId="urn:microsoft.com/office/officeart/2005/8/layout/target3"/>
    <dgm:cxn modelId="{C3CD5336-FC8F-45F7-AF13-26F06DA7950A}" type="presParOf" srcId="{30818157-801A-40AF-BE8B-C09C69A6811E}" destId="{132CFECA-1F95-4FD0-B1E5-BF082AA5B0B0}" srcOrd="2" destOrd="0" presId="urn:microsoft.com/office/officeart/2005/8/layout/target3"/>
    <dgm:cxn modelId="{2BD8F2DA-50E6-473E-93E3-04FF7E60C7EE}" type="presParOf" srcId="{30818157-801A-40AF-BE8B-C09C69A6811E}" destId="{413C18B3-D256-4DE9-8A04-824C701ADB23}" srcOrd="3" destOrd="0" presId="urn:microsoft.com/office/officeart/2005/8/layout/target3"/>
    <dgm:cxn modelId="{9E33CB73-D902-474F-8E49-7A0EFC16F353}" type="presParOf" srcId="{30818157-801A-40AF-BE8B-C09C69A6811E}" destId="{9CF6AF72-AD36-42FA-A9E5-E5280A6DCB64}" srcOrd="4" destOrd="0" presId="urn:microsoft.com/office/officeart/2005/8/layout/target3"/>
    <dgm:cxn modelId="{F2B8900F-D924-4553-9069-DA21D99E001D}" type="presParOf" srcId="{30818157-801A-40AF-BE8B-C09C69A6811E}" destId="{47109DBA-501D-4C82-BE8F-76F3BD7BD91E}" srcOrd="5" destOrd="0" presId="urn:microsoft.com/office/officeart/2005/8/layout/target3"/>
    <dgm:cxn modelId="{957946F0-3B10-41D9-A402-C30A377DBBB8}" type="presParOf" srcId="{30818157-801A-40AF-BE8B-C09C69A6811E}" destId="{D95B77B6-15CC-4205-8532-4D842B6471D9}" srcOrd="6" destOrd="0" presId="urn:microsoft.com/office/officeart/2005/8/layout/target3"/>
    <dgm:cxn modelId="{AC700ADA-9913-4554-B9F1-C0E938DF3A06}" type="presParOf" srcId="{30818157-801A-40AF-BE8B-C09C69A6811E}" destId="{766D5B75-B52F-4EE8-ADC1-772766F98CE6}" srcOrd="7" destOrd="0" presId="urn:microsoft.com/office/officeart/2005/8/layout/target3"/>
    <dgm:cxn modelId="{404851F1-0681-46B1-B8C3-8E577B51F035}" type="presParOf" srcId="{30818157-801A-40AF-BE8B-C09C69A6811E}" destId="{D469B7D4-633F-410F-A85D-59DA3ACEDAAE}" srcOrd="8" destOrd="0" presId="urn:microsoft.com/office/officeart/2005/8/layout/target3"/>
    <dgm:cxn modelId="{1A1F3C02-A0DB-4FFF-BF93-5CE2D3C156C0}" type="presParOf" srcId="{30818157-801A-40AF-BE8B-C09C69A6811E}" destId="{0AD8A523-72BC-4A38-9B1D-D783B1315C22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C29C55-8425-4714-8777-07309C1E3725}">
      <dsp:nvSpPr>
        <dsp:cNvPr id="0" name=""/>
        <dsp:cNvSpPr/>
      </dsp:nvSpPr>
      <dsp:spPr>
        <a:xfrm>
          <a:off x="0" y="0"/>
          <a:ext cx="3449637" cy="34496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4A8FD2-2567-4B09-B1EA-D06AE24DC6A5}">
      <dsp:nvSpPr>
        <dsp:cNvPr id="0" name=""/>
        <dsp:cNvSpPr/>
      </dsp:nvSpPr>
      <dsp:spPr>
        <a:xfrm>
          <a:off x="1724818" y="0"/>
          <a:ext cx="7879556" cy="34496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 smtClean="0"/>
            <a:t>Presentar en Audiencia Pública la Rendición de Cuentas Inicial para poner en consideración de la ciudadanía las proyecciones del Hospital del Norte para la gestión 2024</a:t>
          </a:r>
          <a:endParaRPr lang="es-ES" sz="3900" kern="1200" dirty="0"/>
        </a:p>
      </dsp:txBody>
      <dsp:txXfrm>
        <a:off x="1724818" y="0"/>
        <a:ext cx="7879556" cy="34496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B11EB-3C8C-43DC-9A4D-59122DDF54E4}">
      <dsp:nvSpPr>
        <dsp:cNvPr id="0" name=""/>
        <dsp:cNvSpPr/>
      </dsp:nvSpPr>
      <dsp:spPr>
        <a:xfrm>
          <a:off x="0" y="0"/>
          <a:ext cx="5469773" cy="54697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73FA16-D8B8-46EC-91B9-4E075284AEAC}">
      <dsp:nvSpPr>
        <dsp:cNvPr id="0" name=""/>
        <dsp:cNvSpPr/>
      </dsp:nvSpPr>
      <dsp:spPr>
        <a:xfrm>
          <a:off x="2734886" y="0"/>
          <a:ext cx="8362604" cy="54697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Como un derecho fundamental, todas/os los bolivianos, según al </a:t>
          </a:r>
          <a:r>
            <a:rPr lang="es-ES" sz="2800" kern="1200" dirty="0" smtClean="0"/>
            <a:t>artículo 18 numeral I</a:t>
          </a:r>
          <a:r>
            <a:rPr lang="es-ES" sz="2400" kern="1200" dirty="0" smtClean="0"/>
            <a:t> </a:t>
          </a:r>
          <a:r>
            <a:rPr lang="es-ES" sz="2000" kern="1200" dirty="0" smtClean="0"/>
            <a:t>de la Constitución Política del Estado, tienen “…derecho a la salud” y que “…la inclusión y el acceso a la salud…” debe garantizarse a todas “...las personas, sin exclusión y discriminación alguna” (numeral II).</a:t>
          </a:r>
          <a:endParaRPr lang="es-ES" sz="2000" kern="1200" dirty="0"/>
        </a:p>
      </dsp:txBody>
      <dsp:txXfrm>
        <a:off x="2734886" y="0"/>
        <a:ext cx="8362604" cy="1640935"/>
      </dsp:txXfrm>
    </dsp:sp>
    <dsp:sp modelId="{724A229F-1019-4A9E-A91D-D63D3E6DF9E1}">
      <dsp:nvSpPr>
        <dsp:cNvPr id="0" name=""/>
        <dsp:cNvSpPr/>
      </dsp:nvSpPr>
      <dsp:spPr>
        <a:xfrm>
          <a:off x="957212" y="1640935"/>
          <a:ext cx="3555348" cy="355534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90C7C0-EF99-40F8-87A7-F90EDA61A6AB}">
      <dsp:nvSpPr>
        <dsp:cNvPr id="0" name=""/>
        <dsp:cNvSpPr/>
      </dsp:nvSpPr>
      <dsp:spPr>
        <a:xfrm>
          <a:off x="2734886" y="1640935"/>
          <a:ext cx="8362604" cy="35553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smtClean="0"/>
            <a:t>Respecto al sistema de salud, la norma indica que será “…único…, gratuito, equitativo, intracultural, participativo, con calidad, calidez y control social” (numeral III).</a:t>
          </a:r>
          <a:endParaRPr lang="es-ES" sz="2700" kern="1200"/>
        </a:p>
      </dsp:txBody>
      <dsp:txXfrm>
        <a:off x="2734886" y="1640935"/>
        <a:ext cx="8362604" cy="1640929"/>
      </dsp:txXfrm>
    </dsp:sp>
    <dsp:sp modelId="{577BE4A4-D8D9-4441-AC3D-88B2AA50F227}">
      <dsp:nvSpPr>
        <dsp:cNvPr id="0" name=""/>
        <dsp:cNvSpPr/>
      </dsp:nvSpPr>
      <dsp:spPr>
        <a:xfrm>
          <a:off x="1914421" y="3281865"/>
          <a:ext cx="1640930" cy="164093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86F988-FF53-4180-961E-DECA3E503C76}">
      <dsp:nvSpPr>
        <dsp:cNvPr id="0" name=""/>
        <dsp:cNvSpPr/>
      </dsp:nvSpPr>
      <dsp:spPr>
        <a:xfrm>
          <a:off x="2734886" y="3281865"/>
          <a:ext cx="8362604" cy="16409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smtClean="0"/>
            <a:t>“El sistema se basa en los principios de solidaridad, eficiencia y corresponsabilidad y se desarrolla mediante políticas públicas en todos los niveles de gobierno” (Íbid)</a:t>
          </a:r>
          <a:endParaRPr lang="es-ES" sz="2700" kern="1200"/>
        </a:p>
      </dsp:txBody>
      <dsp:txXfrm>
        <a:off x="2734886" y="3281865"/>
        <a:ext cx="8362604" cy="16409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FF9EB-4DFF-4720-A600-DE0C97DEFC2C}">
      <dsp:nvSpPr>
        <dsp:cNvPr id="0" name=""/>
        <dsp:cNvSpPr/>
      </dsp:nvSpPr>
      <dsp:spPr>
        <a:xfrm>
          <a:off x="0" y="0"/>
          <a:ext cx="5386645" cy="538664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2825D1-87E9-4134-8377-B59DEA3D9BC8}">
      <dsp:nvSpPr>
        <dsp:cNvPr id="0" name=""/>
        <dsp:cNvSpPr/>
      </dsp:nvSpPr>
      <dsp:spPr>
        <a:xfrm>
          <a:off x="2693322" y="0"/>
          <a:ext cx="8000626" cy="538664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smtClean="0"/>
            <a:t>Partiendo de lo establecido en la Constitución Política del Estado y el Código de Salud (Arts. 18 y 134, respectivamente), la Ley Marco de Autonomías y Descentralización “Andrés Ibáñez” establece las competencias concurrentes del Gobierno Departamental, a saber: “Elaborar y ejecutar proyectos departamentales de promoción de salud y prevención de enfermedades en el marco de la política de salud” (Art. 81, parágrafo III, numeral 1, inciso j).</a:t>
          </a:r>
          <a:endParaRPr lang="es-ES" sz="2200" kern="1200"/>
        </a:p>
      </dsp:txBody>
      <dsp:txXfrm>
        <a:off x="2693322" y="0"/>
        <a:ext cx="8000626" cy="2558656"/>
      </dsp:txXfrm>
    </dsp:sp>
    <dsp:sp modelId="{5E2C15E9-454F-4368-87D0-8E4D3B13BEE4}">
      <dsp:nvSpPr>
        <dsp:cNvPr id="0" name=""/>
        <dsp:cNvSpPr/>
      </dsp:nvSpPr>
      <dsp:spPr>
        <a:xfrm>
          <a:off x="1413994" y="2558656"/>
          <a:ext cx="2558656" cy="255865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D1EF7B-D040-416B-BE85-3AD0678A41C1}">
      <dsp:nvSpPr>
        <dsp:cNvPr id="0" name=""/>
        <dsp:cNvSpPr/>
      </dsp:nvSpPr>
      <dsp:spPr>
        <a:xfrm>
          <a:off x="2693322" y="2558656"/>
          <a:ext cx="8000626" cy="25586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La Resolución Administrativa </a:t>
          </a:r>
          <a:r>
            <a:rPr lang="es-ES" sz="2200" kern="1200" dirty="0" err="1" smtClean="0"/>
            <a:t>DIR</a:t>
          </a:r>
          <a:r>
            <a:rPr lang="es-ES" sz="2200" kern="1200" dirty="0" smtClean="0"/>
            <a:t>-SEDES 025/14 resuelve autorizar “…la apertura y funcionamiento del establecimiento de salud, Hospital Público de Tercer Nivel de Atención en Salud, denominado HOSPITAL DEL NORTE…”</a:t>
          </a:r>
          <a:endParaRPr lang="es-ES" sz="2200" kern="1200" dirty="0"/>
        </a:p>
      </dsp:txBody>
      <dsp:txXfrm>
        <a:off x="2693322" y="2558656"/>
        <a:ext cx="8000626" cy="25586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4F698-745E-4192-8669-0A0FEBE0E01F}">
      <dsp:nvSpPr>
        <dsp:cNvPr id="0" name=""/>
        <dsp:cNvSpPr/>
      </dsp:nvSpPr>
      <dsp:spPr>
        <a:xfrm>
          <a:off x="0" y="569483"/>
          <a:ext cx="9771235" cy="3574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kern="1200" dirty="0" smtClean="0"/>
            <a:t>MISIÓN</a:t>
          </a:r>
          <a:r>
            <a:rPr lang="es-ES" sz="3200" kern="1200" dirty="0" smtClean="0"/>
            <a:t>: “Somos un hospital de tercer nivel que forma parte del Sistema Público de Salud Nacional, que brinda atención en salud especializada con calidad, seguridad y alta capacidad resolutiva, con enfoque integral, intercultural, responsabilidad social y ambiental; formador de recursos humanos especializados; logrando la satisfacción de los usuarios y sus familias”</a:t>
          </a:r>
          <a:endParaRPr lang="es-ES" sz="3200" kern="1200" dirty="0"/>
        </a:p>
      </dsp:txBody>
      <dsp:txXfrm>
        <a:off x="174485" y="743968"/>
        <a:ext cx="9422265" cy="32253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FDB7B-A7BC-4CF7-8172-5D14E6A76C60}">
      <dsp:nvSpPr>
        <dsp:cNvPr id="0" name=""/>
        <dsp:cNvSpPr/>
      </dsp:nvSpPr>
      <dsp:spPr>
        <a:xfrm>
          <a:off x="0" y="847959"/>
          <a:ext cx="10037241" cy="3574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/>
            <a:t>VISIÓN</a:t>
          </a:r>
          <a:r>
            <a:rPr lang="es-ES" sz="2800" kern="1200" dirty="0" smtClean="0"/>
            <a:t>: “Ser un Hospital Modelo acreditado de referencia a nivel nacional, en la atención de patologías de alta complejidad, manteniendo la excelencia en la calidad de atención; formando recursos humanos por competencias, utilizando la tecnología y los recursos públicos de forma eficiente y transparente, a través de la Gestión Hospitalaria, contando con talento humano multidisciplinario calificado, comprometido y vinculado a la investigación”</a:t>
          </a:r>
          <a:endParaRPr lang="es-ES" sz="2800" kern="1200" dirty="0"/>
        </a:p>
      </dsp:txBody>
      <dsp:txXfrm>
        <a:off x="174485" y="1022444"/>
        <a:ext cx="9688271" cy="32253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1A366-632D-4759-946C-A55D43A63B0A}">
      <dsp:nvSpPr>
        <dsp:cNvPr id="0" name=""/>
        <dsp:cNvSpPr/>
      </dsp:nvSpPr>
      <dsp:spPr>
        <a:xfrm>
          <a:off x="0" y="0"/>
          <a:ext cx="4264430" cy="426443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A0157A-042F-40B9-9E0D-F21105AD4D52}">
      <dsp:nvSpPr>
        <dsp:cNvPr id="0" name=""/>
        <dsp:cNvSpPr/>
      </dsp:nvSpPr>
      <dsp:spPr>
        <a:xfrm>
          <a:off x="2132215" y="0"/>
          <a:ext cx="8295725" cy="4264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smtClean="0"/>
            <a:t>EFICIENTE </a:t>
          </a:r>
          <a:endParaRPr lang="es-ES" sz="2800" kern="1200"/>
        </a:p>
      </dsp:txBody>
      <dsp:txXfrm>
        <a:off x="2132215" y="0"/>
        <a:ext cx="4147862" cy="1279331"/>
      </dsp:txXfrm>
    </dsp:sp>
    <dsp:sp modelId="{A2A93A36-DC6E-4BEC-8B5F-57E985B42AC9}">
      <dsp:nvSpPr>
        <dsp:cNvPr id="0" name=""/>
        <dsp:cNvSpPr/>
      </dsp:nvSpPr>
      <dsp:spPr>
        <a:xfrm>
          <a:off x="746276" y="1279331"/>
          <a:ext cx="2771876" cy="277187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B84CAD-6C5B-4B82-A6E7-486653B29D06}">
      <dsp:nvSpPr>
        <dsp:cNvPr id="0" name=""/>
        <dsp:cNvSpPr/>
      </dsp:nvSpPr>
      <dsp:spPr>
        <a:xfrm>
          <a:off x="2132215" y="1279331"/>
          <a:ext cx="8295725" cy="27718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smtClean="0"/>
            <a:t>GESTIÓN SISTÉMICA POR PROCESOS</a:t>
          </a:r>
          <a:endParaRPr lang="es-ES" sz="2800" kern="1200"/>
        </a:p>
      </dsp:txBody>
      <dsp:txXfrm>
        <a:off x="2132215" y="1279331"/>
        <a:ext cx="4147862" cy="1279327"/>
      </dsp:txXfrm>
    </dsp:sp>
    <dsp:sp modelId="{3367555C-1FC5-44CD-B25D-DB3871254373}">
      <dsp:nvSpPr>
        <dsp:cNvPr id="0" name=""/>
        <dsp:cNvSpPr/>
      </dsp:nvSpPr>
      <dsp:spPr>
        <a:xfrm>
          <a:off x="1492551" y="2558659"/>
          <a:ext cx="1279327" cy="127932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D6A11E-10AC-43B7-A7AB-20C7B8575938}">
      <dsp:nvSpPr>
        <dsp:cNvPr id="0" name=""/>
        <dsp:cNvSpPr/>
      </dsp:nvSpPr>
      <dsp:spPr>
        <a:xfrm>
          <a:off x="2132215" y="2558659"/>
          <a:ext cx="8295725" cy="12793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CALIDAD TÉCNICA</a:t>
          </a:r>
          <a:endParaRPr lang="es-ES" sz="2800" kern="1200" dirty="0"/>
        </a:p>
      </dsp:txBody>
      <dsp:txXfrm>
        <a:off x="2132215" y="2558659"/>
        <a:ext cx="4147862" cy="1279327"/>
      </dsp:txXfrm>
    </dsp:sp>
    <dsp:sp modelId="{BA62E370-28A1-4DB7-A20F-1E06C25FE40D}">
      <dsp:nvSpPr>
        <dsp:cNvPr id="0" name=""/>
        <dsp:cNvSpPr/>
      </dsp:nvSpPr>
      <dsp:spPr>
        <a:xfrm>
          <a:off x="6280078" y="0"/>
          <a:ext cx="4147862" cy="1279331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Persigue vincular de forma clara el volumen de producción de servicios, sus costos reales y el financiamiento.</a:t>
          </a:r>
          <a:endParaRPr lang="es-ES" sz="2000" kern="1200" dirty="0"/>
        </a:p>
      </dsp:txBody>
      <dsp:txXfrm>
        <a:off x="6280078" y="0"/>
        <a:ext cx="4147862" cy="1279331"/>
      </dsp:txXfrm>
    </dsp:sp>
    <dsp:sp modelId="{A2AF8C5C-0FD4-4501-998B-5317BF23C1B3}">
      <dsp:nvSpPr>
        <dsp:cNvPr id="0" name=""/>
        <dsp:cNvSpPr/>
      </dsp:nvSpPr>
      <dsp:spPr>
        <a:xfrm>
          <a:off x="6280078" y="1279331"/>
          <a:ext cx="4147862" cy="1279327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smtClean="0"/>
            <a:t>Aplicar el enfoque sistémico y de gestión por procesos.</a:t>
          </a:r>
          <a:endParaRPr lang="es-ES" sz="2000" kern="1200"/>
        </a:p>
      </dsp:txBody>
      <dsp:txXfrm>
        <a:off x="6280078" y="1279331"/>
        <a:ext cx="4147862" cy="1279327"/>
      </dsp:txXfrm>
    </dsp:sp>
    <dsp:sp modelId="{AF944851-34E8-465E-8EB2-C8FAD2F691FA}">
      <dsp:nvSpPr>
        <dsp:cNvPr id="0" name=""/>
        <dsp:cNvSpPr/>
      </dsp:nvSpPr>
      <dsp:spPr>
        <a:xfrm>
          <a:off x="6280078" y="2558659"/>
          <a:ext cx="4147862" cy="1279327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smtClean="0"/>
            <a:t>Calidad técnica en todas </a:t>
          </a:r>
          <a:r>
            <a:rPr lang="es-ES" sz="2000" kern="1200" dirty="0" smtClean="0"/>
            <a:t>las funciones que realiza a través de los procesos rediseñados</a:t>
          </a:r>
          <a:endParaRPr lang="es-ES" sz="2000" kern="1200" dirty="0"/>
        </a:p>
      </dsp:txBody>
      <dsp:txXfrm>
        <a:off x="6280078" y="2558659"/>
        <a:ext cx="4147862" cy="127932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A3A411-78E8-4A92-9D72-07B383C9FD9D}">
      <dsp:nvSpPr>
        <dsp:cNvPr id="0" name=""/>
        <dsp:cNvSpPr/>
      </dsp:nvSpPr>
      <dsp:spPr>
        <a:xfrm>
          <a:off x="0" y="0"/>
          <a:ext cx="4073236" cy="407323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2CFECA-1F95-4FD0-B1E5-BF082AA5B0B0}">
      <dsp:nvSpPr>
        <dsp:cNvPr id="0" name=""/>
        <dsp:cNvSpPr/>
      </dsp:nvSpPr>
      <dsp:spPr>
        <a:xfrm>
          <a:off x="2036618" y="0"/>
          <a:ext cx="7643177" cy="40732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smtClean="0"/>
            <a:t>TRANSPARENCIA EN LA GESTIÓN</a:t>
          </a:r>
          <a:endParaRPr lang="es-ES" sz="3200" kern="1200"/>
        </a:p>
      </dsp:txBody>
      <dsp:txXfrm>
        <a:off x="2036618" y="0"/>
        <a:ext cx="3821588" cy="1934787"/>
      </dsp:txXfrm>
    </dsp:sp>
    <dsp:sp modelId="{9CF6AF72-AD36-42FA-A9E5-E5280A6DCB64}">
      <dsp:nvSpPr>
        <dsp:cNvPr id="0" name=""/>
        <dsp:cNvSpPr/>
      </dsp:nvSpPr>
      <dsp:spPr>
        <a:xfrm>
          <a:off x="1069224" y="1934787"/>
          <a:ext cx="1934787" cy="19347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109DBA-501D-4C82-BE8F-76F3BD7BD91E}">
      <dsp:nvSpPr>
        <dsp:cNvPr id="0" name=""/>
        <dsp:cNvSpPr/>
      </dsp:nvSpPr>
      <dsp:spPr>
        <a:xfrm>
          <a:off x="2036618" y="1934787"/>
          <a:ext cx="7643177" cy="1934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smtClean="0"/>
            <a:t>FLEXIBILIDAD EN LA GESTIÓN DE RECURSOS</a:t>
          </a:r>
          <a:endParaRPr lang="es-ES" sz="3200" kern="1200"/>
        </a:p>
      </dsp:txBody>
      <dsp:txXfrm>
        <a:off x="2036618" y="1934787"/>
        <a:ext cx="3821588" cy="1934787"/>
      </dsp:txXfrm>
    </dsp:sp>
    <dsp:sp modelId="{766D5B75-B52F-4EE8-ADC1-772766F98CE6}">
      <dsp:nvSpPr>
        <dsp:cNvPr id="0" name=""/>
        <dsp:cNvSpPr/>
      </dsp:nvSpPr>
      <dsp:spPr>
        <a:xfrm>
          <a:off x="5858206" y="0"/>
          <a:ext cx="3821588" cy="1934787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 smtClean="0"/>
            <a:t>Rendir cuentas a la ciudadanía sobre los procesos y resultados de la gestión.</a:t>
          </a:r>
          <a:endParaRPr lang="es-ES" sz="2200" kern="1200" dirty="0"/>
        </a:p>
      </dsp:txBody>
      <dsp:txXfrm>
        <a:off x="5858206" y="0"/>
        <a:ext cx="3821588" cy="1934787"/>
      </dsp:txXfrm>
    </dsp:sp>
    <dsp:sp modelId="{0AD8A523-72BC-4A38-9B1D-D783B1315C22}">
      <dsp:nvSpPr>
        <dsp:cNvPr id="0" name=""/>
        <dsp:cNvSpPr/>
      </dsp:nvSpPr>
      <dsp:spPr>
        <a:xfrm>
          <a:off x="5858206" y="1934787"/>
          <a:ext cx="3821588" cy="1934787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 smtClean="0"/>
            <a:t>Reconoce que el hospital analizará su propio contexto, su complejidad de servicio y las condicionantes externas para organizar la gestión en pro de la mejora continua.</a:t>
          </a:r>
          <a:endParaRPr lang="es-ES" sz="2200" kern="1200" dirty="0"/>
        </a:p>
      </dsp:txBody>
      <dsp:txXfrm>
        <a:off x="5858206" y="1934787"/>
        <a:ext cx="3821588" cy="1934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8215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1343" y="0"/>
            <a:ext cx="2946347" cy="498215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C2B05F3C-B48C-4A43-A472-28A11FA5B0F4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9431599"/>
            <a:ext cx="2946347" cy="498214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1343" y="9431599"/>
            <a:ext cx="2946347" cy="498214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432C8550-2ED1-43B5-B631-881839DAE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3734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FA5CF-C53A-4179-9F1F-9ED52FE526CA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CEA97-FE73-4085-B939-BF59528393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63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186207-7273-40D1-93C4-11FB53893BB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75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0C66-7B13-44ED-8270-FBDDAC8A0C2D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49137D9-BBF0-4654-A8BF-2AE1C86ECBC9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808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0C66-7B13-44ED-8270-FBDDAC8A0C2D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37D9-BBF0-4654-A8BF-2AE1C86ECBC9}" type="slidenum">
              <a:rPr lang="es-ES" smtClean="0"/>
              <a:t>‹Nº›</a:t>
            </a:fld>
            <a:endParaRPr lang="es-E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46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0C66-7B13-44ED-8270-FBDDAC8A0C2D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37D9-BBF0-4654-A8BF-2AE1C86ECBC9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180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0C66-7B13-44ED-8270-FBDDAC8A0C2D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37D9-BBF0-4654-A8BF-2AE1C86ECBC9}" type="slidenum">
              <a:rPr lang="es-ES" smtClean="0"/>
              <a:t>‹Nº›</a:t>
            </a:fld>
            <a:endParaRPr lang="es-E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957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0C66-7B13-44ED-8270-FBDDAC8A0C2D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37D9-BBF0-4654-A8BF-2AE1C86ECBC9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500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0C66-7B13-44ED-8270-FBDDAC8A0C2D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37D9-BBF0-4654-A8BF-2AE1C86ECBC9}" type="slidenum">
              <a:rPr lang="es-ES" smtClean="0"/>
              <a:t>‹Nº›</a:t>
            </a:fld>
            <a:endParaRPr lang="es-E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41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0C66-7B13-44ED-8270-FBDDAC8A0C2D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37D9-BBF0-4654-A8BF-2AE1C86ECBC9}" type="slidenum">
              <a:rPr lang="es-ES" smtClean="0"/>
              <a:t>‹Nº›</a:t>
            </a:fld>
            <a:endParaRPr lang="es-E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500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0C66-7B13-44ED-8270-FBDDAC8A0C2D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37D9-BBF0-4654-A8BF-2AE1C86ECBC9}" type="slidenum">
              <a:rPr lang="es-ES" smtClean="0"/>
              <a:t>‹Nº›</a:t>
            </a:fld>
            <a:endParaRPr lang="es-E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006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0C66-7B13-44ED-8270-FBDDAC8A0C2D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37D9-BBF0-4654-A8BF-2AE1C86ECB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7984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0C66-7B13-44ED-8270-FBDDAC8A0C2D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37D9-BBF0-4654-A8BF-2AE1C86ECBC9}" type="slidenum">
              <a:rPr lang="es-ES" smtClean="0"/>
              <a:t>‹Nº›</a:t>
            </a:fld>
            <a:endParaRPr lang="es-E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633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5180C66-7B13-44ED-8270-FBDDAC8A0C2D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37D9-BBF0-4654-A8BF-2AE1C86ECBC9}" type="slidenum">
              <a:rPr lang="es-ES" smtClean="0"/>
              <a:t>‹Nº›</a:t>
            </a:fld>
            <a:endParaRPr lang="es-E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965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80C66-7B13-44ED-8270-FBDDAC8A0C2D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49137D9-BBF0-4654-A8BF-2AE1C86ECBC9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5991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3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" sz="5400" b="1" dirty="0"/>
              <a:t>AUDIENCIA </a:t>
            </a:r>
            <a:r>
              <a:rPr lang="es-ES" sz="5400" dirty="0"/>
              <a:t/>
            </a:r>
            <a:br>
              <a:rPr lang="es-ES" sz="5400" dirty="0"/>
            </a:br>
            <a:r>
              <a:rPr lang="es-ES" sz="5400" b="1" dirty="0"/>
              <a:t>PÚBLICA </a:t>
            </a:r>
            <a:r>
              <a:rPr lang="es-ES" sz="5400" b="1" dirty="0" smtClean="0"/>
              <a:t>DE </a:t>
            </a:r>
            <a:r>
              <a:rPr lang="es-ES" sz="5400" b="1" dirty="0"/>
              <a:t>RENDICIÓN </a:t>
            </a:r>
            <a:r>
              <a:rPr lang="es-ES" sz="5400" b="1" dirty="0" smtClean="0"/>
              <a:t/>
            </a:r>
            <a:br>
              <a:rPr lang="es-ES" sz="5400" b="1" dirty="0" smtClean="0"/>
            </a:br>
            <a:r>
              <a:rPr lang="es-ES" sz="5400" b="1" dirty="0" smtClean="0"/>
              <a:t>CUENTAS INICIAL  2024</a:t>
            </a:r>
            <a:endParaRPr lang="es-ES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3200" b="1" i="1" dirty="0" smtClean="0">
                <a:latin typeface="Arial Black" panose="020B0A04020102020204" pitchFamily="34" charset="0"/>
              </a:rPr>
              <a:t>HOSPITAL DEL NORTE</a:t>
            </a:r>
            <a:endParaRPr lang="es-ES" sz="3200" b="1" i="1" dirty="0">
              <a:latin typeface="Arial Black" panose="020B0A04020102020204" pitchFamily="34" charset="0"/>
            </a:endParaRPr>
          </a:p>
        </p:txBody>
      </p:sp>
      <p:pic>
        <p:nvPicPr>
          <p:cNvPr id="4" name="Imagen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36" y="202899"/>
            <a:ext cx="1665432" cy="1722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80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99681" y="126124"/>
            <a:ext cx="9159021" cy="4454815"/>
          </a:xfrm>
        </p:spPr>
        <p:txBody>
          <a:bodyPr>
            <a:normAutofit/>
          </a:bodyPr>
          <a:lstStyle/>
          <a:p>
            <a:r>
              <a:rPr lang="es-ES" dirty="0" smtClean="0"/>
              <a:t>PROYECCIONES DE PRODUCCIÓN HOSPITALARIA</a:t>
            </a:r>
            <a:br>
              <a:rPr lang="es-ES" dirty="0" smtClean="0"/>
            </a:br>
            <a:r>
              <a:rPr lang="es-ES" dirty="0" smtClean="0"/>
              <a:t>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028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1672" y="289145"/>
            <a:ext cx="10735056" cy="701770"/>
          </a:xfrm>
        </p:spPr>
        <p:txBody>
          <a:bodyPr>
            <a:noAutofit/>
          </a:bodyPr>
          <a:lstStyle/>
          <a:p>
            <a:pPr algn="ctr"/>
            <a:r>
              <a:rPr lang="es-ES" sz="4000" i="1" dirty="0" smtClean="0">
                <a:latin typeface="Algerian" panose="04020705040A02060702" pitchFamily="82" charset="0"/>
              </a:rPr>
              <a:t>CARTERA DE SERVICIOS </a:t>
            </a:r>
            <a:r>
              <a:rPr lang="es-ES" sz="4000" i="1" dirty="0" err="1" smtClean="0">
                <a:latin typeface="Algerian" panose="04020705040A02060702" pitchFamily="82" charset="0"/>
              </a:rPr>
              <a:t>HDN</a:t>
            </a:r>
            <a:r>
              <a:rPr lang="es-ES" sz="4000" i="1" dirty="0" smtClean="0">
                <a:latin typeface="Algerian" panose="04020705040A02060702" pitchFamily="82" charset="0"/>
              </a:rPr>
              <a:t> 2024</a:t>
            </a:r>
            <a:endParaRPr lang="en-US" sz="4000" i="1" dirty="0">
              <a:latin typeface="Algerian" panose="04020705040A02060702" pitchFamily="82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415277" y="1224829"/>
          <a:ext cx="3343275" cy="44673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9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3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32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Nº</a:t>
                      </a:r>
                      <a:endParaRPr lang="es-ES" sz="1400" b="1" i="1" u="none" strike="noStrike" dirty="0">
                        <a:solidFill>
                          <a:schemeClr val="bg1"/>
                        </a:solidFill>
                        <a:effectLst/>
                        <a:latin typeface="Aparajita" panose="020B0604020202020204" pitchFamily="34" charset="0"/>
                      </a:endParaRPr>
                    </a:p>
                  </a:txBody>
                  <a:tcPr marL="9522" marR="9522" marT="95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CONSULTA EXTERNA</a:t>
                      </a:r>
                      <a:endParaRPr lang="es-ES" sz="1400" b="1" i="1" u="none" strike="noStrike" dirty="0">
                        <a:solidFill>
                          <a:schemeClr val="bg1"/>
                        </a:solidFill>
                        <a:effectLst/>
                        <a:latin typeface="Aparajita" panose="020B0604020202020204" pitchFamily="34" charset="0"/>
                      </a:endParaRPr>
                    </a:p>
                  </a:txBody>
                  <a:tcPr marL="9522" marR="9522" marT="9525" marB="0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CARDIOLOGIA                                       </a:t>
                      </a: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CIRUGIA GENERAL                                   </a:t>
                      </a: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CIRUGIA MAXILO FACIAL                             </a:t>
                      </a: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CIRUGIA PEDIATRICA                                </a:t>
                      </a: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DERMATOLOGIA                                      </a:t>
                      </a: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GINECOLOGIA                                       </a:t>
                      </a: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OBSTETRICIA                                       </a:t>
                      </a: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HEMATOLOGIA                                       </a:t>
                      </a: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INMUNOLOGÍA</a:t>
                      </a:r>
                      <a:r>
                        <a:rPr lang="es-ES" sz="1100" b="1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4186936357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GASTROENTEROLOGIA 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3607164450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MEDICINA FISICA Y REHABILITACION   </a:t>
                      </a: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NEFROLOGIA                                        </a:t>
                      </a: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NEUMOLOGIA                                        </a:t>
                      </a: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NEUROCIRUGIA                                      </a:t>
                      </a: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NEUROLOGIA                                        </a:t>
                      </a: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OTORRINOLARINGOLOGIA                              </a:t>
                      </a: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PEDIATRIA                                         </a:t>
                      </a: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PSIQUIATRIA                                       </a:t>
                      </a: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REUMATOLOGIA                                      </a:t>
                      </a: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TRAUMATOLOGIA                                     </a:t>
                      </a: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48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UROLOGIA                                          </a:t>
                      </a:r>
                    </a:p>
                  </a:txBody>
                  <a:tcPr marL="9522" marR="9522" marT="9525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4094411" y="1221749"/>
          <a:ext cx="3975279" cy="49863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4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0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993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Nº</a:t>
                      </a:r>
                      <a:endParaRPr lang="es-ES" sz="1400" b="1" i="1" u="none" strike="noStrike" dirty="0">
                        <a:solidFill>
                          <a:schemeClr val="bg1"/>
                        </a:solidFill>
                        <a:effectLst/>
                        <a:latin typeface="Aparajita" panose="020B0604020202020204" pitchFamily="34" charset="0"/>
                      </a:endParaRPr>
                    </a:p>
                  </a:txBody>
                  <a:tcPr marL="9525" marR="9525" marT="9526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HOSPITALIZACION</a:t>
                      </a:r>
                      <a:endParaRPr lang="es-ES" sz="1400" b="1" i="1" u="none" strike="noStrike" dirty="0">
                        <a:solidFill>
                          <a:schemeClr val="bg1"/>
                        </a:solidFill>
                        <a:effectLst/>
                        <a:latin typeface="Aparajita" panose="020B0604020202020204" pitchFamily="34" charset="0"/>
                      </a:endParaRPr>
                    </a:p>
                  </a:txBody>
                  <a:tcPr marL="9525" marR="9525" marT="9526" marB="0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CARDIOLOGIA                                       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7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CIRUGIA GENERAL                                   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7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CIRUGIA MAXILO FACIAL                             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7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CIRUGIA</a:t>
                      </a:r>
                      <a:r>
                        <a:rPr lang="es-ES" sz="1100" b="1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PEDIÁTRICA </a:t>
                      </a:r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         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2648048220"/>
                  </a:ext>
                </a:extLst>
              </a:tr>
              <a:tr h="1887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GINECOLOGIA Y OBSTETRICIA                         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7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HEMATOLOGIA                                       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7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INMUNOLOGIA</a:t>
                      </a:r>
                      <a:r>
                        <a:rPr lang="es-ES" sz="1100" b="1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820349301"/>
                  </a:ext>
                </a:extLst>
              </a:tr>
              <a:tr h="1887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GASTROENTEROLOGÍA</a:t>
                      </a:r>
                      <a:r>
                        <a:rPr lang="es-ES" sz="1100" b="1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2998090351"/>
                  </a:ext>
                </a:extLst>
              </a:tr>
              <a:tr h="1887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MEDICINA INTERNA                                  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12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NEFROLOGIA                                        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7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NEONATOLOGIA                                      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7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NEUMOLOGIA                                        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112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NEUROCIRUGIA                                      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7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NEUROLOGIA                                        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7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OTORRINOLARINGOLOGIA                              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87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PEDIATRIA                                         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87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REUMATOLOGIA                                      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87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TRAUMATOLOGIA                                     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87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UROLOGIA                                          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806410553"/>
                  </a:ext>
                </a:extLst>
              </a:tr>
              <a:tr h="21517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UNIDAD DE CUIDADOS INTENSIVOS NEONATALES (UCIN)              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121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UNIDAD DE TERAPIA INTENSIVA ADULTOS (UTIA)                 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844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UNIDAD DE CUIDADOS INTENSIVOS PEDIATRICOS</a:t>
                      </a:r>
                      <a:r>
                        <a:rPr lang="es-ES" sz="1100" b="1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(UCIP)              </a:t>
                      </a:r>
                    </a:p>
                    <a:p>
                      <a:pPr algn="l" fontAlgn="ctr"/>
                      <a:r>
                        <a:rPr lang="es-E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                        </a:t>
                      </a:r>
                      <a:endParaRPr lang="es-ES" sz="11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/>
          </p:nvPr>
        </p:nvGraphicFramePr>
        <p:xfrm>
          <a:off x="8405549" y="1221749"/>
          <a:ext cx="3403274" cy="3519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3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9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21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Nº</a:t>
                      </a:r>
                      <a:endParaRPr lang="es-ES" sz="1400" b="1" i="1" u="none" strike="noStrike" dirty="0">
                        <a:solidFill>
                          <a:schemeClr val="bg1"/>
                        </a:solidFill>
                        <a:effectLst/>
                        <a:latin typeface="Aparajita" panose="020B0604020202020204" pitchFamily="34" charset="0"/>
                      </a:endParaRPr>
                    </a:p>
                  </a:txBody>
                  <a:tcPr marL="9524" marR="9524" marT="9529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SERVICIOS COMPLEMENTARIOS</a:t>
                      </a:r>
                      <a:endParaRPr lang="es-ES" sz="1400" b="1" i="1" u="none" strike="noStrike" dirty="0">
                        <a:solidFill>
                          <a:schemeClr val="bg1"/>
                        </a:solidFill>
                        <a:effectLst/>
                        <a:latin typeface="Aparajita" panose="020B0604020202020204" pitchFamily="34" charset="0"/>
                      </a:endParaRPr>
                    </a:p>
                  </a:txBody>
                  <a:tcPr marL="9524" marR="9524" marT="9529" marB="0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8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>
                          <a:effectLst/>
                        </a:rPr>
                        <a:t>1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Aparajita" panose="020B0604020202020204" pitchFamily="34" charset="0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1" u="none" strike="noStrike" dirty="0">
                          <a:effectLst/>
                        </a:rPr>
                        <a:t>ANATOMÍA  PATOLÓGICA 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Aparajita" panose="020B0604020202020204" pitchFamily="34" charset="0"/>
                      </a:endParaRPr>
                    </a:p>
                  </a:txBody>
                  <a:tcPr marL="9524" marR="9524" marT="9529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8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>
                          <a:effectLst/>
                        </a:rPr>
                        <a:t>2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Aparajita" panose="020B0604020202020204" pitchFamily="34" charset="0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 smtClean="0">
                          <a:effectLst/>
                        </a:rPr>
                        <a:t>LABORATORIO CLÍNICO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Aparajita" panose="020B0604020202020204" pitchFamily="34" charset="0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8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>
                          <a:effectLst/>
                        </a:rPr>
                        <a:t>3</a:t>
                      </a:r>
                      <a:endParaRPr lang="es-ES" sz="1100" b="1" i="1" u="none" strike="noStrike">
                        <a:solidFill>
                          <a:srgbClr val="000000"/>
                        </a:solidFill>
                        <a:effectLst/>
                        <a:latin typeface="Aparajita" panose="020B0604020202020204" pitchFamily="34" charset="0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effectLst/>
                        </a:rPr>
                        <a:t>SERVICIO DE TRANSFUSION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Aparajita" panose="020B0604020202020204" pitchFamily="34" charset="0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8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>
                          <a:effectLst/>
                        </a:rPr>
                        <a:t>4</a:t>
                      </a:r>
                      <a:endParaRPr lang="es-ES" sz="1100" b="1" i="1" u="none" strike="noStrike">
                        <a:solidFill>
                          <a:srgbClr val="000000"/>
                        </a:solidFill>
                        <a:effectLst/>
                        <a:latin typeface="Aparajita" panose="020B0604020202020204" pitchFamily="34" charset="0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effectLst/>
                        </a:rPr>
                        <a:t>ECOGRAFIA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Aparajita" panose="020B0604020202020204" pitchFamily="34" charset="0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8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effectLst/>
                        </a:rPr>
                        <a:t>5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Aparajita" panose="020B0604020202020204" pitchFamily="34" charset="0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 smtClean="0">
                          <a:effectLst/>
                        </a:rPr>
                        <a:t>RAYOS</a:t>
                      </a:r>
                      <a:r>
                        <a:rPr lang="es-ES" sz="1100" b="1" i="1" u="none" strike="noStrike" baseline="0" dirty="0" smtClean="0">
                          <a:effectLst/>
                        </a:rPr>
                        <a:t>  </a:t>
                      </a:r>
                      <a:r>
                        <a:rPr lang="es-ES" sz="1100" b="1" i="1" u="none" strike="noStrike" dirty="0" smtClean="0">
                          <a:effectLst/>
                        </a:rPr>
                        <a:t>X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Aparajita" panose="020B0604020202020204" pitchFamily="34" charset="0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8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effectLst/>
                          <a:latin typeface="+mn-lt"/>
                        </a:rPr>
                        <a:t>ELECTROCARDIOGRAMA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8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effectLst/>
                          <a:latin typeface="+mn-lt"/>
                        </a:rPr>
                        <a:t>FISIOTERAPIA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8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effectLst/>
                          <a:latin typeface="+mn-lt"/>
                        </a:rPr>
                        <a:t>FONOAUDIOLOGIA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8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effectLst/>
                          <a:latin typeface="+mn-lt"/>
                        </a:rPr>
                        <a:t>AUDIOLOGIA 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8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effectLst/>
                          <a:latin typeface="+mn-lt"/>
                        </a:rPr>
                        <a:t>10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>
                          <a:effectLst/>
                          <a:latin typeface="+mn-lt"/>
                        </a:rPr>
                        <a:t>COLPOSCOPIA                                       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8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ENDOSCOPIA 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155196966"/>
                  </a:ext>
                </a:extLst>
              </a:tr>
              <a:tr h="2488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ERCP</a:t>
                      </a:r>
                      <a:r>
                        <a:rPr lang="es-ES" sz="11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s-ES" sz="11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3932592051"/>
                  </a:ext>
                </a:extLst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695348" y="6432317"/>
            <a:ext cx="27831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i="1" dirty="0" smtClean="0"/>
              <a:t>Fuente: CARTERA DE SERVICIOS 2023 – HDN </a:t>
            </a:r>
            <a:endParaRPr lang="es-ES" sz="1100" b="1" i="1" dirty="0"/>
          </a:p>
        </p:txBody>
      </p:sp>
    </p:spTree>
    <p:extLst>
      <p:ext uri="{BB962C8B-B14F-4D97-AF65-F5344CB8AC3E}">
        <p14:creationId xmlns:p14="http://schemas.microsoft.com/office/powerpoint/2010/main" val="304630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700763" y="6596390"/>
            <a:ext cx="16209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i="1" dirty="0" smtClean="0"/>
              <a:t>Fuente: SICE SIAF – HDN </a:t>
            </a:r>
            <a:endParaRPr lang="es-ES" sz="1100" b="1" i="1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00763" y="298381"/>
            <a:ext cx="10735056" cy="11517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i="1" dirty="0" smtClean="0">
                <a:latin typeface="Algerian" panose="04020705040A02060702" pitchFamily="82" charset="0"/>
              </a:rPr>
              <a:t>atenciones ESPERADAS EN  </a:t>
            </a:r>
          </a:p>
          <a:p>
            <a:r>
              <a:rPr lang="es-ES" sz="4000" i="1" dirty="0" smtClean="0">
                <a:latin typeface="Algerian" panose="04020705040A02060702" pitchFamily="82" charset="0"/>
              </a:rPr>
              <a:t>consulta externa HDN 2024</a:t>
            </a:r>
            <a:endParaRPr lang="en-US" sz="4000" i="1" dirty="0">
              <a:latin typeface="Algerian" panose="04020705040A02060702" pitchFamily="82" charset="0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9084880"/>
              </p:ext>
            </p:extLst>
          </p:nvPr>
        </p:nvGraphicFramePr>
        <p:xfrm>
          <a:off x="781423" y="1778192"/>
          <a:ext cx="10573736" cy="4273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85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700763" y="6596390"/>
            <a:ext cx="16209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i="1" dirty="0" smtClean="0"/>
              <a:t>Fuente: SICE SIAF – HDN </a:t>
            </a:r>
            <a:endParaRPr lang="es-ES" sz="1100" b="1" i="1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00763" y="298381"/>
            <a:ext cx="10735056" cy="11517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i="1" dirty="0" smtClean="0">
                <a:latin typeface="Algerian" panose="04020705040A02060702" pitchFamily="82" charset="0"/>
              </a:rPr>
              <a:t>atenciones ESPERADAS EN  </a:t>
            </a:r>
          </a:p>
          <a:p>
            <a:r>
              <a:rPr lang="es-ES" sz="4000" i="1" dirty="0" smtClean="0">
                <a:latin typeface="Algerian" panose="04020705040A02060702" pitchFamily="82" charset="0"/>
              </a:rPr>
              <a:t>HOSPITALIZACIÓN  HDN 2024</a:t>
            </a:r>
            <a:endParaRPr lang="en-US" sz="4000" i="1" dirty="0">
              <a:latin typeface="Algerian" panose="04020705040A02060702" pitchFamily="82" charset="0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9022238"/>
              </p:ext>
            </p:extLst>
          </p:nvPr>
        </p:nvGraphicFramePr>
        <p:xfrm>
          <a:off x="862083" y="1450109"/>
          <a:ext cx="10573736" cy="4618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98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700763" y="6596390"/>
            <a:ext cx="16209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i="1" dirty="0" smtClean="0"/>
              <a:t>Fuente: SICE SIAF – HDN </a:t>
            </a:r>
            <a:endParaRPr lang="es-ES" sz="1100" b="1" i="1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00763" y="298381"/>
            <a:ext cx="10735056" cy="11517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i="1" dirty="0" smtClean="0">
                <a:latin typeface="Algerian" panose="04020705040A02060702" pitchFamily="82" charset="0"/>
              </a:rPr>
              <a:t>atenciones ESPERADAS EN  </a:t>
            </a:r>
          </a:p>
          <a:p>
            <a:r>
              <a:rPr lang="es-ES" sz="4000" i="1" dirty="0" smtClean="0">
                <a:latin typeface="Algerian" panose="04020705040A02060702" pitchFamily="82" charset="0"/>
              </a:rPr>
              <a:t>QUIRÓFANO Y EMERGENCIAS HDN 2024</a:t>
            </a:r>
            <a:endParaRPr lang="en-US" sz="4000" i="1" dirty="0">
              <a:latin typeface="Algerian" panose="04020705040A02060702" pitchFamily="82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6062080"/>
              </p:ext>
            </p:extLst>
          </p:nvPr>
        </p:nvGraphicFramePr>
        <p:xfrm>
          <a:off x="914400" y="1632474"/>
          <a:ext cx="10319657" cy="4435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68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700763" y="6596390"/>
            <a:ext cx="16209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i="1" dirty="0" smtClean="0"/>
              <a:t>Fuente: SICE SIAF – HDN </a:t>
            </a:r>
            <a:endParaRPr lang="es-ES" sz="1100" b="1" i="1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79269" y="128321"/>
            <a:ext cx="11694283" cy="11517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i="1" dirty="0" smtClean="0">
                <a:latin typeface="Algerian" panose="04020705040A02060702" pitchFamily="82" charset="0"/>
              </a:rPr>
              <a:t>atenciones ESPERADAS EN  </a:t>
            </a:r>
          </a:p>
          <a:p>
            <a:r>
              <a:rPr lang="es-ES" sz="4000" i="1" dirty="0" smtClean="0">
                <a:latin typeface="Algerian" panose="04020705040A02060702" pitchFamily="82" charset="0"/>
              </a:rPr>
              <a:t>EXÁMENES COMPLEMENTARIOS HDN 2024</a:t>
            </a:r>
            <a:endParaRPr lang="en-US" sz="4000" i="1" dirty="0">
              <a:latin typeface="Algerian" panose="04020705040A02060702" pitchFamily="82" charset="0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0443952"/>
              </p:ext>
            </p:extLst>
          </p:nvPr>
        </p:nvGraphicFramePr>
        <p:xfrm>
          <a:off x="2989944" y="1280049"/>
          <a:ext cx="8883608" cy="4804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772926"/>
              </p:ext>
            </p:extLst>
          </p:nvPr>
        </p:nvGraphicFramePr>
        <p:xfrm>
          <a:off x="179268" y="1637652"/>
          <a:ext cx="3382798" cy="479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489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Proyección de INGRESOS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HOSPITAL DEL NORTE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740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EVOLUCIÓN DE INGRESOS</a:t>
            </a:r>
            <a:endParaRPr lang="es-ES" dirty="0"/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270" y="1853754"/>
            <a:ext cx="6774872" cy="3870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905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084022" y="374073"/>
            <a:ext cx="3092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PROYECCIÓN DE INGRESOS</a:t>
            </a:r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532015" y="1908939"/>
            <a:ext cx="1118061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El Departamento Financiero, haciendo referencia a los Recursos Propios, </a:t>
            </a:r>
            <a:r>
              <a:rPr lang="es-E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ha realizado un informe específico </a:t>
            </a:r>
            <a:r>
              <a:rPr lang="es-E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s-ES" sz="2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GADLP</a:t>
            </a:r>
            <a:r>
              <a:rPr lang="es-E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/SEDES/</a:t>
            </a:r>
            <a:r>
              <a:rPr lang="es-ES" sz="2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HDN</a:t>
            </a:r>
            <a:r>
              <a:rPr lang="es-E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s-ES" sz="2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DIR</a:t>
            </a:r>
            <a:r>
              <a:rPr lang="es-E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s-ES" sz="2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SDAF</a:t>
            </a:r>
            <a:r>
              <a:rPr lang="es-E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/UF/</a:t>
            </a:r>
            <a:r>
              <a:rPr lang="es-ES" sz="2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INF</a:t>
            </a:r>
            <a:r>
              <a:rPr lang="es-E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/Nº026/2023) </a:t>
            </a:r>
            <a:r>
              <a:rPr lang="es-E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en donde se analiza el ingreso de este nosocomio para la </a:t>
            </a:r>
            <a:r>
              <a:rPr lang="es-E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gestión 2024</a:t>
            </a:r>
            <a:endParaRPr lang="en-US" sz="2000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6687"/>
              </p:ext>
            </p:extLst>
          </p:nvPr>
        </p:nvGraphicFramePr>
        <p:xfrm>
          <a:off x="2918200" y="3121646"/>
          <a:ext cx="5336338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4184">
                  <a:extLst>
                    <a:ext uri="{9D8B030D-6E8A-4147-A177-3AD203B41FA5}">
                      <a16:colId xmlns:a16="http://schemas.microsoft.com/office/drawing/2014/main" val="2177932652"/>
                    </a:ext>
                  </a:extLst>
                </a:gridCol>
                <a:gridCol w="2472154">
                  <a:extLst>
                    <a:ext uri="{9D8B030D-6E8A-4147-A177-3AD203B41FA5}">
                      <a16:colId xmlns:a16="http://schemas.microsoft.com/office/drawing/2014/main" val="5112469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</a:rPr>
                        <a:t>CONCEPTO (RECURSOS PROPIOS)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ESTIMACIÓN DEL PRESUPUESTO 2024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8368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Servicios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231,600.00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99514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SOAT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804,000.00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5210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Intermunicipales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921,600.00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8507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Saldo Caja y Banco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542,800.00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5487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TOTAL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2,500,000.00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058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1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ASIGNACIÓN PRESUPUESTARIA DEL SISTEMA ÚNICO DE SALUD, UNIVERSAL Y GRATUITO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Ministerio de Salud, para la continuidad de la atención a través del SUS, como primer desembolso (primer cuatrimestre), ha asignado al Hospital del Norte el presupuesto de </a:t>
            </a:r>
            <a:r>
              <a:rPr lang="es-ES" b="1" dirty="0" smtClean="0"/>
              <a:t>Bs. 6.207.396,00</a:t>
            </a:r>
          </a:p>
        </p:txBody>
      </p:sp>
    </p:spTree>
    <p:extLst>
      <p:ext uri="{BB962C8B-B14F-4D97-AF65-F5344CB8AC3E}">
        <p14:creationId xmlns:p14="http://schemas.microsoft.com/office/powerpoint/2010/main" val="270603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5913" y="424242"/>
            <a:ext cx="8596668" cy="1320800"/>
          </a:xfrm>
        </p:spPr>
        <p:txBody>
          <a:bodyPr/>
          <a:lstStyle/>
          <a:p>
            <a:r>
              <a:rPr lang="es-ES" dirty="0" smtClean="0"/>
              <a:t>OBJETIVO DEL INFORME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998710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5573" y="424242"/>
            <a:ext cx="782400" cy="78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33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ASIGNACIÓN PRESUPUESTARIA DEL GOBIERNO AUTÓNOMO DEPARTAMENTAL DE LA PAZ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Como se ha mostrado más arriba, el Hospital del Norte ha disminuido sus ingresos en más del 90%. El presupuesto recaudado es insuficiente para el mantenimiento de los equipos médicos y de laboratorio. En este sentido, el Gobierno Autónomo Departamental de La Paz ha designado un presupuesto de Bs. </a:t>
            </a:r>
            <a:r>
              <a:rPr lang="en-US" b="1" dirty="0" smtClean="0"/>
              <a:t>1,202,202.00 </a:t>
            </a:r>
            <a:r>
              <a:rPr lang="en-US" dirty="0" smtClean="0"/>
              <a:t>para </a:t>
            </a:r>
            <a:r>
              <a:rPr lang="en-US" dirty="0" err="1" smtClean="0"/>
              <a:t>este</a:t>
            </a:r>
            <a:r>
              <a:rPr lang="en-US" dirty="0" smtClean="0"/>
              <a:t> fin.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3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RESUMEN DE PRESUPUESTO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424598"/>
              </p:ext>
            </p:extLst>
          </p:nvPr>
        </p:nvGraphicFramePr>
        <p:xfrm>
          <a:off x="1450975" y="2016125"/>
          <a:ext cx="7385454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4640">
                  <a:extLst>
                    <a:ext uri="{9D8B030D-6E8A-4147-A177-3AD203B41FA5}">
                      <a16:colId xmlns:a16="http://schemas.microsoft.com/office/drawing/2014/main" val="1511835791"/>
                    </a:ext>
                  </a:extLst>
                </a:gridCol>
                <a:gridCol w="2360814">
                  <a:extLst>
                    <a:ext uri="{9D8B030D-6E8A-4147-A177-3AD203B41FA5}">
                      <a16:colId xmlns:a16="http://schemas.microsoft.com/office/drawing/2014/main" val="37610450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FUENTE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PRESUPUESTO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745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RECURSOS PROPIOS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2,500,000.00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640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MINISTERIO</a:t>
                      </a:r>
                      <a:r>
                        <a:rPr lang="es-ES" baseline="0" dirty="0" smtClean="0"/>
                        <a:t> DE SALUD (SUS)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6,207,396.00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2089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GOBIERNO AUTÓNOMO</a:t>
                      </a:r>
                      <a:r>
                        <a:rPr lang="es-ES" baseline="0" dirty="0" smtClean="0"/>
                        <a:t> DEPARTAMENTAL DE LA PAZ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1,202,202.00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018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 smtClean="0"/>
                        <a:t>TOTAL PRESUPUESTO 2024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b="1" dirty="0" smtClean="0"/>
                        <a:t>9.909.598,00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993503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8836429" y="2750078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*</a:t>
            </a:r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1163782" y="4613564"/>
            <a:ext cx="925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* Se aclara que el presupuesto mostrado hace mención al primer cuatrimestre de la gestión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76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GRACIAS POR SU ATENCIÓN…!!!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803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3344" y="424242"/>
            <a:ext cx="8596668" cy="1320800"/>
          </a:xfrm>
        </p:spPr>
        <p:txBody>
          <a:bodyPr/>
          <a:lstStyle/>
          <a:p>
            <a:r>
              <a:rPr lang="es-ES" dirty="0" smtClean="0"/>
              <a:t>MARCO NORMATIVO – C.P.E.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6709603"/>
              </p:ext>
            </p:extLst>
          </p:nvPr>
        </p:nvGraphicFramePr>
        <p:xfrm>
          <a:off x="290944" y="1188718"/>
          <a:ext cx="11097491" cy="5469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5573" y="424242"/>
            <a:ext cx="782400" cy="78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48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8769" y="424242"/>
            <a:ext cx="8596668" cy="1320800"/>
          </a:xfrm>
        </p:spPr>
        <p:txBody>
          <a:bodyPr/>
          <a:lstStyle/>
          <a:p>
            <a:r>
              <a:rPr lang="es-ES" dirty="0" smtClean="0"/>
              <a:t>NATURALEZA INSTITUCIONAL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8163141"/>
              </p:ext>
            </p:extLst>
          </p:nvPr>
        </p:nvGraphicFramePr>
        <p:xfrm>
          <a:off x="677861" y="1230285"/>
          <a:ext cx="10693949" cy="53866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5573" y="424242"/>
            <a:ext cx="782400" cy="78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73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60810" y="546242"/>
            <a:ext cx="8596668" cy="1320800"/>
          </a:xfrm>
        </p:spPr>
        <p:txBody>
          <a:bodyPr/>
          <a:lstStyle/>
          <a:p>
            <a:r>
              <a:rPr lang="es-ES" dirty="0" smtClean="0"/>
              <a:t>DEFINICIONES ESTRATÉGICAS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325201"/>
              </p:ext>
            </p:extLst>
          </p:nvPr>
        </p:nvGraphicFramePr>
        <p:xfrm>
          <a:off x="677862" y="1670858"/>
          <a:ext cx="9771235" cy="4713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5573" y="424242"/>
            <a:ext cx="782400" cy="78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08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08258" y="424242"/>
            <a:ext cx="8596668" cy="1320800"/>
          </a:xfrm>
        </p:spPr>
        <p:txBody>
          <a:bodyPr/>
          <a:lstStyle/>
          <a:p>
            <a:r>
              <a:rPr lang="es-ES" dirty="0" smtClean="0"/>
              <a:t>DEFINICIONES ESTRATÉGICAS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2184561"/>
              </p:ext>
            </p:extLst>
          </p:nvPr>
        </p:nvGraphicFramePr>
        <p:xfrm>
          <a:off x="677863" y="1321724"/>
          <a:ext cx="10037242" cy="5270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5573" y="424242"/>
            <a:ext cx="782400" cy="78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66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4892" y="470112"/>
            <a:ext cx="10348018" cy="782400"/>
          </a:xfrm>
        </p:spPr>
        <p:txBody>
          <a:bodyPr/>
          <a:lstStyle/>
          <a:p>
            <a:r>
              <a:rPr lang="es-ES" dirty="0" smtClean="0"/>
              <a:t>CARACTERÍSTICAS DEL MODELO DE GESTIÓN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3937840"/>
              </p:ext>
            </p:extLst>
          </p:nvPr>
        </p:nvGraphicFramePr>
        <p:xfrm>
          <a:off x="677862" y="1662546"/>
          <a:ext cx="10427941" cy="4264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5573" y="424242"/>
            <a:ext cx="782400" cy="78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20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7237" y="458124"/>
            <a:ext cx="10043217" cy="748518"/>
          </a:xfrm>
        </p:spPr>
        <p:txBody>
          <a:bodyPr/>
          <a:lstStyle/>
          <a:p>
            <a:r>
              <a:rPr lang="es-ES" dirty="0" smtClean="0"/>
              <a:t>CARACTERÍSTICAS DEL MODELO DE GESTIÓN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754009"/>
              </p:ext>
            </p:extLst>
          </p:nvPr>
        </p:nvGraphicFramePr>
        <p:xfrm>
          <a:off x="677862" y="1778924"/>
          <a:ext cx="9679795" cy="4073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5573" y="424242"/>
            <a:ext cx="782400" cy="78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32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3076" y="138545"/>
            <a:ext cx="10821832" cy="1320800"/>
          </a:xfrm>
        </p:spPr>
        <p:txBody>
          <a:bodyPr/>
          <a:lstStyle/>
          <a:p>
            <a:r>
              <a:rPr lang="es-ES" dirty="0" smtClean="0"/>
              <a:t>ORGANIGRAMA DE ACUERDO AL MODELO DE GESTIÓN ADOPTADO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573" y="424242"/>
            <a:ext cx="782400" cy="782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76" y="1459345"/>
            <a:ext cx="9758982" cy="464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93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23509</TotalTime>
  <Words>995</Words>
  <Application>Microsoft Office PowerPoint</Application>
  <PresentationFormat>Panorámica</PresentationFormat>
  <Paragraphs>197</Paragraphs>
  <Slides>22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0" baseType="lpstr">
      <vt:lpstr>Algerian</vt:lpstr>
      <vt:lpstr>Aparajita</vt:lpstr>
      <vt:lpstr>Arial</vt:lpstr>
      <vt:lpstr>Arial Black</vt:lpstr>
      <vt:lpstr>Calibri</vt:lpstr>
      <vt:lpstr>Gill Sans MT</vt:lpstr>
      <vt:lpstr>Times New Roman</vt:lpstr>
      <vt:lpstr>Gallery</vt:lpstr>
      <vt:lpstr>AUDIENCIA  PÚBLICA DE RENDICIÓN  CUENTAS INICIAL  2024</vt:lpstr>
      <vt:lpstr>OBJETIVO DEL INFORME</vt:lpstr>
      <vt:lpstr>MARCO NORMATIVO – C.P.E.</vt:lpstr>
      <vt:lpstr>NATURALEZA INSTITUCIONAL</vt:lpstr>
      <vt:lpstr>DEFINICIONES ESTRATÉGICAS</vt:lpstr>
      <vt:lpstr>DEFINICIONES ESTRATÉGICAS</vt:lpstr>
      <vt:lpstr>CARACTERÍSTICAS DEL MODELO DE GESTIÓN</vt:lpstr>
      <vt:lpstr>CARACTERÍSTICAS DEL MODELO DE GESTIÓN</vt:lpstr>
      <vt:lpstr>ORGANIGRAMA DE ACUERDO AL MODELO DE GESTIÓN ADOPTADO</vt:lpstr>
      <vt:lpstr>PROYECCIONES DE PRODUCCIÓN HOSPITALARIA 2024</vt:lpstr>
      <vt:lpstr>CARTERA DE SERVICIOS HDN 2024</vt:lpstr>
      <vt:lpstr>Presentación de PowerPoint</vt:lpstr>
      <vt:lpstr>Presentación de PowerPoint</vt:lpstr>
      <vt:lpstr>Presentación de PowerPoint</vt:lpstr>
      <vt:lpstr>Presentación de PowerPoint</vt:lpstr>
      <vt:lpstr>Proyección de INGRESOS</vt:lpstr>
      <vt:lpstr>EVOLUCIÓN DE INGRESOS</vt:lpstr>
      <vt:lpstr>Presentación de PowerPoint</vt:lpstr>
      <vt:lpstr>ASIGNACIÓN PRESUPUESTARIA DEL SISTEMA ÚNICO DE SALUD, UNIVERSAL Y GRATUITO</vt:lpstr>
      <vt:lpstr>ASIGNACIÓN PRESUPUESTARIA DEL GOBIERNO AUTÓNOMO DEPARTAMENTAL DE LA PAZ</vt:lpstr>
      <vt:lpstr>RESUMEN DE PRESUPUESTO</vt:lpstr>
      <vt:lpstr>GRACIAS POR SU ATENCIÓN…!!!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RENDICIÓN PÚBLICA DE CUENTAS</dc:title>
  <dc:creator>PLANIFICADOR</dc:creator>
  <cp:lastModifiedBy>Grover</cp:lastModifiedBy>
  <cp:revision>215</cp:revision>
  <cp:lastPrinted>2023-04-12T15:10:05Z</cp:lastPrinted>
  <dcterms:created xsi:type="dcterms:W3CDTF">2017-02-07T10:31:06Z</dcterms:created>
  <dcterms:modified xsi:type="dcterms:W3CDTF">2024-04-17T14:08:50Z</dcterms:modified>
</cp:coreProperties>
</file>