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6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8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7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9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10.xml" ContentType="application/vnd.openxmlformats-officedocument.drawingml.chartshape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9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0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rawings/drawing11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1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92" r:id="rId2"/>
    <p:sldId id="293" r:id="rId3"/>
    <p:sldId id="294" r:id="rId4"/>
    <p:sldId id="295" r:id="rId5"/>
    <p:sldId id="296" r:id="rId6"/>
    <p:sldId id="290" r:id="rId7"/>
    <p:sldId id="300" r:id="rId8"/>
    <p:sldId id="301" r:id="rId9"/>
    <p:sldId id="303" r:id="rId10"/>
    <p:sldId id="308" r:id="rId11"/>
    <p:sldId id="305" r:id="rId12"/>
    <p:sldId id="306" r:id="rId13"/>
    <p:sldId id="309" r:id="rId14"/>
    <p:sldId id="310" r:id="rId15"/>
    <p:sldId id="311" r:id="rId16"/>
    <p:sldId id="312" r:id="rId17"/>
    <p:sldId id="315" r:id="rId18"/>
    <p:sldId id="316" r:id="rId19"/>
    <p:sldId id="318" r:id="rId20"/>
    <p:sldId id="331" r:id="rId21"/>
    <p:sldId id="332" r:id="rId22"/>
    <p:sldId id="333" r:id="rId23"/>
    <p:sldId id="257" r:id="rId24"/>
    <p:sldId id="258" r:id="rId25"/>
    <p:sldId id="283" r:id="rId26"/>
    <p:sldId id="284" r:id="rId27"/>
    <p:sldId id="261" r:id="rId28"/>
    <p:sldId id="262" r:id="rId29"/>
    <p:sldId id="278" r:id="rId30"/>
    <p:sldId id="263" r:id="rId31"/>
    <p:sldId id="275" r:id="rId32"/>
    <p:sldId id="280" r:id="rId33"/>
    <p:sldId id="266" r:id="rId34"/>
    <p:sldId id="267" r:id="rId35"/>
    <p:sldId id="268" r:id="rId36"/>
    <p:sldId id="286" r:id="rId37"/>
    <p:sldId id="270" r:id="rId38"/>
    <p:sldId id="271" r:id="rId39"/>
    <p:sldId id="272" r:id="rId40"/>
    <p:sldId id="288" r:id="rId41"/>
    <p:sldId id="320" r:id="rId42"/>
    <p:sldId id="324" r:id="rId43"/>
    <p:sldId id="325" r:id="rId44"/>
    <p:sldId id="326" r:id="rId45"/>
    <p:sldId id="327" r:id="rId46"/>
    <p:sldId id="328" r:id="rId47"/>
    <p:sldId id="329" r:id="rId48"/>
    <p:sldId id="321" r:id="rId49"/>
    <p:sldId id="323" r:id="rId50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1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chartUserShapes" Target="../drawings/drawing1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ania\Downloads\01%20CAI%20MUNICIPAL%20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01%20CAI%20MUNICIPAL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ania\Downloads\01%20CAI%20MUNICIPAL%20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01%20CAI%20MUNICIPAL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Hoja1!$H$1</c:f>
              <c:strCache>
                <c:ptCount val="1"/>
                <c:pt idx="0">
                  <c:v>SEDES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66-4E93-B7F4-D4DF012E89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38F657-E230-45DC-9A0E-E23CCB902D7B}" type="VALUE">
                      <a:rPr lang="en-US" sz="1800" b="1"/>
                      <a:pPr>
                        <a:defRPr/>
                      </a:pPr>
                      <a:t>[VALOR]</a:t>
                    </a:fld>
                    <a:endParaRPr lang="es-B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66-4E93-B7F4-D4DF012E897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Hoja1!$G$2:$G$5</c:f>
              <c:strCache>
                <c:ptCount val="4"/>
                <c:pt idx="0">
                  <c:v>Médicos</c:v>
                </c:pt>
                <c:pt idx="1">
                  <c:v>Odontólogos</c:v>
                </c:pt>
                <c:pt idx="2">
                  <c:v>Lic. Enfermería</c:v>
                </c:pt>
                <c:pt idx="3">
                  <c:v>Aux. Enfermería</c:v>
                </c:pt>
              </c:strCache>
            </c:strRef>
          </c:cat>
          <c:val>
            <c:numRef>
              <c:f>Hoja1!$H$2:$H$5</c:f>
              <c:numCache>
                <c:formatCode>General</c:formatCode>
                <c:ptCount val="4"/>
                <c:pt idx="0">
                  <c:v>55</c:v>
                </c:pt>
                <c:pt idx="1">
                  <c:v>2</c:v>
                </c:pt>
                <c:pt idx="2">
                  <c:v>7</c:v>
                </c:pt>
                <c:pt idx="3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D8-4C8A-8FFA-0D5D33F92B60}"/>
            </c:ext>
          </c:extLst>
        </c:ser>
        <c:ser>
          <c:idx val="1"/>
          <c:order val="1"/>
          <c:tx>
            <c:strRef>
              <c:f>Hoja1!$I$1</c:f>
              <c:strCache>
                <c:ptCount val="1"/>
                <c:pt idx="0">
                  <c:v>MUNICIPIO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C66-4E93-B7F4-D4DF012E89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Hoja1!$G$2:$G$5</c:f>
              <c:strCache>
                <c:ptCount val="4"/>
                <c:pt idx="0">
                  <c:v>Médicos</c:v>
                </c:pt>
                <c:pt idx="1">
                  <c:v>Odontólogos</c:v>
                </c:pt>
                <c:pt idx="2">
                  <c:v>Lic. Enfermería</c:v>
                </c:pt>
                <c:pt idx="3">
                  <c:v>Aux. Enfermería</c:v>
                </c:pt>
              </c:strCache>
            </c:strRef>
          </c:cat>
          <c:val>
            <c:numRef>
              <c:f>Hoja1!$I$2:$I$5</c:f>
              <c:numCache>
                <c:formatCode>General</c:formatCode>
                <c:ptCount val="4"/>
                <c:pt idx="0">
                  <c:v>5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D8-4C8A-8FFA-0D5D33F92B60}"/>
            </c:ext>
          </c:extLst>
        </c:ser>
        <c:ser>
          <c:idx val="2"/>
          <c:order val="2"/>
          <c:tx>
            <c:strRef>
              <c:f>Hoja1!$J$1</c:f>
              <c:strCache>
                <c:ptCount val="1"/>
                <c:pt idx="0">
                  <c:v>MINISTERIO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Hoja1!$G$2:$G$5</c:f>
              <c:strCache>
                <c:ptCount val="4"/>
                <c:pt idx="0">
                  <c:v>Médicos</c:v>
                </c:pt>
                <c:pt idx="1">
                  <c:v>Odontólogos</c:v>
                </c:pt>
                <c:pt idx="2">
                  <c:v>Lic. Enfermería</c:v>
                </c:pt>
                <c:pt idx="3">
                  <c:v>Aux. Enfermería</c:v>
                </c:pt>
              </c:strCache>
            </c:strRef>
          </c:cat>
          <c:val>
            <c:numRef>
              <c:f>Hoja1!$J$2:$J$5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D8-4C8A-8FFA-0D5D33F92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532984"/>
        <c:axId val="351530632"/>
      </c:barChart>
      <c:catAx>
        <c:axId val="35153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51530632"/>
        <c:crosses val="autoZero"/>
        <c:auto val="1"/>
        <c:lblAlgn val="ctr"/>
        <c:lblOffset val="100"/>
        <c:noMultiLvlLbl val="0"/>
      </c:catAx>
      <c:valAx>
        <c:axId val="35153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5153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76151077663873E-2"/>
          <c:y val="0.14162353820798715"/>
          <c:w val="0.93798346958671752"/>
          <c:h val="0.79242736097144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  <c:numCache>
                <c:formatCode>General</c:formatCode>
                <c:ptCount val="5"/>
                <c:pt idx="0">
                  <c:v>1669</c:v>
                </c:pt>
                <c:pt idx="1">
                  <c:v>1464</c:v>
                </c:pt>
                <c:pt idx="2">
                  <c:v>1824</c:v>
                </c:pt>
                <c:pt idx="4">
                  <c:v>4957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DC-493B-A4B5-E5048C4A85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0869848"/>
        <c:axId val="290874552"/>
      </c:barChart>
      <c:catAx>
        <c:axId val="29086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90874552"/>
        <c:crosses val="autoZero"/>
        <c:auto val="1"/>
        <c:lblAlgn val="ctr"/>
        <c:lblOffset val="100"/>
        <c:noMultiLvlLbl val="0"/>
      </c:catAx>
      <c:valAx>
        <c:axId val="29087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9086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235080"/>
        <c:axId val="480230768"/>
      </c:barChart>
      <c:catAx>
        <c:axId val="48023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80230768"/>
        <c:crosses val="autoZero"/>
        <c:auto val="1"/>
        <c:lblAlgn val="ctr"/>
        <c:lblOffset val="100"/>
        <c:noMultiLvlLbl val="0"/>
      </c:catAx>
      <c:valAx>
        <c:axId val="48023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8023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Hoja1!$B$2:$G$2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21-4C6B-8EAC-7BF2743602F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Hoja1!$B$3:$G$3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21-4C6B-8EAC-7BF2743602F1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Hoja1!$B$4:$G$4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21-4C6B-8EAC-7BF2743602F1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Hoja1!$B$5:$G$5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21-4C6B-8EAC-7BF2743602F1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Hoja1!$B$6:$G$6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21-4C6B-8EAC-7BF2743602F1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Hoja1!$B$7:$G$7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21-4C6B-8EAC-7BF2743602F1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Hoja1!$B$8:$G$8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21-4C6B-8EAC-7BF2743602F1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Hoja1!$B$9:$G$9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21-4C6B-8EAC-7BF2743602F1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Hoja1!$B$10:$G$10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21-4C6B-8EAC-7BF2743602F1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Hoja1!$B$11:$G$11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121-4C6B-8EAC-7BF2743602F1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Hoja1!$B$12:$G$12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121-4C6B-8EAC-7BF2743602F1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Hoja1!$B$13:$G$13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21-4C6B-8EAC-7BF2743602F1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Hoja1!$B$14:$G$14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121-4C6B-8EAC-7BF2743602F1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Hoja1!$B$15:$G$15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121-4C6B-8EAC-7BF2743602F1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Hoja1!$B$16:$G$16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121-4C6B-8EAC-7BF2743602F1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Hoja1!$B$17:$G$17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121-4C6B-8EAC-7BF2743602F1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Hoja1!$B$18:$G$18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121-4C6B-8EAC-7BF2743602F1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Hoja1!$B$19:$G$19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121-4C6B-8EAC-7BF2743602F1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Hoja1!$B$20:$G$20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121-4C6B-8EAC-7BF2743602F1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Hoja1!$B$21:$G$21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121-4C6B-8EAC-7BF2743602F1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Hoja1!$B$22:$G$22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121-4C6B-8EAC-7BF2743602F1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Hoja1!$B$23:$G$23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121-4C6B-8EAC-7BF2743602F1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Hoja1!$B$24:$G$24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121-4C6B-8EAC-7BF2743602F1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Hoja1!$B$25:$G$25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7121-4C6B-8EAC-7BF2743602F1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Hoja1!$B$26:$G$26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121-4C6B-8EAC-7BF2743602F1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Hoja1!$B$27:$G$27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7121-4C6B-8EAC-7BF2743602F1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MEDICINA
 INTERNA</c:v>
                </c:pt>
                <c:pt idx="1">
                  <c:v>GINECOLOGIA
OBSTETRICIA</c:v>
                </c:pt>
                <c:pt idx="2">
                  <c:v>PEDIATRIA</c:v>
                </c:pt>
                <c:pt idx="3">
                  <c:v>CIRUGIA
GENERAL</c:v>
                </c:pt>
                <c:pt idx="4">
                  <c:v>MEDICINA
GENERAL</c:v>
                </c:pt>
              </c:strCache>
            </c:strRef>
          </c:cat>
          <c:val>
            <c:numRef>
              <c:f>Hoja1!$B$28:$G$28</c:f>
              <c:numCache>
                <c:formatCode>General</c:formatCode>
                <c:ptCount val="6"/>
                <c:pt idx="0">
                  <c:v>614</c:v>
                </c:pt>
                <c:pt idx="1">
                  <c:v>733</c:v>
                </c:pt>
                <c:pt idx="2">
                  <c:v>670</c:v>
                </c:pt>
                <c:pt idx="3">
                  <c:v>400</c:v>
                </c:pt>
                <c:pt idx="4">
                  <c:v>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7121-4C6B-8EAC-7BF2743602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234296"/>
        <c:axId val="480221360"/>
      </c:barChart>
      <c:catAx>
        <c:axId val="48023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80221360"/>
        <c:crosses val="autoZero"/>
        <c:auto val="1"/>
        <c:lblAlgn val="ctr"/>
        <c:lblOffset val="100"/>
        <c:noMultiLvlLbl val="0"/>
      </c:catAx>
      <c:valAx>
        <c:axId val="4802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8023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7224496"/>
        <c:axId val="717206464"/>
      </c:barChart>
      <c:catAx>
        <c:axId val="71722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717206464"/>
        <c:crosses val="autoZero"/>
        <c:auto val="1"/>
        <c:lblAlgn val="ctr"/>
        <c:lblOffset val="100"/>
        <c:noMultiLvlLbl val="0"/>
      </c:catAx>
      <c:valAx>
        <c:axId val="7172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71722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Hoja1!$B$2:$G$2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21-4C6B-8EAC-7BF2743602F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Hoja1!$B$3:$G$3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21-4C6B-8EAC-7BF2743602F1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Hoja1!$B$4:$G$4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21-4C6B-8EAC-7BF2743602F1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Hoja1!$B$5:$G$5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21-4C6B-8EAC-7BF2743602F1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Hoja1!$B$6:$G$6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21-4C6B-8EAC-7BF2743602F1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Hoja1!$B$7:$G$7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21-4C6B-8EAC-7BF2743602F1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Hoja1!$B$8:$G$8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21-4C6B-8EAC-7BF2743602F1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Hoja1!$B$9:$G$9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21-4C6B-8EAC-7BF2743602F1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Hoja1!$B$10:$G$10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21-4C6B-8EAC-7BF2743602F1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Hoja1!$B$11:$G$11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121-4C6B-8EAC-7BF2743602F1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Hoja1!$B$12:$G$12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121-4C6B-8EAC-7BF2743602F1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Hoja1!$B$13:$G$13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21-4C6B-8EAC-7BF2743602F1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Hoja1!$B$14:$G$14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121-4C6B-8EAC-7BF2743602F1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Hoja1!$B$15:$G$15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121-4C6B-8EAC-7BF2743602F1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Hoja1!$B$16:$G$16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121-4C6B-8EAC-7BF2743602F1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Hoja1!$B$17:$G$17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121-4C6B-8EAC-7BF2743602F1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Hoja1!$B$18:$G$18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121-4C6B-8EAC-7BF2743602F1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Hoja1!$B$19:$G$19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121-4C6B-8EAC-7BF2743602F1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Hoja1!$B$20:$G$20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121-4C6B-8EAC-7BF2743602F1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Hoja1!$B$21:$G$21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121-4C6B-8EAC-7BF2743602F1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Hoja1!$B$22:$G$22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121-4C6B-8EAC-7BF2743602F1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Hoja1!$B$23:$G$23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121-4C6B-8EAC-7BF2743602F1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Hoja1!$B$24:$G$24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121-4C6B-8EAC-7BF2743602F1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Hoja1!$B$25:$G$25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7121-4C6B-8EAC-7BF2743602F1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Hoja1!$B$26:$G$26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121-4C6B-8EAC-7BF2743602F1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Hoja1!$B$27:$G$27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7121-4C6B-8EAC-7BF2743602F1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CARDIOLOGIA</c:v>
                </c:pt>
                <c:pt idx="1">
                  <c:v>DERMATOLOGIA</c:v>
                </c:pt>
                <c:pt idx="2">
                  <c:v>TRAUMATOLOGIA</c:v>
                </c:pt>
                <c:pt idx="3">
                  <c:v>NEUMOLOGIA</c:v>
                </c:pt>
                <c:pt idx="4">
                  <c:v>NUTRICION</c:v>
                </c:pt>
              </c:strCache>
            </c:strRef>
          </c:cat>
          <c:val>
            <c:numRef>
              <c:f>Hoja1!$B$28:$G$28</c:f>
              <c:numCache>
                <c:formatCode>General</c:formatCode>
                <c:ptCount val="6"/>
                <c:pt idx="0">
                  <c:v>349</c:v>
                </c:pt>
                <c:pt idx="1">
                  <c:v>516</c:v>
                </c:pt>
                <c:pt idx="2">
                  <c:v>910</c:v>
                </c:pt>
                <c:pt idx="3">
                  <c:v>239</c:v>
                </c:pt>
                <c:pt idx="4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7121-4C6B-8EAC-7BF2743602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7197448"/>
        <c:axId val="717197840"/>
      </c:barChart>
      <c:catAx>
        <c:axId val="71719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717197840"/>
        <c:crosses val="autoZero"/>
        <c:auto val="1"/>
        <c:lblAlgn val="ctr"/>
        <c:lblOffset val="100"/>
        <c:noMultiLvlLbl val="0"/>
      </c:catAx>
      <c:valAx>
        <c:axId val="71719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71719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17070677968973E-2"/>
          <c:y val="2.6594876177547237E-2"/>
          <c:w val="0.93977171557578043"/>
          <c:h val="0.80344278324635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A9-4851-AEFD-BF8B44CBA577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  <c:numCache>
                <c:formatCode>General</c:formatCode>
                <c:ptCount val="5"/>
                <c:pt idx="0">
                  <c:v>1151</c:v>
                </c:pt>
                <c:pt idx="1">
                  <c:v>1049</c:v>
                </c:pt>
                <c:pt idx="2">
                  <c:v>1221</c:v>
                </c:pt>
                <c:pt idx="4">
                  <c:v>3421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A9-4851-AEFD-BF8B44CBA5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0030192"/>
        <c:axId val="290030976"/>
      </c:barChart>
      <c:catAx>
        <c:axId val="29003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90030976"/>
        <c:crosses val="autoZero"/>
        <c:auto val="1"/>
        <c:lblAlgn val="ctr"/>
        <c:lblOffset val="100"/>
        <c:noMultiLvlLbl val="0"/>
      </c:catAx>
      <c:valAx>
        <c:axId val="2900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9003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0657680"/>
        <c:axId val="480651408"/>
      </c:barChart>
      <c:catAx>
        <c:axId val="48065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80651408"/>
        <c:crosses val="autoZero"/>
        <c:auto val="1"/>
        <c:lblAlgn val="ctr"/>
        <c:lblOffset val="100"/>
        <c:noMultiLvlLbl val="0"/>
      </c:catAx>
      <c:valAx>
        <c:axId val="48065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48065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29299051358273E-2"/>
          <c:y val="0.14004829998789314"/>
          <c:w val="0.91561766710447245"/>
          <c:h val="0.67712140810940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Hoja1!$B$2:$G$2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AC-4EDB-91A8-551F946948EB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Hoja1!$B$3:$G$3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AC-4EDB-91A8-551F946948EB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>
                  <c:v>181</c:v>
                </c:pt>
                <c:pt idx="1">
                  <c:v>131</c:v>
                </c:pt>
                <c:pt idx="2">
                  <c:v>187</c:v>
                </c:pt>
                <c:pt idx="4">
                  <c:v>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AC-4EDB-91A8-551F946948EB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Hoja1!$B$5:$G$5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AC-4EDB-91A8-551F946948EB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Hoja1!$B$6:$G$6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AC-4EDB-91A8-551F946948EB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Hoja1!$B$7:$G$7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AC-4EDB-91A8-551F946948EB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Hoja1!$B$8:$G$8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AC-4EDB-91A8-551F946948EB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Hoja1!$B$9:$G$9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1AC-4EDB-91A8-551F946948EB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Hoja1!$B$10:$G$10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1AC-4EDB-91A8-551F946948EB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Hoja1!$B$11:$G$11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1AC-4EDB-91A8-551F946948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902872"/>
        <c:axId val="850895816"/>
      </c:barChart>
      <c:catAx>
        <c:axId val="85090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5816"/>
        <c:crosses val="autoZero"/>
        <c:auto val="1"/>
        <c:lblAlgn val="ctr"/>
        <c:lblOffset val="100"/>
        <c:noMultiLvlLbl val="0"/>
      </c:catAx>
      <c:valAx>
        <c:axId val="85089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90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99344"/>
        <c:axId val="850896208"/>
      </c:barChart>
      <c:catAx>
        <c:axId val="85089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6208"/>
        <c:crosses val="autoZero"/>
        <c:auto val="1"/>
        <c:lblAlgn val="ctr"/>
        <c:lblOffset val="100"/>
        <c:noMultiLvlLbl val="0"/>
      </c:catAx>
      <c:valAx>
        <c:axId val="85089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69851021199914E-2"/>
          <c:y val="2.4198150777255175E-2"/>
          <c:w val="0.94462980485673731"/>
          <c:h val="0.86864465119346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Hoja1!$B$2:$H$2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21-4C6B-8EAC-7BF2743602F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Hoja1!$B$3:$H$3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21-4C6B-8EAC-7BF2743602F1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Hoja1!$B$4:$H$4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21-4C6B-8EAC-7BF2743602F1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Hoja1!$B$5:$H$5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21-4C6B-8EAC-7BF2743602F1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Hoja1!$B$6:$H$6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21-4C6B-8EAC-7BF2743602F1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Hoja1!$B$7:$H$7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21-4C6B-8EAC-7BF2743602F1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Hoja1!$B$8:$H$8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21-4C6B-8EAC-7BF2743602F1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Hoja1!$B$9:$H$9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21-4C6B-8EAC-7BF2743602F1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Hoja1!$B$10:$H$10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21-4C6B-8EAC-7BF2743602F1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Hoja1!$B$11:$H$11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121-4C6B-8EAC-7BF2743602F1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Hoja1!$B$12:$H$12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121-4C6B-8EAC-7BF2743602F1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Hoja1!$B$13:$H$13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21-4C6B-8EAC-7BF2743602F1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Hoja1!$B$14:$H$14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121-4C6B-8EAC-7BF2743602F1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Hoja1!$B$15:$H$15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121-4C6B-8EAC-7BF2743602F1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Hoja1!$B$16:$H$16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121-4C6B-8EAC-7BF2743602F1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Hoja1!$B$17:$H$17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121-4C6B-8EAC-7BF2743602F1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Hoja1!$B$18:$H$18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121-4C6B-8EAC-7BF2743602F1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Hoja1!$B$19:$H$19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121-4C6B-8EAC-7BF2743602F1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Hoja1!$B$20:$H$20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121-4C6B-8EAC-7BF2743602F1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Hoja1!$B$21:$H$21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121-4C6B-8EAC-7BF2743602F1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Hoja1!$B$22:$H$22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121-4C6B-8EAC-7BF2743602F1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Hoja1!$B$23:$H$23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121-4C6B-8EAC-7BF2743602F1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Hoja1!$B$24:$H$24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121-4C6B-8EAC-7BF2743602F1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Hoja1!$B$25:$H$25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7121-4C6B-8EAC-7BF2743602F1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Hoja1!$B$26:$H$26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121-4C6B-8EAC-7BF2743602F1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Hoja1!$B$27:$H$27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7121-4C6B-8EAC-7BF2743602F1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6"/>
                <c:pt idx="0">
                  <c:v>CIRUGIA</c:v>
                </c:pt>
                <c:pt idx="1">
                  <c:v>GINECOLOGIA</c:v>
                </c:pt>
                <c:pt idx="2">
                  <c:v>MEDICINA INTERNA</c:v>
                </c:pt>
                <c:pt idx="3">
                  <c:v>NEONATOLOGIA</c:v>
                </c:pt>
                <c:pt idx="4">
                  <c:v>OBSTETRICIA</c:v>
                </c:pt>
                <c:pt idx="5">
                  <c:v>PEDIATRIA</c:v>
                </c:pt>
              </c:strCache>
            </c:strRef>
          </c:cat>
          <c:val>
            <c:numRef>
              <c:f>Hoja1!$B$28:$H$28</c:f>
              <c:numCache>
                <c:formatCode>General</c:formatCode>
                <c:ptCount val="7"/>
                <c:pt idx="0">
                  <c:v>109</c:v>
                </c:pt>
                <c:pt idx="1">
                  <c:v>65</c:v>
                </c:pt>
                <c:pt idx="2">
                  <c:v>69</c:v>
                </c:pt>
                <c:pt idx="3">
                  <c:v>44</c:v>
                </c:pt>
                <c:pt idx="4">
                  <c:v>174</c:v>
                </c:pt>
                <c:pt idx="5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7121-4C6B-8EAC-7BF2743602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99736"/>
        <c:axId val="850896992"/>
      </c:barChart>
      <c:catAx>
        <c:axId val="85089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6992"/>
        <c:crosses val="autoZero"/>
        <c:auto val="1"/>
        <c:lblAlgn val="ctr"/>
        <c:lblOffset val="100"/>
        <c:noMultiLvlLbl val="0"/>
      </c:catAx>
      <c:valAx>
        <c:axId val="8508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Hoja1!$H$7</c:f>
              <c:strCache>
                <c:ptCount val="1"/>
                <c:pt idx="0">
                  <c:v>SEDES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Hoja1!$G$8:$G$12</c:f>
              <c:strCache>
                <c:ptCount val="5"/>
                <c:pt idx="0">
                  <c:v>Bioquímicos</c:v>
                </c:pt>
                <c:pt idx="1">
                  <c:v>Tec. Laboratorio</c:v>
                </c:pt>
                <c:pt idx="2">
                  <c:v>Imagenólogos</c:v>
                </c:pt>
                <c:pt idx="3">
                  <c:v>Tec. Radiólogo</c:v>
                </c:pt>
                <c:pt idx="4">
                  <c:v>Electrocardiografía</c:v>
                </c:pt>
              </c:strCache>
            </c:strRef>
          </c:cat>
          <c:val>
            <c:numRef>
              <c:f>Hoja1!$H$8:$H$12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93-4555-B4AE-D88428EFDC86}"/>
            </c:ext>
          </c:extLst>
        </c:ser>
        <c:ser>
          <c:idx val="1"/>
          <c:order val="1"/>
          <c:tx>
            <c:strRef>
              <c:f>Hoja1!$I$7</c:f>
              <c:strCache>
                <c:ptCount val="1"/>
                <c:pt idx="0">
                  <c:v>MUNICIPIO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Hoja1!$G$8:$G$12</c:f>
              <c:strCache>
                <c:ptCount val="5"/>
                <c:pt idx="0">
                  <c:v>Bioquímicos</c:v>
                </c:pt>
                <c:pt idx="1">
                  <c:v>Tec. Laboratorio</c:v>
                </c:pt>
                <c:pt idx="2">
                  <c:v>Imagenólogos</c:v>
                </c:pt>
                <c:pt idx="3">
                  <c:v>Tec. Radiólogo</c:v>
                </c:pt>
                <c:pt idx="4">
                  <c:v>Electrocardiografía</c:v>
                </c:pt>
              </c:strCache>
            </c:strRef>
          </c:cat>
          <c:val>
            <c:numRef>
              <c:f>Hoja1!$I$8:$I$12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93-4555-B4AE-D88428EFDC86}"/>
            </c:ext>
          </c:extLst>
        </c:ser>
        <c:ser>
          <c:idx val="2"/>
          <c:order val="2"/>
          <c:tx>
            <c:strRef>
              <c:f>Hoja1!$J$7</c:f>
              <c:strCache>
                <c:ptCount val="1"/>
                <c:pt idx="0">
                  <c:v>MINISTERIO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Hoja1!$G$8:$G$12</c:f>
              <c:strCache>
                <c:ptCount val="5"/>
                <c:pt idx="0">
                  <c:v>Bioquímicos</c:v>
                </c:pt>
                <c:pt idx="1">
                  <c:v>Tec. Laboratorio</c:v>
                </c:pt>
                <c:pt idx="2">
                  <c:v>Imagenólogos</c:v>
                </c:pt>
                <c:pt idx="3">
                  <c:v>Tec. Radiólogo</c:v>
                </c:pt>
                <c:pt idx="4">
                  <c:v>Electrocardiografía</c:v>
                </c:pt>
              </c:strCache>
            </c:strRef>
          </c:cat>
          <c:val>
            <c:numRef>
              <c:f>Hoja1!$J$8:$J$12</c:f>
              <c:numCache>
                <c:formatCode>General</c:formatCode>
                <c:ptCount val="5"/>
                <c:pt idx="0">
                  <c:v>1</c:v>
                </c:pt>
                <c:pt idx="2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93-4555-B4AE-D88428EFD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533376"/>
        <c:axId val="351533768"/>
      </c:barChart>
      <c:catAx>
        <c:axId val="3515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51533768"/>
        <c:crosses val="autoZero"/>
        <c:auto val="1"/>
        <c:lblAlgn val="ctr"/>
        <c:lblOffset val="100"/>
        <c:noMultiLvlLbl val="0"/>
      </c:catAx>
      <c:valAx>
        <c:axId val="35153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5153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900128"/>
        <c:axId val="850900520"/>
      </c:barChart>
      <c:catAx>
        <c:axId val="8509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900520"/>
        <c:crosses val="autoZero"/>
        <c:auto val="1"/>
        <c:lblAlgn val="ctr"/>
        <c:lblOffset val="100"/>
        <c:noMultiLvlLbl val="0"/>
      </c:catAx>
      <c:valAx>
        <c:axId val="850900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90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97087076052587E-2"/>
          <c:y val="3.0125233116047045E-2"/>
          <c:w val="0.90073371033143468"/>
          <c:h val="0.7846833374712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95-4C7A-8798-0FAE9204AAE7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95-4C7A-8798-0FAE9204AAE7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95-4C7A-8798-0FAE9204AAE7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95-4C7A-8798-0FAE9204AAE7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95-4C7A-8798-0FAE9204AAE7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95-4C7A-8798-0FAE9204AAE7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D95-4C7A-8798-0FAE9204AAE7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D95-4C7A-8798-0FAE9204AAE7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95-4C7A-8798-0FAE9204AAE7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Hoja1!$B$11:$F$11</c:f>
              <c:numCache>
                <c:formatCode>General</c:formatCode>
                <c:ptCount val="5"/>
                <c:pt idx="0">
                  <c:v>89</c:v>
                </c:pt>
                <c:pt idx="1">
                  <c:v>53</c:v>
                </c:pt>
                <c:pt idx="2">
                  <c:v>68</c:v>
                </c:pt>
                <c:pt idx="4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D95-4C7A-8798-0FAE9204AA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900912"/>
        <c:axId val="850897384"/>
      </c:barChart>
      <c:catAx>
        <c:axId val="85090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7384"/>
        <c:crosses val="autoZero"/>
        <c:auto val="1"/>
        <c:lblAlgn val="ctr"/>
        <c:lblOffset val="100"/>
        <c:noMultiLvlLbl val="0"/>
      </c:catAx>
      <c:valAx>
        <c:axId val="85089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90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901304"/>
        <c:axId val="850902480"/>
      </c:barChart>
      <c:catAx>
        <c:axId val="85090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902480"/>
        <c:crosses val="autoZero"/>
        <c:auto val="1"/>
        <c:lblAlgn val="ctr"/>
        <c:lblOffset val="100"/>
        <c:noMultiLvlLbl val="0"/>
      </c:catAx>
      <c:valAx>
        <c:axId val="85090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901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97087076052587E-2"/>
          <c:y val="3.0125233116047045E-2"/>
          <c:w val="0.90073371033143468"/>
          <c:h val="0.7846833374712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95-4C7A-8798-0FAE9204AAE7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95-4C7A-8798-0FAE9204AAE7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95-4C7A-8798-0FAE9204AAE7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95-4C7A-8798-0FAE9204AAE7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95-4C7A-8798-0FAE9204AAE7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95-4C7A-8798-0FAE9204AAE7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D95-4C7A-8798-0FAE9204AAE7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D95-4C7A-8798-0FAE9204AAE7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95-4C7A-8798-0FAE9204AAE7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4"/>
                <c:pt idx="0">
                  <c:v>CIRUGIA
GENERAL</c:v>
                </c:pt>
                <c:pt idx="1">
                  <c:v>GINECOLOGIA</c:v>
                </c:pt>
                <c:pt idx="2">
                  <c:v>OBSTETRICIA</c:v>
                </c:pt>
                <c:pt idx="3">
                  <c:v>TRAUMATOLOGIA</c:v>
                </c:pt>
              </c:strCache>
            </c:strRef>
          </c:cat>
          <c:val>
            <c:numRef>
              <c:f>Hoja1!$B$11:$F$11</c:f>
              <c:numCache>
                <c:formatCode>General</c:formatCode>
                <c:ptCount val="5"/>
                <c:pt idx="0">
                  <c:v>67</c:v>
                </c:pt>
                <c:pt idx="1">
                  <c:v>45</c:v>
                </c:pt>
                <c:pt idx="2">
                  <c:v>90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D95-4C7A-8798-0FAE9204AA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71512"/>
        <c:axId val="850880528"/>
      </c:barChart>
      <c:catAx>
        <c:axId val="85087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0528"/>
        <c:crosses val="autoZero"/>
        <c:auto val="1"/>
        <c:lblAlgn val="ctr"/>
        <c:lblOffset val="100"/>
        <c:noMultiLvlLbl val="0"/>
      </c:catAx>
      <c:valAx>
        <c:axId val="85088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75432"/>
        <c:axId val="850880920"/>
      </c:barChart>
      <c:catAx>
        <c:axId val="85087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0920"/>
        <c:crosses val="autoZero"/>
        <c:auto val="1"/>
        <c:lblAlgn val="ctr"/>
        <c:lblOffset val="100"/>
        <c:noMultiLvlLbl val="0"/>
      </c:catAx>
      <c:valAx>
        <c:axId val="85088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97087076052587E-2"/>
          <c:y val="3.0125233116047045E-2"/>
          <c:w val="0.90073371033143468"/>
          <c:h val="0.7846833374712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Hoja1!$B$2:$D$2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95-4C7A-8798-0FAE9204AAE7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Hoja1!$B$3:$D$3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95-4C7A-8798-0FAE9204AAE7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Hoja1!$B$4:$D$4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95-4C7A-8798-0FAE9204AAE7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Hoja1!$B$5:$D$5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95-4C7A-8798-0FAE9204AAE7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Hoja1!$B$6:$D$6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95-4C7A-8798-0FAE9204AAE7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Hoja1!$B$7:$D$7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95-4C7A-8798-0FAE9204AAE7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Hoja1!$B$8:$D$8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D95-4C7A-8798-0FAE9204AAE7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Hoja1!$B$9:$D$9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D95-4C7A-8798-0FAE9204AAE7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Hoja1!$B$10:$D$10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95-4C7A-8798-0FAE9204AAE7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2"/>
                <c:pt idx="0">
                  <c:v>CESAREA</c:v>
                </c:pt>
                <c:pt idx="1">
                  <c:v>VAGINALES</c:v>
                </c:pt>
              </c:strCache>
            </c:strRef>
          </c:cat>
          <c:val>
            <c:numRef>
              <c:f>Hoja1!$B$11:$D$11</c:f>
              <c:numCache>
                <c:formatCode>General</c:formatCode>
                <c:ptCount val="3"/>
                <c:pt idx="0">
                  <c:v>77</c:v>
                </c:pt>
                <c:pt idx="1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D95-4C7A-8798-0FAE9204AA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77784"/>
        <c:axId val="850875040"/>
      </c:barChart>
      <c:catAx>
        <c:axId val="85087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5040"/>
        <c:crosses val="autoZero"/>
        <c:auto val="1"/>
        <c:lblAlgn val="ctr"/>
        <c:lblOffset val="100"/>
        <c:noMultiLvlLbl val="0"/>
      </c:catAx>
      <c:valAx>
        <c:axId val="85087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72296"/>
        <c:axId val="850878176"/>
      </c:barChart>
      <c:catAx>
        <c:axId val="85087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8176"/>
        <c:crosses val="autoZero"/>
        <c:auto val="1"/>
        <c:lblAlgn val="ctr"/>
        <c:lblOffset val="100"/>
        <c:noMultiLvlLbl val="0"/>
      </c:catAx>
      <c:valAx>
        <c:axId val="85087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21-4C6B-8EAC-7BF2743602F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21-4C6B-8EAC-7BF2743602F1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21-4C6B-8EAC-7BF2743602F1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21-4C6B-8EAC-7BF2743602F1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21-4C6B-8EAC-7BF2743602F1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21-4C6B-8EAC-7BF2743602F1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21-4C6B-8EAC-7BF2743602F1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21-4C6B-8EAC-7BF2743602F1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21-4C6B-8EAC-7BF2743602F1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Hoja1!$B$11:$F$11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121-4C6B-8EAC-7BF2743602F1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Hoja1!$B$12:$F$12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121-4C6B-8EAC-7BF2743602F1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Hoja1!$B$13:$F$13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21-4C6B-8EAC-7BF2743602F1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Hoja1!$B$14:$F$14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121-4C6B-8EAC-7BF2743602F1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Hoja1!$B$15:$F$15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121-4C6B-8EAC-7BF2743602F1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Hoja1!$B$16:$F$16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121-4C6B-8EAC-7BF2743602F1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Hoja1!$B$17:$F$17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121-4C6B-8EAC-7BF2743602F1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Hoja1!$B$18:$F$18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121-4C6B-8EAC-7BF2743602F1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Hoja1!$B$19:$F$19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121-4C6B-8EAC-7BF2743602F1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Hoja1!$B$20:$F$20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121-4C6B-8EAC-7BF2743602F1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Hoja1!$B$21:$F$21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121-4C6B-8EAC-7BF2743602F1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Hoja1!$B$22:$F$22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121-4C6B-8EAC-7BF2743602F1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Hoja1!$B$23:$F$23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121-4C6B-8EAC-7BF2743602F1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Hoja1!$B$24:$F$24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121-4C6B-8EAC-7BF2743602F1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Hoja1!$B$25:$F$25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7121-4C6B-8EAC-7BF2743602F1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Hoja1!$B$26:$F$26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121-4C6B-8EAC-7BF2743602F1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Hoja1!$B$27:$F$27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7121-4C6B-8EAC-7BF2743602F1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Hoja1!$B$28:$F$28</c:f>
              <c:numCache>
                <c:formatCode>General</c:formatCode>
                <c:ptCount val="5"/>
                <c:pt idx="0">
                  <c:v>14103</c:v>
                </c:pt>
                <c:pt idx="1">
                  <c:v>9374</c:v>
                </c:pt>
                <c:pt idx="2">
                  <c:v>12550</c:v>
                </c:pt>
                <c:pt idx="4">
                  <c:v>36027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7121-4C6B-8EAC-7BF2743602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76216"/>
        <c:axId val="850873864"/>
      </c:barChart>
      <c:catAx>
        <c:axId val="85087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3864"/>
        <c:crosses val="autoZero"/>
        <c:auto val="1"/>
        <c:lblAlgn val="ctr"/>
        <c:lblOffset val="100"/>
        <c:noMultiLvlLbl val="0"/>
      </c:catAx>
      <c:valAx>
        <c:axId val="85087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82096"/>
        <c:axId val="850874256"/>
      </c:barChart>
      <c:catAx>
        <c:axId val="85088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4256"/>
        <c:crosses val="autoZero"/>
        <c:auto val="1"/>
        <c:lblAlgn val="ctr"/>
        <c:lblOffset val="100"/>
        <c:noMultiLvlLbl val="0"/>
      </c:catAx>
      <c:valAx>
        <c:axId val="8508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4088611458439E-2"/>
          <c:y val="5.7402237515362928E-2"/>
          <c:w val="0.92595217216856585"/>
          <c:h val="0.73110343584329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51-419E-88CC-073A392EDBB3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51-419E-88CC-073A392EDBB3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51-419E-88CC-073A392EDBB3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51-419E-88CC-073A392EDBB3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51-419E-88CC-073A392EDBB3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F51-419E-88CC-073A392EDBB3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51-419E-88CC-073A392EDBB3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F51-419E-88CC-073A392EDBB3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51-419E-88CC-073A392EDBB3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Hoja1!$B$11:$F$11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F51-419E-88CC-073A392EDBB3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Hoja1!$B$12:$F$12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F51-419E-88CC-073A392EDBB3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Hoja1!$B$13:$F$13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F51-419E-88CC-073A392EDBB3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Hoja1!$B$14:$F$14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F51-419E-88CC-073A392EDBB3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Hoja1!$B$15:$F$15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F51-419E-88CC-073A392EDBB3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Hoja1!$B$16:$F$16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F51-419E-88CC-073A392EDBB3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Hoja1!$B$17:$F$17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F51-419E-88CC-073A392EDBB3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Hoja1!$B$18:$F$18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F51-419E-88CC-073A392EDBB3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Hoja1!$B$19:$F$19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F51-419E-88CC-073A392EDBB3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Hoja1!$B$20:$F$20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F51-419E-88CC-073A392EDBB3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Hoja1!$B$21:$F$21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F51-419E-88CC-073A392EDBB3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Hoja1!$B$22:$F$22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F51-419E-88CC-073A392EDBB3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Hoja1!$B$23:$F$23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0F51-419E-88CC-073A392EDBB3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Hoja1!$B$24:$F$24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F51-419E-88CC-073A392EDBB3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Hoja1!$B$25:$F$25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F51-419E-88CC-073A392EDBB3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Hoja1!$B$26:$F$26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F51-419E-88CC-073A392EDBB3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Hoja1!$B$27:$F$27</c:f>
              <c:numCache>
                <c:formatCode>General</c:formatCode>
                <c:ptCount val="5"/>
                <c:pt idx="0">
                  <c:v>282</c:v>
                </c:pt>
                <c:pt idx="1">
                  <c:v>454</c:v>
                </c:pt>
                <c:pt idx="2">
                  <c:v>554</c:v>
                </c:pt>
                <c:pt idx="4">
                  <c:v>1290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0F51-419E-88CC-073A392EDBB3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Hoja1!$B$28:$F$28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F51-419E-88CC-073A392EDB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71120"/>
        <c:axId val="850874648"/>
      </c:barChart>
      <c:catAx>
        <c:axId val="85087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4648"/>
        <c:crosses val="autoZero"/>
        <c:auto val="1"/>
        <c:lblAlgn val="ctr"/>
        <c:lblOffset val="100"/>
        <c:noMultiLvlLbl val="0"/>
      </c:catAx>
      <c:valAx>
        <c:axId val="85087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Hoja1!$H$14</c:f>
              <c:strCache>
                <c:ptCount val="1"/>
                <c:pt idx="0">
                  <c:v>SEDES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Hoja1!$G$15:$G$17</c:f>
              <c:strCache>
                <c:ptCount val="3"/>
                <c:pt idx="0">
                  <c:v>Farmacéuticos</c:v>
                </c:pt>
                <c:pt idx="1">
                  <c:v>Lic. Nutrición</c:v>
                </c:pt>
                <c:pt idx="2">
                  <c:v>Trabajo Social</c:v>
                </c:pt>
              </c:strCache>
            </c:strRef>
          </c:cat>
          <c:val>
            <c:numRef>
              <c:f>Hoja1!$H$15:$H$17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91-4122-B270-FC27E42C0E16}"/>
            </c:ext>
          </c:extLst>
        </c:ser>
        <c:ser>
          <c:idx val="1"/>
          <c:order val="1"/>
          <c:tx>
            <c:strRef>
              <c:f>Hoja1!$I$14</c:f>
              <c:strCache>
                <c:ptCount val="1"/>
                <c:pt idx="0">
                  <c:v>MUNICIPIO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Hoja1!$G$15:$G$17</c:f>
              <c:strCache>
                <c:ptCount val="3"/>
                <c:pt idx="0">
                  <c:v>Farmacéuticos</c:v>
                </c:pt>
                <c:pt idx="1">
                  <c:v>Lic. Nutrición</c:v>
                </c:pt>
                <c:pt idx="2">
                  <c:v>Trabajo Social</c:v>
                </c:pt>
              </c:strCache>
            </c:strRef>
          </c:cat>
          <c:val>
            <c:numRef>
              <c:f>Hoja1!$I$15:$I$17</c:f>
              <c:numCache>
                <c:formatCode>General</c:formatCode>
                <c:ptCount val="3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91-4122-B270-FC27E42C0E16}"/>
            </c:ext>
          </c:extLst>
        </c:ser>
        <c:ser>
          <c:idx val="2"/>
          <c:order val="2"/>
          <c:tx>
            <c:strRef>
              <c:f>Hoja1!$J$14</c:f>
              <c:strCache>
                <c:ptCount val="1"/>
                <c:pt idx="0">
                  <c:v>MINISTERIO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Hoja1!$G$15:$G$17</c:f>
              <c:strCache>
                <c:ptCount val="3"/>
                <c:pt idx="0">
                  <c:v>Farmacéuticos</c:v>
                </c:pt>
                <c:pt idx="1">
                  <c:v>Lic. Nutrición</c:v>
                </c:pt>
                <c:pt idx="2">
                  <c:v>Trabajo Social</c:v>
                </c:pt>
              </c:strCache>
            </c:strRef>
          </c:cat>
          <c:val>
            <c:numRef>
              <c:f>Hoja1!$J$15:$J$17</c:f>
              <c:numCache>
                <c:formatCode>General</c:formatCode>
                <c:ptCount val="3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91-4122-B270-FC27E42C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527496"/>
        <c:axId val="351527888"/>
      </c:barChart>
      <c:catAx>
        <c:axId val="35152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51527888"/>
        <c:crosses val="autoZero"/>
        <c:auto val="1"/>
        <c:lblAlgn val="ctr"/>
        <c:lblOffset val="100"/>
        <c:noMultiLvlLbl val="0"/>
      </c:catAx>
      <c:valAx>
        <c:axId val="35152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5152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75824"/>
        <c:axId val="850877392"/>
      </c:barChart>
      <c:catAx>
        <c:axId val="85087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7392"/>
        <c:crosses val="autoZero"/>
        <c:auto val="1"/>
        <c:lblAlgn val="ctr"/>
        <c:lblOffset val="100"/>
        <c:noMultiLvlLbl val="0"/>
      </c:catAx>
      <c:valAx>
        <c:axId val="85087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DA-47AA-8012-06F85FCA63B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DA-47AA-8012-06F85FCA63B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DA-47AA-8012-06F85FCA63B9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DA-47AA-8012-06F85FCA63B9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DA-47AA-8012-06F85FCA63B9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DA-47AA-8012-06F85FCA63B9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8DA-47AA-8012-06F85FCA63B9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8DA-47AA-8012-06F85FCA63B9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DA-47AA-8012-06F85FCA63B9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Hoja1!$B$11:$F$11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8DA-47AA-8012-06F85FCA63B9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Hoja1!$B$12:$F$12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8DA-47AA-8012-06F85FCA63B9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Hoja1!$B$13:$F$13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8DA-47AA-8012-06F85FCA63B9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Hoja1!$B$14:$F$14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8DA-47AA-8012-06F85FCA63B9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Hoja1!$B$15:$F$15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8DA-47AA-8012-06F85FCA63B9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Hoja1!$B$16:$F$16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8DA-47AA-8012-06F85FCA63B9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Hoja1!$B$17:$F$17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8DA-47AA-8012-06F85FCA63B9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Hoja1!$B$18:$F$18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8DA-47AA-8012-06F85FCA63B9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Hoja1!$B$19:$F$19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8DA-47AA-8012-06F85FCA63B9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Hoja1!$B$20:$F$20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8DA-47AA-8012-06F85FCA63B9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Hoja1!$B$21:$F$21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8DA-47AA-8012-06F85FCA63B9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Hoja1!$B$22:$F$22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8DA-47AA-8012-06F85FCA63B9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Hoja1!$B$23:$F$23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8DA-47AA-8012-06F85FCA63B9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Hoja1!$B$24:$F$24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8DA-47AA-8012-06F85FCA63B9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Hoja1!$B$25:$F$25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8DA-47AA-8012-06F85FCA63B9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Hoja1!$B$26:$F$26</c:f>
              <c:numCache>
                <c:formatCode>General</c:formatCode>
                <c:ptCount val="5"/>
                <c:pt idx="0">
                  <c:v>376</c:v>
                </c:pt>
                <c:pt idx="1">
                  <c:v>401</c:v>
                </c:pt>
                <c:pt idx="2">
                  <c:v>496</c:v>
                </c:pt>
                <c:pt idx="4">
                  <c:v>1273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8DA-47AA-8012-06F85FCA63B9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Hoja1!$B$27:$F$27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18DA-47AA-8012-06F85FCA63B9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Hoja1!$B$28:$F$28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8DA-47AA-8012-06F85FCA63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78960"/>
        <c:axId val="850882488"/>
      </c:barChart>
      <c:catAx>
        <c:axId val="85087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2488"/>
        <c:crosses val="autoZero"/>
        <c:auto val="1"/>
        <c:lblAlgn val="ctr"/>
        <c:lblOffset val="100"/>
        <c:noMultiLvlLbl val="0"/>
      </c:catAx>
      <c:valAx>
        <c:axId val="85088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82880"/>
        <c:axId val="850870728"/>
      </c:barChart>
      <c:catAx>
        <c:axId val="85088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0728"/>
        <c:crosses val="autoZero"/>
        <c:auto val="1"/>
        <c:lblAlgn val="ctr"/>
        <c:lblOffset val="100"/>
        <c:noMultiLvlLbl val="0"/>
      </c:catAx>
      <c:valAx>
        <c:axId val="85087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DA-47AA-8012-06F85FCA63B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DA-47AA-8012-06F85FCA63B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DA-47AA-8012-06F85FCA63B9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DA-47AA-8012-06F85FCA63B9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DA-47AA-8012-06F85FCA63B9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DA-47AA-8012-06F85FCA63B9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8DA-47AA-8012-06F85FCA63B9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8DA-47AA-8012-06F85FCA63B9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DA-47AA-8012-06F85FCA63B9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Hoja1!$B$11:$F$11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8DA-47AA-8012-06F85FCA63B9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Hoja1!$B$12:$F$12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8DA-47AA-8012-06F85FCA63B9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Hoja1!$B$13:$F$13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8DA-47AA-8012-06F85FCA63B9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Hoja1!$B$14:$F$14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8DA-47AA-8012-06F85FCA63B9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Hoja1!$B$15:$F$15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8DA-47AA-8012-06F85FCA63B9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Hoja1!$B$16:$F$16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8DA-47AA-8012-06F85FCA63B9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Hoja1!$B$17:$F$17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8DA-47AA-8012-06F85FCA63B9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Hoja1!$B$18:$F$18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8DA-47AA-8012-06F85FCA63B9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Hoja1!$B$19:$F$19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8DA-47AA-8012-06F85FCA63B9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Hoja1!$B$20:$F$20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8DA-47AA-8012-06F85FCA63B9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Hoja1!$B$21:$F$21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8DA-47AA-8012-06F85FCA63B9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Hoja1!$B$22:$F$22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8DA-47AA-8012-06F85FCA63B9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Hoja1!$B$23:$F$23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8DA-47AA-8012-06F85FCA63B9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Hoja1!$B$24:$F$24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8DA-47AA-8012-06F85FCA63B9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Hoja1!$B$25:$F$25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8DA-47AA-8012-06F85FCA63B9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Hoja1!$B$26:$F$26</c:f>
              <c:numCache>
                <c:formatCode>General</c:formatCode>
                <c:ptCount val="5"/>
                <c:pt idx="0">
                  <c:v>93</c:v>
                </c:pt>
                <c:pt idx="1">
                  <c:v>54</c:v>
                </c:pt>
                <c:pt idx="2">
                  <c:v>59</c:v>
                </c:pt>
                <c:pt idx="4">
                  <c:v>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8DA-47AA-8012-06F85FCA63B9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Hoja1!$B$27:$F$27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18DA-47AA-8012-06F85FCA63B9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Hoja1!$B$28:$F$28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8DA-47AA-8012-06F85FCA63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79744"/>
        <c:axId val="850880136"/>
      </c:barChart>
      <c:catAx>
        <c:axId val="85087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0136"/>
        <c:crosses val="autoZero"/>
        <c:auto val="1"/>
        <c:lblAlgn val="ctr"/>
        <c:lblOffset val="100"/>
        <c:noMultiLvlLbl val="0"/>
      </c:catAx>
      <c:valAx>
        <c:axId val="850880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7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94640"/>
        <c:axId val="850887192"/>
      </c:barChart>
      <c:catAx>
        <c:axId val="85089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7192"/>
        <c:crosses val="autoZero"/>
        <c:auto val="1"/>
        <c:lblAlgn val="ctr"/>
        <c:lblOffset val="100"/>
        <c:noMultiLvlLbl val="0"/>
      </c:catAx>
      <c:valAx>
        <c:axId val="85088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A2-4FF5-8262-0B600196B14C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A2-4FF5-8262-0B600196B14C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A2-4FF5-8262-0B600196B14C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A2-4FF5-8262-0B600196B14C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A2-4FF5-8262-0B600196B14C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A2-4FF5-8262-0B600196B14C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BA2-4FF5-8262-0B600196B14C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BA2-4FF5-8262-0B600196B14C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A2-4FF5-8262-0B600196B14C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Hoja1!$B$11:$F$11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BA2-4FF5-8262-0B600196B14C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Hoja1!$B$12:$F$12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BA2-4FF5-8262-0B600196B14C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Hoja1!$B$13:$F$13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BA2-4FF5-8262-0B600196B14C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Hoja1!$B$14:$F$14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BA2-4FF5-8262-0B600196B14C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Hoja1!$B$15:$F$15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BA2-4FF5-8262-0B600196B14C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Hoja1!$B$16:$F$16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BA2-4FF5-8262-0B600196B14C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Hoja1!$B$17:$F$17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BA2-4FF5-8262-0B600196B14C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Hoja1!$B$18:$F$18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BA2-4FF5-8262-0B600196B14C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Hoja1!$B$19:$F$19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BA2-4FF5-8262-0B600196B14C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Hoja1!$B$20:$F$20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BA2-4FF5-8262-0B600196B14C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Hoja1!$B$21:$F$21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EBA2-4FF5-8262-0B600196B14C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Hoja1!$B$22:$F$22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BA2-4FF5-8262-0B600196B14C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Hoja1!$B$23:$F$23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BA2-4FF5-8262-0B600196B14C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Hoja1!$B$24:$F$24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BA2-4FF5-8262-0B600196B14C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Hoja1!$B$25:$F$25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BA2-4FF5-8262-0B600196B14C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Hoja1!$B$26:$F$26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BA2-4FF5-8262-0B600196B14C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Hoja1!$B$27:$F$27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EBA2-4FF5-8262-0B600196B14C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Hoja1!$B$28:$F$28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BA2-4FF5-8262-0B600196B14C}"/>
            </c:ext>
          </c:extLst>
        </c:ser>
        <c:ser>
          <c:idx val="27"/>
          <c:order val="27"/>
          <c:tx>
            <c:strRef>
              <c:f>Hoja1!$A$29</c:f>
              <c:strCache>
                <c:ptCount val="1"/>
                <c:pt idx="0">
                  <c:v>REFERENCIAS DEL PRIMER NIVEL E INTERMUNICIPAL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Hoja1!$B$29:$F$29</c:f>
              <c:numCache>
                <c:formatCode>General</c:formatCode>
                <c:ptCount val="5"/>
                <c:pt idx="0">
                  <c:v>442</c:v>
                </c:pt>
                <c:pt idx="1">
                  <c:v>405</c:v>
                </c:pt>
                <c:pt idx="2">
                  <c:v>463</c:v>
                </c:pt>
                <c:pt idx="4">
                  <c:v>1310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EBA2-4FF5-8262-0B600196B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0895424"/>
        <c:axId val="850885624"/>
      </c:barChart>
      <c:catAx>
        <c:axId val="8508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5624"/>
        <c:crosses val="autoZero"/>
        <c:auto val="1"/>
        <c:lblAlgn val="ctr"/>
        <c:lblOffset val="100"/>
        <c:noMultiLvlLbl val="0"/>
      </c:catAx>
      <c:valAx>
        <c:axId val="85088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93464"/>
        <c:axId val="850888368"/>
      </c:barChart>
      <c:catAx>
        <c:axId val="85089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8368"/>
        <c:crosses val="autoZero"/>
        <c:auto val="1"/>
        <c:lblAlgn val="ctr"/>
        <c:lblOffset val="100"/>
        <c:noMultiLvlLbl val="0"/>
      </c:catAx>
      <c:valAx>
        <c:axId val="85088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49400585058513E-2"/>
          <c:y val="4.3793891569375326E-2"/>
          <c:w val="0.94587545021811037"/>
          <c:h val="0.89612893350962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5-43EA-86A4-08774E3B67EE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5-43EA-86A4-08774E3B67EE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85-43EA-86A4-08774E3B67EE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85-43EA-86A4-08774E3B67EE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85-43EA-86A4-08774E3B67EE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D85-43EA-86A4-08774E3B67EE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D85-43EA-86A4-08774E3B67EE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D85-43EA-86A4-08774E3B67EE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D85-43EA-86A4-08774E3B67EE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Hoja1!$B$11:$F$11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D85-43EA-86A4-08774E3B67EE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Hoja1!$B$12:$F$12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85-43EA-86A4-08774E3B67EE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Hoja1!$B$13:$F$13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D85-43EA-86A4-08774E3B67EE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Hoja1!$B$14:$F$14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D85-43EA-86A4-08774E3B67EE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Hoja1!$B$15:$F$15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D85-43EA-86A4-08774E3B67EE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Hoja1!$B$16:$F$16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D85-43EA-86A4-08774E3B67EE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Hoja1!$B$17:$F$17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D85-43EA-86A4-08774E3B67EE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Hoja1!$B$18:$F$18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D85-43EA-86A4-08774E3B67EE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Hoja1!$B$19:$F$19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D85-43EA-86A4-08774E3B67EE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Hoja1!$B$20:$F$20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D85-43EA-86A4-08774E3B67EE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Hoja1!$B$21:$F$21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D85-43EA-86A4-08774E3B67EE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Hoja1!$B$22:$F$22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D85-43EA-86A4-08774E3B67EE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Hoja1!$B$23:$F$23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5D85-43EA-86A4-08774E3B67EE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Hoja1!$B$24:$F$24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D85-43EA-86A4-08774E3B67EE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Hoja1!$B$25:$F$25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5D85-43EA-86A4-08774E3B67EE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Hoja1!$B$26:$F$26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D85-43EA-86A4-08774E3B67EE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Hoja1!$B$27:$F$27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5D85-43EA-86A4-08774E3B67EE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Hoja1!$B$28:$F$28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D85-43EA-86A4-08774E3B67EE}"/>
            </c:ext>
          </c:extLst>
        </c:ser>
        <c:ser>
          <c:idx val="27"/>
          <c:order val="27"/>
          <c:tx>
            <c:strRef>
              <c:f>Hoja1!$A$29</c:f>
              <c:strCache>
                <c:ptCount val="1"/>
                <c:pt idx="0">
                  <c:v>REFERENCIAS DEL PRIMER NIVEL E INTERMUNICIPAL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Hoja1!$B$29:$F$29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5D85-43EA-86A4-08774E3B67EE}"/>
            </c:ext>
          </c:extLst>
        </c:ser>
        <c:ser>
          <c:idx val="28"/>
          <c:order val="28"/>
          <c:tx>
            <c:strRef>
              <c:f>Hoja1!$A$30</c:f>
              <c:strCache>
                <c:ptCount val="1"/>
                <c:pt idx="0">
                  <c:v>REFERENCIAS ENVIADAS AL TERCER NIVEL O INTERMUNICIPAL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Hoja1!$B$30:$F$30</c:f>
              <c:numCache>
                <c:formatCode>General</c:formatCode>
                <c:ptCount val="5"/>
                <c:pt idx="0">
                  <c:v>122</c:v>
                </c:pt>
                <c:pt idx="1">
                  <c:v>56</c:v>
                </c:pt>
                <c:pt idx="2">
                  <c:v>62</c:v>
                </c:pt>
                <c:pt idx="4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5D85-43EA-86A4-08774E3B67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88760"/>
        <c:axId val="850889152"/>
      </c:barChart>
      <c:catAx>
        <c:axId val="85088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9152"/>
        <c:crosses val="autoZero"/>
        <c:auto val="1"/>
        <c:lblAlgn val="ctr"/>
        <c:lblOffset val="100"/>
        <c:noMultiLvlLbl val="0"/>
      </c:catAx>
      <c:valAx>
        <c:axId val="85088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91112"/>
        <c:axId val="850885232"/>
      </c:barChart>
      <c:catAx>
        <c:axId val="85089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5232"/>
        <c:crosses val="autoZero"/>
        <c:auto val="1"/>
        <c:lblAlgn val="ctr"/>
        <c:lblOffset val="100"/>
        <c:noMultiLvlLbl val="0"/>
      </c:catAx>
      <c:valAx>
        <c:axId val="8508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27201808316625E-2"/>
          <c:y val="4.2599311527842854E-2"/>
          <c:w val="0.9437836094108617"/>
          <c:h val="0.89896225794085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41-4F27-B05F-40FCCD6BF606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41-4F27-B05F-40FCCD6BF606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41-4F27-B05F-40FCCD6BF606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41-4F27-B05F-40FCCD6BF606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41-4F27-B05F-40FCCD6BF606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41-4F27-B05F-40FCCD6BF606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41-4F27-B05F-40FCCD6BF606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41-4F27-B05F-40FCCD6BF606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41-4F27-B05F-40FCCD6BF606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Hoja1!$B$11:$F$11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41-4F27-B05F-40FCCD6BF606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Hoja1!$B$12:$F$12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141-4F27-B05F-40FCCD6BF606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Hoja1!$B$13:$F$13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141-4F27-B05F-40FCCD6BF606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Hoja1!$B$14:$F$14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141-4F27-B05F-40FCCD6BF606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Hoja1!$B$15:$F$15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141-4F27-B05F-40FCCD6BF606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Hoja1!$B$16:$F$16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141-4F27-B05F-40FCCD6BF606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Hoja1!$B$17:$F$17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141-4F27-B05F-40FCCD6BF606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Hoja1!$B$18:$F$18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141-4F27-B05F-40FCCD6BF606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Hoja1!$B$19:$F$19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141-4F27-B05F-40FCCD6BF606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Hoja1!$B$20:$F$20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141-4F27-B05F-40FCCD6BF606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Hoja1!$B$21:$F$21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A141-4F27-B05F-40FCCD6BF606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Hoja1!$B$22:$F$22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141-4F27-B05F-40FCCD6BF606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Hoja1!$B$23:$F$23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A141-4F27-B05F-40FCCD6BF606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Hoja1!$B$24:$F$24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141-4F27-B05F-40FCCD6BF606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Hoja1!$B$25:$F$25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A141-4F27-B05F-40FCCD6BF606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Hoja1!$B$26:$F$26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141-4F27-B05F-40FCCD6BF606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Hoja1!$B$27:$F$27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A141-4F27-B05F-40FCCD6BF606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Hoja1!$B$28:$F$28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141-4F27-B05F-40FCCD6BF606}"/>
            </c:ext>
          </c:extLst>
        </c:ser>
        <c:ser>
          <c:idx val="27"/>
          <c:order val="27"/>
          <c:tx>
            <c:strRef>
              <c:f>Hoja1!$A$29</c:f>
              <c:strCache>
                <c:ptCount val="1"/>
                <c:pt idx="0">
                  <c:v>REFERENCIAS DEL PRIMER NIVEL E INTERMUNICIPAL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Hoja1!$B$29:$F$29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A141-4F27-B05F-40FCCD6BF606}"/>
            </c:ext>
          </c:extLst>
        </c:ser>
        <c:ser>
          <c:idx val="28"/>
          <c:order val="28"/>
          <c:tx>
            <c:strRef>
              <c:f>Hoja1!$A$30</c:f>
              <c:strCache>
                <c:ptCount val="1"/>
                <c:pt idx="0">
                  <c:v>REFERENCIAS ENVIADAS AL TERCER NIVEL O INTERMUNICIPAL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Hoja1!$B$30:$F$30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A141-4F27-B05F-40FCCD6BF606}"/>
            </c:ext>
          </c:extLst>
        </c:ser>
        <c:ser>
          <c:idx val="29"/>
          <c:order val="29"/>
          <c:tx>
            <c:strRef>
              <c:f>Hoja1!$A$31</c:f>
              <c:strCache>
                <c:ptCount val="1"/>
                <c:pt idx="0">
                  <c:v>CONTRAREFERENCIAS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4">
                  <c:v>TOTAL</c:v>
                </c:pt>
              </c:strCache>
            </c:strRef>
          </c:cat>
          <c:val>
            <c:numRef>
              <c:f>Hoja1!$B$31:$F$31</c:f>
              <c:numCache>
                <c:formatCode>General</c:formatCode>
                <c:ptCount val="5"/>
                <c:pt idx="0">
                  <c:v>165</c:v>
                </c:pt>
                <c:pt idx="1">
                  <c:v>124</c:v>
                </c:pt>
                <c:pt idx="2">
                  <c:v>141</c:v>
                </c:pt>
                <c:pt idx="4">
                  <c:v>430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141-4F27-B05F-40FCCD6BF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0894248"/>
        <c:axId val="850895032"/>
      </c:barChart>
      <c:catAx>
        <c:axId val="85089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5032"/>
        <c:crosses val="autoZero"/>
        <c:auto val="1"/>
        <c:lblAlgn val="ctr"/>
        <c:lblOffset val="100"/>
        <c:noMultiLvlLbl val="0"/>
      </c:catAx>
      <c:valAx>
        <c:axId val="85089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4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Hoja1!$G$20</c:f>
              <c:strCache>
                <c:ptCount val="1"/>
                <c:pt idx="0">
                  <c:v>Personal Administrativo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Hoja1!$H$19:$J$19</c:f>
              <c:strCache>
                <c:ptCount val="3"/>
                <c:pt idx="0">
                  <c:v>SEDES</c:v>
                </c:pt>
                <c:pt idx="1">
                  <c:v>MUNICIPIO</c:v>
                </c:pt>
                <c:pt idx="2">
                  <c:v>MINISTERIO</c:v>
                </c:pt>
              </c:strCache>
            </c:strRef>
          </c:cat>
          <c:val>
            <c:numRef>
              <c:f>Hoja1!$H$20:$J$20</c:f>
              <c:numCache>
                <c:formatCode>General</c:formatCode>
                <c:ptCount val="3"/>
                <c:pt idx="0">
                  <c:v>55</c:v>
                </c:pt>
                <c:pt idx="1">
                  <c:v>14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DB-41A8-B1EE-A9FAFECBB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875728"/>
        <c:axId val="290876120"/>
      </c:barChart>
      <c:catAx>
        <c:axId val="29087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90876120"/>
        <c:crosses val="autoZero"/>
        <c:auto val="1"/>
        <c:lblAlgn val="ctr"/>
        <c:lblOffset val="100"/>
        <c:noMultiLvlLbl val="0"/>
      </c:catAx>
      <c:valAx>
        <c:axId val="29087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9087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0883272"/>
        <c:axId val="850893856"/>
      </c:barChart>
      <c:catAx>
        <c:axId val="85088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93856"/>
        <c:crosses val="autoZero"/>
        <c:auto val="1"/>
        <c:lblAlgn val="ctr"/>
        <c:lblOffset val="100"/>
        <c:noMultiLvlLbl val="0"/>
      </c:catAx>
      <c:valAx>
        <c:axId val="85089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3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27201808316625E-2"/>
          <c:y val="4.2599311527842854E-2"/>
          <c:w val="0.9437836094108617"/>
          <c:h val="0.89896225794085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CONSULTA EXTERNA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Hoja1!$B$2:$F$2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41-4F27-B05F-40FCCD6BF606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EMERGENCIAS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41-4F27-B05F-40FCCD6BF606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INTERNACIONES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41-4F27-B05F-40FCCD6BF606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INTERNACIONES CIRUGIA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41-4F27-B05F-40FCCD6BF606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INTERNACIONES GINECOLOGIA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41-4F27-B05F-40FCCD6BF606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INTERNACIONES MEDICINA INTERNA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41-4F27-B05F-40FCCD6BF606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INTERNACIONES NEONATOLOGIA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41-4F27-B05F-40FCCD6BF606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INTERNACIONES OBTETRICIA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41-4F27-B05F-40FCCD6BF606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INTERNACIONES PEDIATRIA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Hoja1!$B$10:$F$10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41-4F27-B05F-40FCCD6BF606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  <c:pt idx="0">
                  <c:v>INTERVENCIONES QUIRURGICAS TOTAL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Hoja1!$B$11:$F$11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41-4F27-B05F-40FCCD6BF606}"/>
            </c:ext>
          </c:extLst>
        </c:ser>
        <c:ser>
          <c:idx val="10"/>
          <c:order val="10"/>
          <c:tx>
            <c:strRef>
              <c:f>Hoja1!$A$12</c:f>
              <c:strCache>
                <c:ptCount val="1"/>
                <c:pt idx="0">
                  <c:v>INTERVENCIONES QUIRURGICAS CIRUGIA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Hoja1!$B$12:$F$12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141-4F27-B05F-40FCCD6BF606}"/>
            </c:ext>
          </c:extLst>
        </c:ser>
        <c:ser>
          <c:idx val="11"/>
          <c:order val="11"/>
          <c:tx>
            <c:strRef>
              <c:f>Hoja1!$A$13</c:f>
              <c:strCache>
                <c:ptCount val="1"/>
                <c:pt idx="0">
                  <c:v>INTERVENCIONES QUIRURGICAS GINECOLOGIA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Hoja1!$B$13:$F$13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141-4F27-B05F-40FCCD6BF606}"/>
            </c:ext>
          </c:extLst>
        </c:ser>
        <c:ser>
          <c:idx val="12"/>
          <c:order val="12"/>
          <c:tx>
            <c:strRef>
              <c:f>Hoja1!$A$14</c:f>
              <c:strCache>
                <c:ptCount val="1"/>
                <c:pt idx="0">
                  <c:v>INTERVENCIONES QUIRURGICAS TRAUMATOLOGIA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Hoja1!$B$14:$F$14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141-4F27-B05F-40FCCD6BF606}"/>
            </c:ext>
          </c:extLst>
        </c:ser>
        <c:ser>
          <c:idx val="13"/>
          <c:order val="13"/>
          <c:tx>
            <c:strRef>
              <c:f>Hoja1!$A$15</c:f>
              <c:strCache>
                <c:ptCount val="1"/>
                <c:pt idx="0">
                  <c:v>INTERVENCIONES QUIRURGICAS OBSTETRICIA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Hoja1!$B$15:$F$15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141-4F27-B05F-40FCCD6BF606}"/>
            </c:ext>
          </c:extLst>
        </c:ser>
        <c:ser>
          <c:idx val="14"/>
          <c:order val="14"/>
          <c:tx>
            <c:strRef>
              <c:f>Hoja1!$A$16</c:f>
              <c:strCache>
                <c:ptCount val="1"/>
                <c:pt idx="0">
                  <c:v>CIRUGIA MENOR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Hoja1!$B$16:$F$16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141-4F27-B05F-40FCCD6BF606}"/>
            </c:ext>
          </c:extLst>
        </c:ser>
        <c:ser>
          <c:idx val="15"/>
          <c:order val="15"/>
          <c:tx>
            <c:strRef>
              <c:f>Hoja1!$A$17</c:f>
              <c:strCache>
                <c:ptCount val="1"/>
                <c:pt idx="0">
                  <c:v>CIRUGIA MEDIANA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Hoja1!$B$17:$F$17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141-4F27-B05F-40FCCD6BF606}"/>
            </c:ext>
          </c:extLst>
        </c:ser>
        <c:ser>
          <c:idx val="16"/>
          <c:order val="16"/>
          <c:tx>
            <c:strRef>
              <c:f>Hoja1!$A$18</c:f>
              <c:strCache>
                <c:ptCount val="1"/>
                <c:pt idx="0">
                  <c:v>CIRUGIA MAYOR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Hoja1!$B$18:$F$18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141-4F27-B05F-40FCCD6BF606}"/>
            </c:ext>
          </c:extLst>
        </c:ser>
        <c:ser>
          <c:idx val="17"/>
          <c:order val="17"/>
          <c:tx>
            <c:strRef>
              <c:f>Hoja1!$A$19</c:f>
              <c:strCache>
                <c:ptCount val="1"/>
                <c:pt idx="0">
                  <c:v>PARTOS FISIOLOGICOS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Hoja1!$B$19:$F$19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141-4F27-B05F-40FCCD6BF606}"/>
            </c:ext>
          </c:extLst>
        </c:ser>
        <c:ser>
          <c:idx val="18"/>
          <c:order val="18"/>
          <c:tx>
            <c:strRef>
              <c:f>Hoja1!$A$20</c:f>
              <c:strCache>
                <c:ptCount val="1"/>
                <c:pt idx="0">
                  <c:v>PARTOS POR CESAREA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Hoja1!$B$20:$F$20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141-4F27-B05F-40FCCD6BF606}"/>
            </c:ext>
          </c:extLst>
        </c:ser>
        <c:ser>
          <c:idx val="19"/>
          <c:order val="19"/>
          <c:tx>
            <c:strRef>
              <c:f>Hoja1!$A$21</c:f>
              <c:strCache>
                <c:ptCount val="1"/>
                <c:pt idx="0">
                  <c:v>PARTOS INSTITUCIONALES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Hoja1!$B$21:$F$21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A141-4F27-B05F-40FCCD6BF606}"/>
            </c:ext>
          </c:extLst>
        </c:ser>
        <c:ser>
          <c:idx val="20"/>
          <c:order val="20"/>
          <c:tx>
            <c:strRef>
              <c:f>Hoja1!$A$22</c:f>
              <c:strCache>
                <c:ptCount val="1"/>
                <c:pt idx="0">
                  <c:v>PARTOS FUERA DE SERVICIO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Hoja1!$B$22:$F$22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141-4F27-B05F-40FCCD6BF606}"/>
            </c:ext>
          </c:extLst>
        </c:ser>
        <c:ser>
          <c:idx val="21"/>
          <c:order val="21"/>
          <c:tx>
            <c:strRef>
              <c:f>Hoja1!$A$23</c:f>
              <c:strCache>
                <c:ptCount val="1"/>
                <c:pt idx="0">
                  <c:v>NACIDOS VIVOS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Hoja1!$B$23:$F$23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A141-4F27-B05F-40FCCD6BF606}"/>
            </c:ext>
          </c:extLst>
        </c:ser>
        <c:ser>
          <c:idx val="22"/>
          <c:order val="22"/>
          <c:tx>
            <c:strRef>
              <c:f>Hoja1!$A$24</c:f>
              <c:strCache>
                <c:ptCount val="1"/>
                <c:pt idx="0">
                  <c:v>NACIDOS MUERTOS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Hoja1!$B$24:$F$24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141-4F27-B05F-40FCCD6BF606}"/>
            </c:ext>
          </c:extLst>
        </c:ser>
        <c:ser>
          <c:idx val="23"/>
          <c:order val="23"/>
          <c:tx>
            <c:strRef>
              <c:f>Hoja1!$A$25</c:f>
              <c:strCache>
                <c:ptCount val="1"/>
                <c:pt idx="0">
                  <c:v>ELECTROCARDIOGRAMAS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Hoja1!$B$25:$F$25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A141-4F27-B05F-40FCCD6BF606}"/>
            </c:ext>
          </c:extLst>
        </c:ser>
        <c:ser>
          <c:idx val="24"/>
          <c:order val="24"/>
          <c:tx>
            <c:strRef>
              <c:f>Hoja1!$A$26</c:f>
              <c:strCache>
                <c:ptCount val="1"/>
                <c:pt idx="0">
                  <c:v>RAYOS 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Hoja1!$B$26:$F$26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141-4F27-B05F-40FCCD6BF606}"/>
            </c:ext>
          </c:extLst>
        </c:ser>
        <c:ser>
          <c:idx val="25"/>
          <c:order val="25"/>
          <c:tx>
            <c:strRef>
              <c:f>Hoja1!$A$27</c:f>
              <c:strCache>
                <c:ptCount val="1"/>
                <c:pt idx="0">
                  <c:v>ECOGRAFIA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Hoja1!$B$27:$F$27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A141-4F27-B05F-40FCCD6BF606}"/>
            </c:ext>
          </c:extLst>
        </c:ser>
        <c:ser>
          <c:idx val="26"/>
          <c:order val="26"/>
          <c:tx>
            <c:strRef>
              <c:f>Hoja1!$A$28</c:f>
              <c:strCache>
                <c:ptCount val="1"/>
                <c:pt idx="0">
                  <c:v>LABORATORIO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Hoja1!$B$28:$F$28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141-4F27-B05F-40FCCD6BF606}"/>
            </c:ext>
          </c:extLst>
        </c:ser>
        <c:ser>
          <c:idx val="27"/>
          <c:order val="27"/>
          <c:tx>
            <c:strRef>
              <c:f>Hoja1!$A$29</c:f>
              <c:strCache>
                <c:ptCount val="1"/>
                <c:pt idx="0">
                  <c:v>REFERENCIAS DEL PRIMER NIVEL E INTERMUNICIPAL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Hoja1!$B$29:$F$29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A141-4F27-B05F-40FCCD6BF606}"/>
            </c:ext>
          </c:extLst>
        </c:ser>
        <c:ser>
          <c:idx val="28"/>
          <c:order val="28"/>
          <c:tx>
            <c:strRef>
              <c:f>Hoja1!$A$30</c:f>
              <c:strCache>
                <c:ptCount val="1"/>
                <c:pt idx="0">
                  <c:v>REFERENCIAS ENVIADAS AL TERCER NIVEL O INTERMUNICIPAL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Hoja1!$B$30:$F$30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A141-4F27-B05F-40FCCD6BF606}"/>
            </c:ext>
          </c:extLst>
        </c:ser>
        <c:ser>
          <c:idx val="29"/>
          <c:order val="29"/>
          <c:tx>
            <c:strRef>
              <c:f>Hoja1!$A$31</c:f>
              <c:strCache>
                <c:ptCount val="1"/>
                <c:pt idx="0">
                  <c:v>CONTRAREFERENCIAS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REFERENCIAS 
RECIBIDAS</c:v>
                </c:pt>
                <c:pt idx="1">
                  <c:v>REFERENCIAS
ENVIADAS</c:v>
                </c:pt>
                <c:pt idx="2">
                  <c:v>CONTRAREFERENCIAS</c:v>
                </c:pt>
                <c:pt idx="4">
                  <c:v>TOTAL</c:v>
                </c:pt>
              </c:strCache>
            </c:strRef>
          </c:cat>
          <c:val>
            <c:numRef>
              <c:f>Hoja1!$B$31:$F$31</c:f>
              <c:numCache>
                <c:formatCode>General</c:formatCode>
                <c:ptCount val="5"/>
                <c:pt idx="0">
                  <c:v>1310</c:v>
                </c:pt>
                <c:pt idx="1">
                  <c:v>240</c:v>
                </c:pt>
                <c:pt idx="2">
                  <c:v>430</c:v>
                </c:pt>
                <c:pt idx="4">
                  <c:v>1980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141-4F27-B05F-40FCCD6BF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0889544"/>
        <c:axId val="850886016"/>
      </c:barChart>
      <c:catAx>
        <c:axId val="85088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6016"/>
        <c:crosses val="autoZero"/>
        <c:auto val="1"/>
        <c:lblAlgn val="ctr"/>
        <c:lblOffset val="100"/>
        <c:noMultiLvlLbl val="0"/>
      </c:catAx>
      <c:valAx>
        <c:axId val="85088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85088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56175127166183E-2"/>
          <c:y val="8.9556690508424019E-2"/>
          <c:w val="0.92322486232240075"/>
          <c:h val="0.88975850294681036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519424915002363E-2"/>
          <c:y val="7.7338540359158853E-2"/>
          <c:w val="0.76112188956128901"/>
          <c:h val="0.7781419914899034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85-4179-B576-F73407FD5AA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85-4179-B576-F73407FD5AA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85-4179-B576-F73407FD5AA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85-4179-B576-F73407FD5AA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85-4179-B576-F73407FD5AA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785-4179-B576-F73407FD5AAB}"/>
              </c:ext>
            </c:extLst>
          </c:dPt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Hoja1!$N$57:$N$62</c:f>
              <c:strCache>
                <c:ptCount val="6"/>
                <c:pt idx="0">
                  <c:v>MEDICOS</c:v>
                </c:pt>
                <c:pt idx="1">
                  <c:v>LICENCIADAS DE ENFERMERIA</c:v>
                </c:pt>
                <c:pt idx="2">
                  <c:v>AUXILIARES DE ENFERMERIA</c:v>
                </c:pt>
                <c:pt idx="3">
                  <c:v>SERVICIOS DE DIAGNOSTICO</c:v>
                </c:pt>
                <c:pt idx="4">
                  <c:v>SERVICIOS DE TRATAMIENTO</c:v>
                </c:pt>
                <c:pt idx="5">
                  <c:v>ADMINISTRATIVOS</c:v>
                </c:pt>
              </c:strCache>
            </c:strRef>
          </c:cat>
          <c:val>
            <c:numRef>
              <c:f>Hoja1!$Q$57:$Q$62</c:f>
              <c:numCache>
                <c:formatCode>0%</c:formatCode>
                <c:ptCount val="6"/>
                <c:pt idx="0">
                  <c:v>0.27310000000000001</c:v>
                </c:pt>
                <c:pt idx="1">
                  <c:v>0.1134</c:v>
                </c:pt>
                <c:pt idx="2">
                  <c:v>0.2437</c:v>
                </c:pt>
                <c:pt idx="3">
                  <c:v>7.9799999999999996E-2</c:v>
                </c:pt>
                <c:pt idx="4">
                  <c:v>2.9399999999999999E-2</c:v>
                </c:pt>
                <c:pt idx="5">
                  <c:v>0.26050000000000001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785-4179-B576-F73407FD5A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56175127166183E-2"/>
          <c:y val="8.9556690508424019E-2"/>
          <c:w val="0.92322486232240075"/>
          <c:h val="0.88975850294681036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519424915002363E-2"/>
          <c:y val="7.7338540359158853E-2"/>
          <c:w val="0.76112188956128901"/>
          <c:h val="0.7781419914899034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777589208800563E-2"/>
          <c:y val="0"/>
          <c:w val="0.82968358018062671"/>
          <c:h val="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D7-4D35-BF5D-9D4903AED3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D7-4D35-BF5D-9D4903AED3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D7-4D35-BF5D-9D4903AED3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D7-4D35-BF5D-9D4903AED3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8D7-4D35-BF5D-9D4903AED3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8D7-4D35-BF5D-9D4903AED379}"/>
              </c:ext>
            </c:extLst>
          </c:dPt>
          <c:dLbls>
            <c:dLbl>
              <c:idx val="0"/>
              <c:layout>
                <c:manualLayout>
                  <c:x val="-0.10110439784456815"/>
                  <c:y val="8.79970175954445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278330376178558"/>
                  <c:y val="-0.197981639571955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D7-4D35-BF5D-9D4903AED37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245060833680308E-2"/>
                  <c:y val="-0.208626250521157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8D7-4D35-BF5D-9D4903AED37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357666927159093E-2"/>
                  <c:y val="-5.02967352320045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8D7-4D35-BF5D-9D4903AED37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501058699126848E-2"/>
                  <c:y val="-0.132523797996526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8D7-4D35-BF5D-9D4903AED37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083844006770125"/>
                  <c:y val="5.34676020221956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8D7-4D35-BF5D-9D4903AED37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MEDICOS</c:v>
                </c:pt>
                <c:pt idx="1">
                  <c:v>LIC. DE ENFERMERIA</c:v>
                </c:pt>
                <c:pt idx="2">
                  <c:v>AUX. DE ENFERMERIA</c:v>
                </c:pt>
                <c:pt idx="3">
                  <c:v>SERV. DE DIAGNOSTICO</c:v>
                </c:pt>
                <c:pt idx="4">
                  <c:v>SERV. DE TRATAMIENTO</c:v>
                </c:pt>
                <c:pt idx="5">
                  <c:v>ADMINISTRATIVOS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67</c:v>
                </c:pt>
                <c:pt idx="1">
                  <c:v>27</c:v>
                </c:pt>
                <c:pt idx="2">
                  <c:v>57</c:v>
                </c:pt>
                <c:pt idx="3">
                  <c:v>18</c:v>
                </c:pt>
                <c:pt idx="4">
                  <c:v>7</c:v>
                </c:pt>
                <c:pt idx="5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8D7-4D35-BF5D-9D4903AED37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07844946238175"/>
          <c:y val="3.102908222402655E-3"/>
          <c:w val="0.28272906025989136"/>
          <c:h val="0.570304867563010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0.3305</cdr:x>
      <cdr:y>0.88802</cdr:y>
    </cdr:from>
    <cdr:to>
      <cdr:x>0.67087</cdr:x>
      <cdr:y>0.97226</cdr:y>
    </cdr:to>
    <cdr:sp macro="" textlink="">
      <cdr:nvSpPr>
        <cdr:cNvPr id="3" name="Rectángulo redondeado 2">
          <a:extLst xmlns:a="http://schemas.openxmlformats.org/drawingml/2006/main">
            <a:ext uri="{FF2B5EF4-FFF2-40B4-BE49-F238E27FC236}">
              <a16:creationId xmlns="" xmlns:a16="http://schemas.microsoft.com/office/drawing/2014/main" id="{48395F21-A7C7-F194-B3C1-D35B6B2C63B3}"/>
            </a:ext>
          </a:extLst>
        </cdr:cNvPr>
        <cdr:cNvSpPr/>
      </cdr:nvSpPr>
      <cdr:spPr>
        <a:xfrm xmlns:a="http://schemas.openxmlformats.org/drawingml/2006/main">
          <a:off x="3634843" y="5402274"/>
          <a:ext cx="3743358" cy="51247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BO" b="1" dirty="0">
              <a:solidFill>
                <a:schemeClr val="tx1"/>
              </a:solidFill>
            </a:rPr>
            <a:t>TOTAL ATENCIONES </a:t>
          </a:r>
          <a:r>
            <a:rPr lang="es-BO" b="1" dirty="0" smtClean="0">
              <a:solidFill>
                <a:schemeClr val="tx1"/>
              </a:solidFill>
            </a:rPr>
            <a:t>= 4.957</a:t>
          </a:r>
          <a:r>
            <a:rPr lang="es-BO" dirty="0" smtClean="0"/>
            <a:t> </a:t>
          </a:r>
          <a:endParaRPr lang="es-BO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0.86744</cdr:x>
      <cdr:y>0.84838</cdr:y>
    </cdr:from>
    <cdr:to>
      <cdr:x>1</cdr:x>
      <cdr:y>0.95462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9540044" y="5161136"/>
          <a:ext cx="14578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 smtClean="0"/>
            <a:t>FUENTE: SNIS-VE 2024</a:t>
          </a:r>
        </a:p>
        <a:p xmlns:a="http://schemas.openxmlformats.org/drawingml/2006/main">
          <a:r>
            <a:rPr lang="es-ES" sz="1200" dirty="0" smtClean="0"/>
            <a:t>ESTADISTICA</a:t>
          </a:r>
          <a:endParaRPr lang="es-BO" sz="12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0.09965</cdr:x>
      <cdr:y>0</cdr:y>
    </cdr:from>
    <cdr:to>
      <cdr:x>0.87732</cdr:x>
      <cdr:y>0.18228</cdr:y>
    </cdr:to>
    <cdr:sp macro="" textlink="">
      <cdr:nvSpPr>
        <cdr:cNvPr id="3" name="Rectángulo: esquinas redondeadas 3">
          <a:extLst xmlns:a="http://schemas.openxmlformats.org/drawingml/2006/main">
            <a:ext uri="{FF2B5EF4-FFF2-40B4-BE49-F238E27FC236}">
              <a16:creationId xmlns="" xmlns:a16="http://schemas.microsoft.com/office/drawing/2014/main" id="{84A88A1F-F00F-399A-8271-3B4D1FD7E080}"/>
            </a:ext>
          </a:extLst>
        </cdr:cNvPr>
        <cdr:cNvSpPr/>
      </cdr:nvSpPr>
      <cdr:spPr>
        <a:xfrm xmlns:a="http://schemas.openxmlformats.org/drawingml/2006/main">
          <a:off x="1080640" y="-566669"/>
          <a:ext cx="8433004" cy="104933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E8ED"/>
        </a:solidFill>
        <a:ln xmlns:a="http://schemas.openxmlformats.org/drawingml/2006/main" w="76200">
          <a:solidFill>
            <a:srgbClr val="5AC7D6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 algn="ctr" rtl="0">
            <a:spcBef>
              <a:spcPts val="0"/>
            </a:spcBef>
            <a:spcAft>
              <a:spcPts val="0"/>
            </a:spcAft>
            <a:buNone/>
          </a:pPr>
          <a:r>
            <a:rPr lang="es-BO" sz="2400" b="1" dirty="0" smtClean="0">
              <a:latin typeface="Eras Bold ITC" panose="020B0907030504020204" pitchFamily="34" charset="0"/>
              <a:ea typeface="Calibri"/>
              <a:cs typeface="Calibri"/>
              <a:sym typeface="Calibri"/>
            </a:rPr>
            <a:t> </a:t>
          </a:r>
          <a:r>
            <a: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rPr>
            <a:t>ELECTROCARDIOGRAMAS </a:t>
          </a:r>
          <a:r>
            <a:rPr lang="es-BO" sz="2400" b="1" dirty="0" smtClean="0">
              <a:latin typeface="Eras Bold ITC" panose="020B0907030504020204" pitchFamily="34" charset="0"/>
              <a:ea typeface="Calibri"/>
              <a:cs typeface="Calibri"/>
              <a:sym typeface="Calibri"/>
            </a:rPr>
            <a:t>ENERO </a:t>
          </a:r>
          <a:r>
            <a: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rPr>
            <a:t>A </a:t>
          </a:r>
          <a:r>
            <a:rPr lang="es-BO" sz="2400" b="1" dirty="0" smtClean="0">
              <a:latin typeface="Eras Bold ITC" panose="020B0907030504020204" pitchFamily="34" charset="0"/>
              <a:ea typeface="Calibri"/>
              <a:cs typeface="Calibri"/>
              <a:sym typeface="Calibri"/>
            </a:rPr>
            <a:t>MARZO 2024</a:t>
          </a:r>
          <a:endParaRPr lang="es-BO" sz="2400" b="1" dirty="0">
            <a:latin typeface="Eras Bold ITC" panose="020B0907030504020204" pitchFamily="34" charset="0"/>
            <a:ea typeface="Calibri"/>
            <a:cs typeface="Calibri"/>
            <a:sym typeface="Calibri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0.86556</cdr:x>
      <cdr:y>0.88773</cdr:y>
    </cdr:from>
    <cdr:to>
      <cdr:x>1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9582989" y="5553523"/>
          <a:ext cx="14578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 smtClean="0"/>
            <a:t>FUENTE: SNIS-VE 2024</a:t>
          </a:r>
        </a:p>
        <a:p xmlns:a="http://schemas.openxmlformats.org/drawingml/2006/main">
          <a:r>
            <a:rPr lang="es-ES" sz="1200" dirty="0" smtClean="0"/>
            <a:t>ESTADISTICA</a:t>
          </a:r>
          <a:endParaRPr lang="es-BO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0.35472</cdr:x>
      <cdr:y>0.89828</cdr:y>
    </cdr:from>
    <cdr:to>
      <cdr:x>0.69509</cdr:x>
      <cdr:y>0.98252</cdr:y>
    </cdr:to>
    <cdr:sp macro="" textlink="">
      <cdr:nvSpPr>
        <cdr:cNvPr id="3" name="Rectángulo redondeado 2">
          <a:extLst xmlns:a="http://schemas.openxmlformats.org/drawingml/2006/main">
            <a:ext uri="{FF2B5EF4-FFF2-40B4-BE49-F238E27FC236}">
              <a16:creationId xmlns="" xmlns:a16="http://schemas.microsoft.com/office/drawing/2014/main" id="{48395F21-A7C7-F194-B3C1-D35B6B2C63B3}"/>
            </a:ext>
          </a:extLst>
        </cdr:cNvPr>
        <cdr:cNvSpPr/>
      </cdr:nvSpPr>
      <cdr:spPr>
        <a:xfrm xmlns:a="http://schemas.openxmlformats.org/drawingml/2006/main">
          <a:off x="3901213" y="5464682"/>
          <a:ext cx="3743358" cy="51247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BO" b="1" dirty="0">
              <a:solidFill>
                <a:schemeClr val="tx1"/>
              </a:solidFill>
            </a:rPr>
            <a:t>TOTAL </a:t>
          </a:r>
          <a:r>
            <a:rPr lang="es-BO" b="1" dirty="0" smtClean="0">
              <a:solidFill>
                <a:schemeClr val="tx1"/>
              </a:solidFill>
            </a:rPr>
            <a:t>ATENCIONES </a:t>
          </a:r>
          <a:r>
            <a:rPr lang="es-BO" b="1" dirty="0">
              <a:solidFill>
                <a:schemeClr val="tx1"/>
              </a:solidFill>
            </a:rPr>
            <a:t>= </a:t>
          </a:r>
          <a:r>
            <a:rPr lang="es-BO" b="1" dirty="0" smtClean="0">
              <a:solidFill>
                <a:schemeClr val="tx1"/>
              </a:solidFill>
            </a:rPr>
            <a:t>4.957</a:t>
          </a:r>
          <a:r>
            <a:rPr lang="es-BO" dirty="0" smtClean="0"/>
            <a:t> </a:t>
          </a:r>
          <a:endParaRPr lang="es-BO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0.86744</cdr:x>
      <cdr:y>0.86681</cdr:y>
    </cdr:from>
    <cdr:to>
      <cdr:x>1</cdr:x>
      <cdr:y>0.97306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9540044" y="5273280"/>
          <a:ext cx="14578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 smtClean="0"/>
            <a:t>FUENTE: SNIS-VE 2024</a:t>
          </a:r>
        </a:p>
        <a:p xmlns:a="http://schemas.openxmlformats.org/drawingml/2006/main">
          <a:r>
            <a:rPr lang="es-ES" sz="1200" dirty="0" smtClean="0"/>
            <a:t>ESTADISTICA</a:t>
          </a:r>
          <a:endParaRPr lang="es-BO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0.1512</cdr:x>
      <cdr:y>0</cdr:y>
    </cdr:from>
    <cdr:to>
      <cdr:x>0.69749</cdr:x>
      <cdr:y>0.09916</cdr:y>
    </cdr:to>
    <cdr:sp macro="" textlink="">
      <cdr:nvSpPr>
        <cdr:cNvPr id="2" name="Rectángulo: esquinas redondeadas 3">
          <a:extLst xmlns:a="http://schemas.openxmlformats.org/drawingml/2006/main">
            <a:ext uri="{FF2B5EF4-FFF2-40B4-BE49-F238E27FC236}">
              <a16:creationId xmlns="" xmlns:a16="http://schemas.microsoft.com/office/drawing/2014/main" id="{3748B455-AA41-92BD-0D97-4FB991E9B22D}"/>
            </a:ext>
          </a:extLst>
        </cdr:cNvPr>
        <cdr:cNvSpPr/>
      </cdr:nvSpPr>
      <cdr:spPr>
        <a:xfrm xmlns:a="http://schemas.openxmlformats.org/drawingml/2006/main">
          <a:off x="1608048" y="-1541175"/>
          <a:ext cx="5809848" cy="52721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E8ED"/>
        </a:solidFill>
        <a:ln xmlns:a="http://schemas.openxmlformats.org/drawingml/2006/main" w="76200">
          <a:solidFill>
            <a:srgbClr val="5AC7D6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 algn="ctr" rtl="0">
            <a:spcBef>
              <a:spcPts val="0"/>
            </a:spcBef>
            <a:spcAft>
              <a:spcPts val="0"/>
            </a:spcAft>
            <a:buNone/>
          </a:pPr>
          <a:r>
            <a:rPr lang="es-BO" sz="2400" b="1" dirty="0" smtClean="0">
              <a:latin typeface="Eras Bold ITC" panose="020B0907030504020204" pitchFamily="34" charset="0"/>
              <a:ea typeface="Calibri"/>
              <a:cs typeface="Calibri"/>
              <a:sym typeface="Calibri"/>
            </a:rPr>
            <a:t>SERVICIO DE EMERGENCIAS</a:t>
          </a:r>
          <a:endParaRPr lang="es-BO" sz="2400" b="1" dirty="0">
            <a:latin typeface="Eras Bold ITC" panose="020B0907030504020204" pitchFamily="34" charset="0"/>
            <a:ea typeface="Calibri"/>
            <a:cs typeface="Calibri"/>
            <a:sym typeface="Calibri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0.20735</cdr:x>
      <cdr:y>0</cdr:y>
    </cdr:from>
    <cdr:to>
      <cdr:x>0.71843</cdr:x>
      <cdr:y>0.06314</cdr:y>
    </cdr:to>
    <cdr:sp macro="" textlink="">
      <cdr:nvSpPr>
        <cdr:cNvPr id="2" name="Rectángulo: esquinas redondeadas 3">
          <a:extLst xmlns:a="http://schemas.openxmlformats.org/drawingml/2006/main">
            <a:ext uri="{FF2B5EF4-FFF2-40B4-BE49-F238E27FC236}">
              <a16:creationId xmlns="" xmlns:a16="http://schemas.microsoft.com/office/drawing/2014/main" id="{3748B455-AA41-92BD-0D97-4FB991E9B22D}"/>
            </a:ext>
          </a:extLst>
        </cdr:cNvPr>
        <cdr:cNvSpPr/>
      </cdr:nvSpPr>
      <cdr:spPr>
        <a:xfrm xmlns:a="http://schemas.openxmlformats.org/drawingml/2006/main">
          <a:off x="2211809" y="-1212943"/>
          <a:ext cx="5451599" cy="31105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E8ED"/>
        </a:solidFill>
        <a:ln xmlns:a="http://schemas.openxmlformats.org/drawingml/2006/main" w="76200">
          <a:solidFill>
            <a:srgbClr val="5AC7D6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 algn="ctr" rtl="0">
            <a:spcBef>
              <a:spcPts val="0"/>
            </a:spcBef>
            <a:spcAft>
              <a:spcPts val="0"/>
            </a:spcAft>
            <a:buNone/>
          </a:pPr>
          <a:r>
            <a:rPr lang="es-BO" sz="2400" b="1" dirty="0" smtClean="0">
              <a:latin typeface="Eras Bold ITC" panose="020B0907030504020204" pitchFamily="34" charset="0"/>
              <a:ea typeface="Calibri"/>
              <a:cs typeface="Calibri"/>
              <a:sym typeface="Calibri"/>
            </a:rPr>
            <a:t>TOTAL DE INTERNACIONES</a:t>
          </a:r>
          <a:endParaRPr lang="es-BO" sz="2400" b="1" dirty="0">
            <a:latin typeface="Eras Bold ITC" panose="020B0907030504020204" pitchFamily="34" charset="0"/>
            <a:ea typeface="Calibri"/>
            <a:cs typeface="Calibri"/>
            <a:sym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0.86744</cdr:x>
      <cdr:y>0.88702</cdr:y>
    </cdr:from>
    <cdr:to>
      <cdr:x>1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9540044" y="5074589"/>
          <a:ext cx="14578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 smtClean="0"/>
            <a:t>FUENTE: SNIS-VE 2024</a:t>
          </a:r>
        </a:p>
        <a:p xmlns:a="http://schemas.openxmlformats.org/drawingml/2006/main">
          <a:r>
            <a:rPr lang="es-ES" sz="1200" dirty="0" smtClean="0"/>
            <a:t>ESTADISTICA</a:t>
          </a:r>
          <a:endParaRPr lang="es-BO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0.86556</cdr:x>
      <cdr:y>0.88773</cdr:y>
    </cdr:from>
    <cdr:to>
      <cdr:x>1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9386148" y="5110526"/>
          <a:ext cx="145786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 smtClean="0"/>
            <a:t>FUENTE: SNIS-VE 2024</a:t>
          </a:r>
        </a:p>
        <a:p xmlns:a="http://schemas.openxmlformats.org/drawingml/2006/main">
          <a:r>
            <a:rPr lang="es-ES" sz="1200" dirty="0" smtClean="0"/>
            <a:t>ESTADISTICA</a:t>
          </a:r>
          <a:endParaRPr lang="es-BO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0.33671</cdr:x>
      <cdr:y>0.902</cdr:y>
    </cdr:from>
    <cdr:to>
      <cdr:x>0.7076</cdr:x>
      <cdr:y>0.9788</cdr:y>
    </cdr:to>
    <cdr:sp macro="" textlink="">
      <cdr:nvSpPr>
        <cdr:cNvPr id="2" name="Rectángulo redondeado 1">
          <a:extLst xmlns:a="http://schemas.openxmlformats.org/drawingml/2006/main">
            <a:ext uri="{FF2B5EF4-FFF2-40B4-BE49-F238E27FC236}">
              <a16:creationId xmlns="" xmlns:a16="http://schemas.microsoft.com/office/drawing/2014/main" id="{440CE6A7-38B1-626D-1D03-A246290592C9}"/>
            </a:ext>
          </a:extLst>
        </cdr:cNvPr>
        <cdr:cNvSpPr/>
      </cdr:nvSpPr>
      <cdr:spPr>
        <a:xfrm xmlns:a="http://schemas.openxmlformats.org/drawingml/2006/main">
          <a:off x="3703126" y="5487313"/>
          <a:ext cx="4079014" cy="46721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BO" b="1" dirty="0">
              <a:solidFill>
                <a:schemeClr val="tx1"/>
              </a:solidFill>
            </a:rPr>
            <a:t>TOTAL LABORATORIOS  </a:t>
          </a:r>
          <a:r>
            <a:rPr lang="es-BO" b="1" dirty="0" smtClean="0">
              <a:solidFill>
                <a:schemeClr val="tx1"/>
              </a:solidFill>
            </a:rPr>
            <a:t>2024 </a:t>
          </a:r>
          <a:r>
            <a:rPr lang="es-BO" b="1" dirty="0">
              <a:solidFill>
                <a:schemeClr val="tx1"/>
              </a:solidFill>
            </a:rPr>
            <a:t>= </a:t>
          </a:r>
          <a:r>
            <a:rPr lang="es-BO" b="1" dirty="0" smtClean="0">
              <a:solidFill>
                <a:schemeClr val="tx1"/>
              </a:solidFill>
            </a:rPr>
            <a:t>36027</a:t>
          </a:r>
          <a:endParaRPr lang="es-BO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0.30947</cdr:x>
      <cdr:y>0.86087</cdr:y>
    </cdr:from>
    <cdr:to>
      <cdr:x>0.6766</cdr:x>
      <cdr:y>0.93766</cdr:y>
    </cdr:to>
    <cdr:sp macro="" textlink="">
      <cdr:nvSpPr>
        <cdr:cNvPr id="2" name="Rectángulo redondeado 1">
          <a:extLst xmlns:a="http://schemas.openxmlformats.org/drawingml/2006/main">
            <a:ext uri="{FF2B5EF4-FFF2-40B4-BE49-F238E27FC236}">
              <a16:creationId xmlns="" xmlns:a16="http://schemas.microsoft.com/office/drawing/2014/main" id="{195B44A9-046B-BC0C-CE5C-C0D1C52720E2}"/>
            </a:ext>
          </a:extLst>
        </cdr:cNvPr>
        <cdr:cNvSpPr/>
      </cdr:nvSpPr>
      <cdr:spPr>
        <a:xfrm xmlns:a="http://schemas.openxmlformats.org/drawingml/2006/main">
          <a:off x="3355923" y="4955885"/>
          <a:ext cx="3981173" cy="44210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FF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BO" b="1" dirty="0">
              <a:solidFill>
                <a:schemeClr val="tx1"/>
              </a:solidFill>
            </a:rPr>
            <a:t>TOTAL ECOGRAFIAS  </a:t>
          </a:r>
          <a:r>
            <a:rPr lang="es-BO" b="1" dirty="0" smtClean="0">
              <a:solidFill>
                <a:schemeClr val="tx1"/>
              </a:solidFill>
            </a:rPr>
            <a:t>2024 </a:t>
          </a:r>
          <a:r>
            <a:rPr lang="es-BO" b="1" dirty="0">
              <a:solidFill>
                <a:schemeClr val="tx1"/>
              </a:solidFill>
            </a:rPr>
            <a:t>= </a:t>
          </a:r>
          <a:r>
            <a:rPr lang="es-BO" sz="2400" b="1" u="sng" dirty="0" smtClean="0">
              <a:solidFill>
                <a:schemeClr val="tx1"/>
              </a:solidFill>
            </a:rPr>
            <a:t>1290</a:t>
          </a:r>
          <a:endParaRPr lang="es-BO" sz="2400" b="1" u="sng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0.15905</cdr:x>
      <cdr:y>0.03446</cdr:y>
    </cdr:from>
    <cdr:to>
      <cdr:x>0.81614</cdr:x>
      <cdr:y>0.10783</cdr:y>
    </cdr:to>
    <cdr:sp macro="" textlink="">
      <cdr:nvSpPr>
        <cdr:cNvPr id="2" name="Rectángulo: esquinas redondeadas 8">
          <a:extLst xmlns:a="http://schemas.openxmlformats.org/drawingml/2006/main">
            <a:ext uri="{FF2B5EF4-FFF2-40B4-BE49-F238E27FC236}">
              <a16:creationId xmlns="" xmlns:a16="http://schemas.microsoft.com/office/drawing/2014/main" id="{6D2DB536-0AFC-D6B1-FCBB-77F26517AE42}"/>
            </a:ext>
          </a:extLst>
        </cdr:cNvPr>
        <cdr:cNvSpPr/>
      </cdr:nvSpPr>
      <cdr:spPr>
        <a:xfrm xmlns:a="http://schemas.openxmlformats.org/drawingml/2006/main">
          <a:off x="1724767" y="198391"/>
          <a:ext cx="7125472" cy="42239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E8ED"/>
        </a:solidFill>
        <a:ln xmlns:a="http://schemas.openxmlformats.org/drawingml/2006/main" w="76200">
          <a:solidFill>
            <a:srgbClr val="5AC7D6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 h="50800" prst="softRound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B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 algn="ctr" rtl="0">
            <a:spcBef>
              <a:spcPts val="0"/>
            </a:spcBef>
            <a:spcAft>
              <a:spcPts val="0"/>
            </a:spcAft>
            <a:buNone/>
          </a:pPr>
          <a:r>
            <a: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rPr>
            <a:t> </a:t>
          </a:r>
          <a:r>
            <a:rPr lang="es-BO" sz="2400" b="1" dirty="0" smtClean="0">
              <a:latin typeface="Eras Bold ITC" panose="020B0907030504020204" pitchFamily="34" charset="0"/>
              <a:ea typeface="Calibri"/>
              <a:cs typeface="Calibri"/>
              <a:sym typeface="Calibri"/>
            </a:rPr>
            <a:t>SERVICIO DE RAYOS X 2024</a:t>
          </a:r>
          <a:endParaRPr lang="es-BO" sz="2400" b="1" dirty="0">
            <a:latin typeface="Eras Bold ITC" panose="020B0907030504020204" pitchFamily="34" charset="0"/>
            <a:ea typeface="Calibri"/>
            <a:cs typeface="Calibri"/>
            <a:sym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FF5F-6F42-4B98-AD9B-9946DCD9255A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A0233-F1E6-455D-A819-35ADB895D4E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4295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8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99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450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F5E58-233A-4889-8D65-AD15B4379232}" type="slidenum">
              <a:rPr lang="es-BO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4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F5E58-233A-4889-8D65-AD15B4379232}" type="slidenum">
              <a:rPr lang="es-BO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75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/>
          </a:p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62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/>
          </a:p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455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193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576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46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9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10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24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728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84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42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854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64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545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21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37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/>
          </a:p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192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6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70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03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/>
          </a:p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0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/>
          </a:p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76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0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4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1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5E58-233A-4889-8D65-AD15B4379232}" type="slidenum">
              <a:rPr kumimoji="0" lang="es-B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B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92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8597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1181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8650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9130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0275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6207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9567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9410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7936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502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69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A8D9-B505-4338-A273-79EC8CC50B39}" type="datetimeFigureOut">
              <a:rPr lang="es-BO" smtClean="0"/>
              <a:t>23/04/2024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241C-5DE1-4BD8-B2E4-0A9C4F1DF6F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9411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9E196C80-BC31-8F4B-913E-74ECDB9F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570" y="3284384"/>
            <a:ext cx="9144000" cy="2387600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BO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74874" y="325815"/>
            <a:ext cx="7487459" cy="3485336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28989E"/>
                </a:solidFill>
                <a:latin typeface="Eras Bold ITC" panose="020B0907030504020204" pitchFamily="34" charset="0"/>
              </a:rPr>
              <a:t>HOSPITAL </a:t>
            </a:r>
            <a:r>
              <a:rPr lang="es-ES" sz="3600" dirty="0" smtClean="0">
                <a:solidFill>
                  <a:srgbClr val="28989E"/>
                </a:solidFill>
                <a:latin typeface="Eras Bold ITC" panose="020B0907030504020204" pitchFamily="34" charset="0"/>
              </a:rPr>
              <a:t>MUNICIPAL </a:t>
            </a:r>
          </a:p>
          <a:p>
            <a:r>
              <a:rPr lang="es-ES" sz="3600" dirty="0" smtClean="0">
                <a:solidFill>
                  <a:srgbClr val="28989E"/>
                </a:solidFill>
                <a:latin typeface="Eras Bold ITC" panose="020B0907030504020204" pitchFamily="34" charset="0"/>
              </a:rPr>
              <a:t>LA </a:t>
            </a:r>
            <a:r>
              <a:rPr lang="es-ES" sz="3600" dirty="0">
                <a:solidFill>
                  <a:srgbClr val="28989E"/>
                </a:solidFill>
                <a:latin typeface="Eras Bold ITC" panose="020B0907030504020204" pitchFamily="34" charset="0"/>
              </a:rPr>
              <a:t>PAZ</a:t>
            </a:r>
          </a:p>
          <a:p>
            <a:endParaRPr lang="es-ES" sz="5400" dirty="0">
              <a:solidFill>
                <a:srgbClr val="28989E"/>
              </a:solidFill>
              <a:latin typeface="Eras Bold ITC" panose="020B0907030504020204" pitchFamily="34" charset="0"/>
            </a:endParaRPr>
          </a:p>
          <a:p>
            <a:r>
              <a:rPr lang="es-ES" sz="28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AUDIENCIA PÚBLICA </a:t>
            </a:r>
          </a:p>
          <a:p>
            <a:r>
              <a:rPr lang="es-ES" sz="28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RENDICIÓN DE </a:t>
            </a:r>
            <a:r>
              <a:rPr lang="es-ES" sz="28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CUENTAS INICIAL</a:t>
            </a:r>
            <a:endParaRPr lang="es-ES" sz="28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r>
              <a:rPr lang="es-ES" sz="28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GESTIÓN </a:t>
            </a:r>
            <a:r>
              <a:rPr lang="es-ES" sz="28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2024</a:t>
            </a:r>
            <a:endParaRPr lang="es-ES" sz="28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endParaRPr lang="es-ES" sz="40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r>
              <a:rPr lang="es-ES" sz="2000" dirty="0" smtClean="0">
                <a:solidFill>
                  <a:srgbClr val="28989E"/>
                </a:solidFill>
                <a:latin typeface="Eras Bold ITC" panose="020B0907030504020204" pitchFamily="34" charset="0"/>
              </a:rPr>
              <a:t>Dra. </a:t>
            </a:r>
            <a:r>
              <a:rPr lang="es-ES" sz="2000" dirty="0" err="1" smtClean="0">
                <a:solidFill>
                  <a:srgbClr val="28989E"/>
                </a:solidFill>
                <a:latin typeface="Eras Bold ITC" panose="020B0907030504020204" pitchFamily="34" charset="0"/>
              </a:rPr>
              <a:t>MSc</a:t>
            </a:r>
            <a:r>
              <a:rPr lang="es-ES" sz="2000" dirty="0" smtClean="0">
                <a:solidFill>
                  <a:srgbClr val="28989E"/>
                </a:solidFill>
                <a:latin typeface="Eras Bold ITC" panose="020B0907030504020204" pitchFamily="34" charset="0"/>
              </a:rPr>
              <a:t>. Ingrid  Margot Aguilar </a:t>
            </a:r>
            <a:r>
              <a:rPr lang="es-ES" sz="2000" dirty="0" err="1" smtClean="0">
                <a:solidFill>
                  <a:srgbClr val="28989E"/>
                </a:solidFill>
                <a:latin typeface="Eras Bold ITC" panose="020B0907030504020204" pitchFamily="34" charset="0"/>
              </a:rPr>
              <a:t>Taboas</a:t>
            </a:r>
            <a:endParaRPr lang="es-ES" sz="2000" dirty="0">
              <a:solidFill>
                <a:srgbClr val="28989E"/>
              </a:solidFill>
              <a:latin typeface="Eras Bold ITC" panose="020B0907030504020204" pitchFamily="34" charset="0"/>
            </a:endParaRPr>
          </a:p>
          <a:p>
            <a:r>
              <a:rPr lang="es-ES" sz="2000" dirty="0" smtClean="0">
                <a:solidFill>
                  <a:srgbClr val="28989E"/>
                </a:solidFill>
                <a:latin typeface="Eras Bold ITC" panose="020B0907030504020204" pitchFamily="34" charset="0"/>
              </a:rPr>
              <a:t>DIRECTORA </a:t>
            </a:r>
            <a:r>
              <a:rPr lang="es-ES" sz="2000" dirty="0" err="1" smtClean="0">
                <a:solidFill>
                  <a:srgbClr val="28989E"/>
                </a:solidFill>
                <a:latin typeface="Eras Bold ITC" panose="020B0907030504020204" pitchFamily="34" charset="0"/>
              </a:rPr>
              <a:t>a.i.</a:t>
            </a:r>
            <a:endParaRPr lang="es-ES" sz="2000" dirty="0">
              <a:solidFill>
                <a:srgbClr val="28989E"/>
              </a:solidFill>
              <a:latin typeface="Eras Bold ITC" panose="020B0907030504020204" pitchFamily="34" charset="0"/>
            </a:endParaRPr>
          </a:p>
          <a:p>
            <a:pPr algn="r"/>
            <a:endParaRPr lang="es-ES" dirty="0" smtClean="0">
              <a:solidFill>
                <a:srgbClr val="28989E"/>
              </a:solidFill>
              <a:latin typeface="Eras Bold ITC" panose="020B0907030504020204" pitchFamily="34" charset="0"/>
            </a:endParaRPr>
          </a:p>
          <a:p>
            <a:pPr algn="r"/>
            <a:endParaRPr lang="es-ES" sz="1800" dirty="0" smtClean="0">
              <a:solidFill>
                <a:srgbClr val="28989E"/>
              </a:solidFill>
              <a:latin typeface="Eras Bold ITC" panose="020B0907030504020204" pitchFamily="34" charset="0"/>
            </a:endParaRPr>
          </a:p>
          <a:p>
            <a:pPr algn="r"/>
            <a:r>
              <a:rPr lang="es-ES" sz="1800" dirty="0">
                <a:solidFill>
                  <a:srgbClr val="28989E"/>
                </a:solidFill>
                <a:latin typeface="Eras Bold ITC" panose="020B0907030504020204" pitchFamily="34" charset="0"/>
              </a:rPr>
              <a:t> </a:t>
            </a:r>
            <a:r>
              <a:rPr lang="es-ES" sz="1800" dirty="0" smtClean="0">
                <a:solidFill>
                  <a:srgbClr val="28989E"/>
                </a:solidFill>
                <a:latin typeface="Eras Bold ITC" panose="020B0907030504020204" pitchFamily="34" charset="0"/>
              </a:rPr>
              <a:t>              La </a:t>
            </a:r>
            <a:r>
              <a:rPr lang="es-ES" sz="1800" dirty="0">
                <a:solidFill>
                  <a:srgbClr val="28989E"/>
                </a:solidFill>
                <a:latin typeface="Eras Bold ITC" panose="020B0907030504020204" pitchFamily="34" charset="0"/>
              </a:rPr>
              <a:t>Paz, </a:t>
            </a:r>
            <a:r>
              <a:rPr lang="es-ES" sz="1800" dirty="0" smtClean="0">
                <a:solidFill>
                  <a:srgbClr val="28989E"/>
                </a:solidFill>
                <a:latin typeface="Eras Bold ITC" panose="020B0907030504020204" pitchFamily="34" charset="0"/>
              </a:rPr>
              <a:t>11 </a:t>
            </a:r>
            <a:r>
              <a:rPr lang="es-ES" sz="1800" dirty="0">
                <a:solidFill>
                  <a:srgbClr val="28989E"/>
                </a:solidFill>
                <a:latin typeface="Eras Bold ITC" panose="020B0907030504020204" pitchFamily="34" charset="0"/>
              </a:rPr>
              <a:t>de </a:t>
            </a:r>
            <a:r>
              <a:rPr lang="es-ES" sz="1800" dirty="0" smtClean="0">
                <a:solidFill>
                  <a:srgbClr val="28989E"/>
                </a:solidFill>
                <a:latin typeface="Eras Bold ITC" panose="020B0907030504020204" pitchFamily="34" charset="0"/>
              </a:rPr>
              <a:t>abril de 2024</a:t>
            </a:r>
            <a:endParaRPr lang="es-BO" sz="1800" dirty="0">
              <a:solidFill>
                <a:srgbClr val="28989E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858000" y="5468112"/>
            <a:ext cx="4069080" cy="7315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935706" y="-321308"/>
            <a:ext cx="8887858" cy="5945731"/>
          </a:xfrm>
          <a:prstGeom prst="rect">
            <a:avLst/>
          </a:prstGeom>
        </p:spPr>
      </p:pic>
      <p:sp>
        <p:nvSpPr>
          <p:cNvPr id="9" name="Subtítulo 3"/>
          <p:cNvSpPr txBox="1">
            <a:spLocks/>
          </p:cNvSpPr>
          <p:nvPr/>
        </p:nvSpPr>
        <p:spPr>
          <a:xfrm>
            <a:off x="3793929" y="371029"/>
            <a:ext cx="5030031" cy="585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ORGANIGRAMA</a:t>
            </a:r>
            <a:endParaRPr lang="es-ES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9E196C80-BC31-8F4B-913E-74ECDB9F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74" y="1471749"/>
            <a:ext cx="9144000" cy="3590635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B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287004" y="601134"/>
            <a:ext cx="10145484" cy="870615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ORGANIGRAMA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8" b="11578"/>
          <a:stretch/>
        </p:blipFill>
        <p:spPr>
          <a:xfrm>
            <a:off x="1497874" y="1265968"/>
            <a:ext cx="9144000" cy="54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9E196C80-BC31-8F4B-913E-74ECDB9F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74" y="1471749"/>
            <a:ext cx="9144000" cy="3590635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B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923110" y="670560"/>
            <a:ext cx="10145484" cy="870615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ORGANIGRAMA</a:t>
            </a:r>
            <a:endParaRPr lang="es-ES" sz="28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 rotWithShape="1">
          <a:blip r:embed="rId3"/>
          <a:srcRect l="10862" t="19538" r="8736" b="11125"/>
          <a:stretch/>
        </p:blipFill>
        <p:spPr>
          <a:xfrm>
            <a:off x="393192" y="1541176"/>
            <a:ext cx="10927080" cy="48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9E196C80-BC31-8F4B-913E-74ECDB9F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74" y="1471749"/>
            <a:ext cx="9144000" cy="3590635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B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231020" y="601134"/>
            <a:ext cx="10145484" cy="870615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RECURSOS HUMANOS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E36FB25B-BE35-9C0A-EC1A-F9829CB64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65840"/>
              </p:ext>
            </p:extLst>
          </p:nvPr>
        </p:nvGraphicFramePr>
        <p:xfrm>
          <a:off x="903167" y="1471749"/>
          <a:ext cx="11058617" cy="548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8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9E196C80-BC31-8F4B-913E-74ECDB9F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74" y="1471749"/>
            <a:ext cx="9144000" cy="3590635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B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923110" y="670560"/>
            <a:ext cx="10145484" cy="870615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RECURSOS HUMANOS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C9472181-BE2E-4A83-6512-41843BDEA99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8535" y="1207363"/>
          <a:ext cx="11016883" cy="544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9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9E196C80-BC31-8F4B-913E-74ECDB9F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74" y="1471749"/>
            <a:ext cx="9144000" cy="3590635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B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923110" y="670560"/>
            <a:ext cx="10145484" cy="870615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RECURSOS HUMANOS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73682A82-231B-959D-D43F-494C7D8CBF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1335" y="1229795"/>
          <a:ext cx="10777491" cy="502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92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9E196C80-BC31-8F4B-913E-74ECDB9F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74" y="1471749"/>
            <a:ext cx="9144000" cy="3590635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B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876928" y="250323"/>
            <a:ext cx="10145484" cy="870615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RECURSOS </a:t>
            </a:r>
            <a:r>
              <a:rPr lang="es-ES" sz="28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HUMANOS</a:t>
            </a:r>
          </a:p>
          <a:p>
            <a:r>
              <a:rPr lang="es-ES" sz="28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PERSONAL ADMINISTRATIVO</a:t>
            </a:r>
            <a:endParaRPr lang="es-ES" sz="28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F9EB3617-EC2C-C8CF-6DF6-63A32A37C1B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4299" y="1229795"/>
          <a:ext cx="9793774" cy="486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0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BO" dirty="0">
              <a:solidFill>
                <a:prstClr val="white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4121BA8B-3827-6AD2-E4EC-5044B5A6F78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6022" y="1560516"/>
          <a:ext cx="11499956" cy="485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C44498D-EA42-57A9-1FEA-CC7C87BF5287}"/>
              </a:ext>
            </a:extLst>
          </p:cNvPr>
          <p:cNvSpPr/>
          <p:nvPr/>
        </p:nvSpPr>
        <p:spPr>
          <a:xfrm>
            <a:off x="156258" y="6539241"/>
            <a:ext cx="3597128" cy="2462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FUENTE: Hospitales Municipales </a:t>
            </a:r>
            <a:endParaRPr lang="es-ES" sz="10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D1CC2DDA-18F7-F199-A567-713CB54288BB}"/>
              </a:ext>
            </a:extLst>
          </p:cNvPr>
          <p:cNvSpPr/>
          <p:nvPr/>
        </p:nvSpPr>
        <p:spPr>
          <a:xfrm>
            <a:off x="2109923" y="380341"/>
            <a:ext cx="8424727" cy="1049335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DISTRIBUCIÓN DE PERSONAL DE SALUD </a:t>
            </a:r>
            <a:br>
              <a:rPr lang="es-MX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s-MX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POR PORCENTAJE GESTIÓN 2023</a:t>
            </a:r>
            <a:endParaRPr lang="es-MX" sz="3000" b="1" kern="10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F8F4F4C7-A4CA-043B-B589-DEFE86594D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85864"/>
              </p:ext>
            </p:extLst>
          </p:nvPr>
        </p:nvGraphicFramePr>
        <p:xfrm>
          <a:off x="429207" y="1996752"/>
          <a:ext cx="10978231" cy="454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148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BO" dirty="0">
              <a:solidFill>
                <a:prstClr val="white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4121BA8B-3827-6AD2-E4EC-5044B5A6F78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6022" y="1560516"/>
          <a:ext cx="11499956" cy="485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C44498D-EA42-57A9-1FEA-CC7C87BF5287}"/>
              </a:ext>
            </a:extLst>
          </p:cNvPr>
          <p:cNvSpPr/>
          <p:nvPr/>
        </p:nvSpPr>
        <p:spPr>
          <a:xfrm>
            <a:off x="156258" y="6539241"/>
            <a:ext cx="3597128" cy="2462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FUENTE: Hospitales Municipales </a:t>
            </a:r>
            <a:endParaRPr lang="es-ES" sz="10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D1CC2DDA-18F7-F199-A567-713CB54288BB}"/>
              </a:ext>
            </a:extLst>
          </p:cNvPr>
          <p:cNvSpPr/>
          <p:nvPr/>
        </p:nvSpPr>
        <p:spPr>
          <a:xfrm>
            <a:off x="2109923" y="380341"/>
            <a:ext cx="8424727" cy="1049335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DISTRIBUCIÓN DE PERSONAL DE SALUD </a:t>
            </a:r>
            <a:br>
              <a:rPr lang="es-MX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s-MX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POR PORCENTAJE GESTIÓN 2023</a:t>
            </a:r>
            <a:endParaRPr lang="es-MX" sz="3000" b="1" kern="10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F8F4F4C7-A4CA-043B-B589-DEFE86594D1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969157" y="1804824"/>
          <a:ext cx="11689720" cy="498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97901695"/>
              </p:ext>
            </p:extLst>
          </p:nvPr>
        </p:nvGraphicFramePr>
        <p:xfrm>
          <a:off x="1101013" y="2080727"/>
          <a:ext cx="9321670" cy="394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903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FD259142-23A2-B4B6-F46E-B2ECE2A2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99" y="1911080"/>
            <a:ext cx="10515600" cy="1920875"/>
          </a:xfrm>
        </p:spPr>
        <p:txBody>
          <a:bodyPr>
            <a:normAutofit/>
          </a:bodyPr>
          <a:lstStyle/>
          <a:p>
            <a:pPr algn="ctr"/>
            <a:r>
              <a:rPr lang="es-MX" sz="54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PRESUPUESTO GESTION HOSPITALARIA </a:t>
            </a:r>
            <a:endParaRPr lang="es-BO" sz="54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9E196C80-BC31-8F4B-913E-74ECDB9F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02" y="365125"/>
            <a:ext cx="8875301" cy="1325563"/>
          </a:xfrm>
        </p:spPr>
        <p:txBody>
          <a:bodyPr>
            <a:normAutofit/>
          </a:bodyPr>
          <a:lstStyle/>
          <a:p>
            <a:r>
              <a:rPr lang="es-ES" sz="2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MARCO LEGAL RENDICIÓN </a:t>
            </a:r>
            <a:r>
              <a:rPr lang="es-ES" sz="26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INICIAL </a:t>
            </a:r>
            <a:r>
              <a:rPr lang="es-ES" sz="2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DE CUENTAS</a:t>
            </a:r>
            <a:endParaRPr lang="es-BO" sz="26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8"/>
          <p:cNvSpPr>
            <a:spLocks noGrp="1"/>
          </p:cNvSpPr>
          <p:nvPr>
            <p:ph idx="1"/>
          </p:nvPr>
        </p:nvSpPr>
        <p:spPr>
          <a:xfrm>
            <a:off x="461818" y="1825624"/>
            <a:ext cx="10891982" cy="4769139"/>
          </a:xfrm>
        </p:spPr>
        <p:txBody>
          <a:bodyPr>
            <a:noAutofit/>
          </a:bodyPr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Constitución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Política del Estado Plurinacional de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Bolivia en el  artículo 35. Establece la protección del derecho a la salud.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Ley 004, artículo 1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    Lucha contra la corrupción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Ley 341, artículo 37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  Ley y participación del control social. </a:t>
            </a:r>
          </a:p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Ley 974 de Unidades de Transparencia y Lucha Contra la Corrupción.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Resolución Ministerial 027/2022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Rendición publica de cuentas.</a:t>
            </a:r>
          </a:p>
          <a:p>
            <a:pPr marL="0" indent="0">
              <a:buNone/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BO" sz="3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7210" y="3219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28989E"/>
                </a:solidFill>
              </a:rPr>
              <a:t>PRESUPUESTO HOSPITAL LA PAZ </a:t>
            </a:r>
            <a:br>
              <a:rPr lang="es-ES" sz="4000" b="1" dirty="0" smtClean="0">
                <a:solidFill>
                  <a:srgbClr val="28989E"/>
                </a:solidFill>
              </a:rPr>
            </a:br>
            <a:r>
              <a:rPr lang="es-ES" sz="4000" b="1" dirty="0" smtClean="0">
                <a:solidFill>
                  <a:srgbClr val="28989E"/>
                </a:solidFill>
              </a:rPr>
              <a:t>GESTION 2024</a:t>
            </a:r>
            <a:endParaRPr lang="es-BO" sz="4000" b="1" dirty="0">
              <a:solidFill>
                <a:srgbClr val="28989E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259893"/>
              </p:ext>
            </p:extLst>
          </p:nvPr>
        </p:nvGraphicFramePr>
        <p:xfrm>
          <a:off x="2125661" y="1839871"/>
          <a:ext cx="7233998" cy="4288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6999"/>
                <a:gridCol w="3616999"/>
              </a:tblGrid>
              <a:tr h="42887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PRESUPUESTO</a:t>
                      </a:r>
                      <a:r>
                        <a:rPr lang="es-ES" baseline="0" dirty="0" smtClean="0"/>
                        <a:t> INICIAL</a:t>
                      </a:r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000" u="none" strike="noStrike" dirty="0" smtClean="0">
                          <a:effectLst/>
                        </a:rPr>
                        <a:t>8,082,897.00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47291"/>
              </p:ext>
            </p:extLst>
          </p:nvPr>
        </p:nvGraphicFramePr>
        <p:xfrm>
          <a:off x="1559080" y="3387402"/>
          <a:ext cx="9663885" cy="1831579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583633"/>
                <a:gridCol w="761302"/>
                <a:gridCol w="1180968"/>
                <a:gridCol w="5509111"/>
                <a:gridCol w="1628871"/>
              </a:tblGrid>
              <a:tr h="293029">
                <a:tc>
                  <a:txBody>
                    <a:bodyPr/>
                    <a:lstStyle/>
                    <a:p>
                      <a:pPr algn="ctr" fontAlgn="t"/>
                      <a:r>
                        <a:rPr lang="es-BO" sz="1600" u="none" strike="noStrike" dirty="0">
                          <a:effectLst/>
                        </a:rPr>
                        <a:t>FTE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600" u="none" strike="noStrike" dirty="0" err="1">
                          <a:effectLst/>
                        </a:rPr>
                        <a:t>Org</a:t>
                      </a:r>
                      <a:r>
                        <a:rPr lang="es-BO" sz="1600" u="none" strike="noStrike" dirty="0">
                          <a:effectLst/>
                        </a:rPr>
                        <a:t>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600" u="none" strike="noStrike" dirty="0">
                          <a:effectLst/>
                        </a:rPr>
                        <a:t>Cat. </a:t>
                      </a:r>
                      <a:r>
                        <a:rPr lang="es-BO" sz="1600" u="none" strike="noStrike" dirty="0" err="1">
                          <a:effectLst/>
                        </a:rPr>
                        <a:t>Prg</a:t>
                      </a:r>
                      <a:r>
                        <a:rPr lang="es-BO" sz="1600" u="none" strike="noStrike" dirty="0">
                          <a:effectLst/>
                        </a:rPr>
                        <a:t>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600" u="none" strike="noStrike" dirty="0">
                          <a:effectLst/>
                        </a:rPr>
                        <a:t>Descripción Cat. </a:t>
                      </a:r>
                      <a:r>
                        <a:rPr lang="es-BO" sz="1600" u="none" strike="noStrike" dirty="0" err="1">
                          <a:effectLst/>
                        </a:rPr>
                        <a:t>Prg</a:t>
                      </a:r>
                      <a:r>
                        <a:rPr lang="es-BO" sz="1600" u="none" strike="noStrike" dirty="0">
                          <a:effectLst/>
                        </a:rPr>
                        <a:t>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600" u="none" strike="noStrike" dirty="0">
                          <a:effectLst/>
                        </a:rPr>
                        <a:t>Presupuesto Inicial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37"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 dirty="0">
                          <a:effectLst/>
                        </a:rPr>
                        <a:t>20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 dirty="0">
                          <a:effectLst/>
                        </a:rPr>
                        <a:t>230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 dirty="0">
                          <a:effectLst/>
                        </a:rPr>
                        <a:t> 200 0  007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SERVICIOS DE SALUD EN MEDICINA ESPECIALIZADA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1200" u="none" strike="noStrike" dirty="0">
                          <a:effectLst/>
                        </a:rPr>
                        <a:t>664,360.00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79"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>
                          <a:effectLst/>
                        </a:rPr>
                        <a:t>20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 dirty="0">
                          <a:effectLst/>
                        </a:rPr>
                        <a:t>230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 dirty="0">
                          <a:effectLst/>
                        </a:rPr>
                        <a:t> 200 0  031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 dirty="0">
                          <a:effectLst/>
                        </a:rPr>
                        <a:t>PRACTICAS PRE-PROFESIONALES INTERNADOS ROTATORIOS HOSPITAL LA PAZ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1200" u="none" strike="noStrike">
                          <a:effectLst/>
                        </a:rPr>
                        <a:t>451,248.00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50"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 dirty="0">
                          <a:effectLst/>
                        </a:rPr>
                        <a:t>41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>
                          <a:effectLst/>
                        </a:rPr>
                        <a:t>113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 dirty="0">
                          <a:effectLst/>
                        </a:rPr>
                        <a:t> 200 0  010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FORTALECIMIENTO DE SALUD MUNICIPAL HOSPITAL LA PAZ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1200" u="none" strike="noStrike" dirty="0">
                          <a:effectLst/>
                        </a:rPr>
                        <a:t>1,367,261.00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40"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 dirty="0">
                          <a:effectLst/>
                        </a:rPr>
                        <a:t>41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>
                          <a:effectLst/>
                        </a:rPr>
                        <a:t>113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200" u="none" strike="noStrike">
                          <a:effectLst/>
                        </a:rPr>
                        <a:t> 200 0  099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Servicios de Salud Universal y Gratuita - SUS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1200" u="none" strike="noStrike" dirty="0">
                          <a:effectLst/>
                        </a:rPr>
                        <a:t>5,600,028.00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44">
                <a:tc gridSpan="4"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TOTAL</a:t>
                      </a:r>
                      <a:endParaRPr lang="es-B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8,082,897.00</a:t>
                      </a:r>
                      <a:endParaRPr lang="es-B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868532" y="2475924"/>
            <a:ext cx="9076035" cy="56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 smtClean="0">
                <a:solidFill>
                  <a:srgbClr val="28989E"/>
                </a:solidFill>
              </a:rPr>
              <a:t>PRESUPUESTO POR CATEGORIA PROGRAMATICA</a:t>
            </a:r>
            <a:endParaRPr lang="es-BO" b="1" dirty="0">
              <a:solidFill>
                <a:srgbClr val="2898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4919" y="458349"/>
            <a:ext cx="8596668" cy="1320800"/>
          </a:xfrm>
        </p:spPr>
        <p:txBody>
          <a:bodyPr/>
          <a:lstStyle/>
          <a:p>
            <a:r>
              <a:rPr lang="es-ES" b="1" dirty="0" smtClean="0">
                <a:solidFill>
                  <a:srgbClr val="28989E"/>
                </a:solidFill>
              </a:rPr>
              <a:t>PRESUPUESTO POR GRUPO DE GASTO </a:t>
            </a:r>
            <a:endParaRPr lang="es-BO" b="1" dirty="0">
              <a:solidFill>
                <a:srgbClr val="28989E"/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48697"/>
              </p:ext>
            </p:extLst>
          </p:nvPr>
        </p:nvGraphicFramePr>
        <p:xfrm>
          <a:off x="1017249" y="2524791"/>
          <a:ext cx="9774395" cy="2892597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1383364"/>
                <a:gridCol w="1246781"/>
                <a:gridCol w="4017405"/>
                <a:gridCol w="3126845"/>
              </a:tblGrid>
              <a:tr h="515420">
                <a:tc>
                  <a:txBody>
                    <a:bodyPr/>
                    <a:lstStyle/>
                    <a:p>
                      <a:pPr algn="ctr" fontAlgn="t"/>
                      <a:r>
                        <a:rPr lang="es-BO" sz="1600" u="none" strike="noStrike" dirty="0">
                          <a:effectLst/>
                        </a:rPr>
                        <a:t>Entidad</a:t>
                      </a:r>
                      <a:endParaRPr lang="es-B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600" u="none" strike="noStrike" dirty="0">
                          <a:effectLst/>
                        </a:rPr>
                        <a:t>Grupo</a:t>
                      </a:r>
                      <a:endParaRPr lang="es-B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600" u="none" strike="noStrike" dirty="0">
                          <a:effectLst/>
                        </a:rPr>
                        <a:t>Descripción Grupo</a:t>
                      </a:r>
                      <a:endParaRPr lang="es-B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600" u="none" strike="noStrike" dirty="0">
                          <a:effectLst/>
                        </a:rPr>
                        <a:t>Presupuesto Inicial</a:t>
                      </a:r>
                      <a:endParaRPr lang="es-B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69"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 dirty="0">
                          <a:effectLst/>
                        </a:rPr>
                        <a:t>1201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 dirty="0">
                          <a:effectLst/>
                        </a:rPr>
                        <a:t>1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400" u="none" strike="noStrike" dirty="0">
                          <a:effectLst/>
                        </a:rPr>
                        <a:t>SERVICIOS PERSONALES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1400" u="none" strike="noStrike" dirty="0">
                          <a:effectLst/>
                        </a:rPr>
                        <a:t>2,383,208.00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69"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>
                          <a:effectLst/>
                        </a:rPr>
                        <a:t>1201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 dirty="0">
                          <a:effectLst/>
                        </a:rPr>
                        <a:t>2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400" u="none" strike="noStrike" dirty="0">
                          <a:effectLst/>
                        </a:rPr>
                        <a:t>SERVICIOS NO PERSONALES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1400" u="none" strike="noStrike">
                          <a:effectLst/>
                        </a:rPr>
                        <a:t>2,260,084.00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69"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>
                          <a:effectLst/>
                        </a:rPr>
                        <a:t>1201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>
                          <a:effectLst/>
                        </a:rPr>
                        <a:t>3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400" u="none" strike="noStrike" dirty="0">
                          <a:effectLst/>
                        </a:rPr>
                        <a:t>MATERIALES Y SUMINISTROS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1400" u="none" strike="noStrike" dirty="0">
                          <a:effectLst/>
                        </a:rPr>
                        <a:t>3,364,605.00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69"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>
                          <a:effectLst/>
                        </a:rPr>
                        <a:t>1201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 dirty="0">
                          <a:effectLst/>
                        </a:rPr>
                        <a:t>4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400" u="none" strike="noStrike" dirty="0">
                          <a:effectLst/>
                        </a:rPr>
                        <a:t>ACTIVOS REALES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1400" u="none" strike="noStrike" dirty="0">
                          <a:effectLst/>
                        </a:rPr>
                        <a:t>50,000.00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69"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>
                          <a:effectLst/>
                        </a:rPr>
                        <a:t>1201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1400" u="none" strike="noStrike" dirty="0">
                          <a:effectLst/>
                        </a:rPr>
                        <a:t>8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1400" u="none" strike="noStrike" dirty="0">
                          <a:effectLst/>
                        </a:rPr>
                        <a:t>IMPUESTOS, REGALIAS Y TASAS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1400" u="none" strike="noStrike" dirty="0">
                          <a:effectLst/>
                        </a:rPr>
                        <a:t>25,000.00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32"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none" strike="noStrike" dirty="0">
                          <a:effectLst/>
                        </a:rPr>
                        <a:t>8,082,897.00</a:t>
                      </a:r>
                      <a:endParaRPr lang="es-B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4210" y="126520"/>
            <a:ext cx="8596668" cy="58674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28989E"/>
                </a:solidFill>
              </a:rPr>
              <a:t>PRESUPUESTO POR PARTIDA GESTION 2024</a:t>
            </a:r>
            <a:endParaRPr lang="es-BO" sz="3600" b="1" dirty="0">
              <a:solidFill>
                <a:srgbClr val="28989E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968016"/>
              </p:ext>
            </p:extLst>
          </p:nvPr>
        </p:nvGraphicFramePr>
        <p:xfrm>
          <a:off x="2631057" y="842657"/>
          <a:ext cx="6970143" cy="591527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12307"/>
                <a:gridCol w="330556"/>
                <a:gridCol w="5257117"/>
                <a:gridCol w="970163"/>
              </a:tblGrid>
              <a:tr h="212168">
                <a:tc>
                  <a:txBody>
                    <a:bodyPr/>
                    <a:lstStyle/>
                    <a:p>
                      <a:pPr algn="ctr" fontAlgn="t"/>
                      <a:r>
                        <a:rPr lang="es-BO" sz="800" u="none" strike="noStrike" dirty="0" smtClean="0">
                          <a:effectLst/>
                        </a:rPr>
                        <a:t>Grupo de</a:t>
                      </a:r>
                      <a:r>
                        <a:rPr lang="es-BO" sz="800" u="none" strike="noStrike" baseline="0" dirty="0" smtClean="0">
                          <a:effectLst/>
                        </a:rPr>
                        <a:t> gasto</a:t>
                      </a:r>
                      <a:endParaRPr lang="es-B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800" u="none" strike="noStrike" dirty="0">
                          <a:effectLst/>
                        </a:rPr>
                        <a:t>Objeto</a:t>
                      </a:r>
                      <a:endParaRPr lang="es-B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800" u="none" strike="noStrike" dirty="0" err="1">
                          <a:effectLst/>
                        </a:rPr>
                        <a:t>Descripcion</a:t>
                      </a:r>
                      <a:r>
                        <a:rPr lang="es-BO" sz="800" u="none" strike="noStrike" dirty="0">
                          <a:effectLst/>
                        </a:rPr>
                        <a:t> Objeto Del Gasto</a:t>
                      </a:r>
                      <a:endParaRPr lang="es-B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800" u="none" strike="noStrike" dirty="0">
                          <a:effectLst/>
                        </a:rPr>
                        <a:t>Presupuesto Inicial</a:t>
                      </a:r>
                      <a:endParaRPr lang="es-B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 anchor="ctr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1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1.2.1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Personal Eventual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1,905,902.00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1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1.3.1.10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Régimen de Corto Plazo (Salud)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190,590.00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1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1.3.1.20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PRIMA DE RIESGO PROFESIONAL RÉGIMEN DE LARGO PLAZO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32,591.00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1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1.3.1.31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Aporte Patronal Solidario 3%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57,177.00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1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1.3.2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Aporte Patronal para Vivienda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38,118.00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1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1.5.4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Otras Previsiones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158,830.00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2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2.1.1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Comunicaciones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2,316.00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2.1.2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Energía Eléctrica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300,000.00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2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2.1.3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Agua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210,000.00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2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2.1.4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TELEFONÍA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6,000.00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2.1.6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INTERNET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6,000.00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2.2.6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Transporte de Personal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3,000.00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2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2.4.1.20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MANTENIMIENTO Y REPARACIÓN DE VEHÍCULOS, MAQUINARIA Y EQUIPOS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175,000.00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2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2.5.1.20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GASTOS ESPECIALIZADOS POR ATENCIÓN MÉDICA Y OTROS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160,000.00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2.5.2.20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CONSULTORES INDIVIDUALES DE LÍNEA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652,568.00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2.5.4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Lavandería, Limpieza e Higiene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540,000.00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2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2.5.6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Servicios de Imprenta, Fotocopiado y Fotográficos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110,000.00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2.6.2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Gastos Judiciales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800.00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2.6.6.10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>
                          <a:effectLst/>
                        </a:rPr>
                        <a:t>Servicios Públicos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86,400.00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2.6.9.90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Otros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8,000.00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212168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3.1.1.10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GASTOS POR REFRIGERIOS AL PERSONAL PERMANENTE, EVENTUAL Y CONSULTORES INDIVIDUALES DE LÍNEA DE LAS INSTITUCIONES PÚBLICAS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3,000.00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3.1.1.20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Gastos por Alimentación y Otros Similares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10,000.00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3.1.1.40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ALIMENTACIÓN HOSPITALARIA, PENITENCIARIA, AERONAVES Y OTRAS ESPECÍFICAS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900,000.00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3.1.3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>
                          <a:effectLst/>
                        </a:rPr>
                        <a:t>Productos Agrícolas, Pecuarios y Forestales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1,500.00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3.2.1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Papel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30,000.00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0283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3.2.2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>
                          <a:effectLst/>
                        </a:rPr>
                        <a:t>Productos de Artes Gráficas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3,000.00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0283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3.3.1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HILADOS, TELAS, FIBRAS Y ALGODÓN 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4,000.00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3.3.2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Confecciones Textiles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12,960.00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3.3.3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Prendas de Vestir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190,000.00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3.3.4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Calzados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200.00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3.4.1.10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Combustibles, Lubricantes y Derivados para Consumo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6,000.00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3.4.2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Productos Químicos y Farmacéuticos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1,592,360.00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3.4.3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>
                          <a:effectLst/>
                        </a:rPr>
                        <a:t>Llantas y Neumáticos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1,500.00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3.4.4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Productos de Cuero y Caucho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500.00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3.4.5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>
                          <a:effectLst/>
                        </a:rPr>
                        <a:t>Productos de Minerales no Metálicos y Plásticos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8,837.00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3.4.6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Productos Metálicos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4,000.00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3.4.7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>
                          <a:effectLst/>
                        </a:rPr>
                        <a:t>Minerales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500.00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3.4.8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Herramientas Menores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2,000.00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3.9.1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MATERIAL DE LIMPIEZA E HIGIENE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108,500.00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3.9.3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Utensilios de Cocina y Comedor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1,500.00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3.9.4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Instrumental Menor Médico-Quirúrgico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244,000.00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3.9.5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ÚTILES DE ESCRITORIO Y OFICINA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>
                          <a:effectLst/>
                        </a:rPr>
                        <a:t>100,000.00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3.9.6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ÚTILES EDUCACIONALES, CULTURALES Y DE CAPACITACIÓN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51,248.00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3.9.7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ÚTILES Y MATERIALES ELÉCTRICOS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9,000.00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3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3.9.8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Otros Repuestos y Accesorios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80,000.00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4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4.3.1.10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>
                          <a:effectLst/>
                        </a:rPr>
                        <a:t>Equipo de Oficina y Muebles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30,000.00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11374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>
                          <a:effectLst/>
                        </a:rPr>
                        <a:t>4</a:t>
                      </a:r>
                      <a:endParaRPr lang="es-BO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4.3.4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600" u="none" strike="noStrike" dirty="0">
                          <a:effectLst/>
                        </a:rPr>
                        <a:t>Equipo Médico y de Laboratorio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20,000.00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60550"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8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BO" sz="600" u="none" strike="noStrike" dirty="0">
                          <a:effectLst/>
                        </a:rPr>
                        <a:t>8.5.1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BO" sz="600" u="none" strike="noStrike" dirty="0">
                          <a:effectLst/>
                        </a:rPr>
                        <a:t>Tasas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600" u="none" strike="noStrike" dirty="0">
                          <a:effectLst/>
                        </a:rPr>
                        <a:t>25,000.00</a:t>
                      </a:r>
                      <a:endParaRPr lang="es-BO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  <a:tr h="171414">
                <a:tc gridSpan="3">
                  <a:txBody>
                    <a:bodyPr/>
                    <a:lstStyle/>
                    <a:p>
                      <a:pPr algn="r" fontAlgn="t"/>
                      <a:r>
                        <a:rPr lang="es-ES" sz="700" u="none" strike="noStrike" dirty="0" smtClean="0">
                          <a:effectLst/>
                        </a:rPr>
                        <a:t>TOTAL</a:t>
                      </a:r>
                      <a:endParaRPr lang="es-BO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s-BO" sz="900" b="0" i="0" u="none" strike="noStrike" dirty="0">
                        <a:effectLst/>
                        <a:latin typeface="SansSerif"/>
                      </a:endParaRPr>
                    </a:p>
                  </a:txBody>
                  <a:tcPr marL="6281" marR="6281" marT="6281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s-BO" sz="900" b="0" i="0" u="none" strike="noStrike" dirty="0">
                        <a:effectLst/>
                        <a:latin typeface="SansSerif"/>
                      </a:endParaRPr>
                    </a:p>
                  </a:txBody>
                  <a:tcPr marL="6281" marR="6281" marT="628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BO" sz="700" u="none" strike="noStrike" dirty="0">
                          <a:effectLst/>
                        </a:rPr>
                        <a:t>8,082,897.00</a:t>
                      </a:r>
                      <a:endParaRPr lang="es-BO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1" marR="6281" marT="628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FD259142-23A2-B4B6-F46E-B2ECE2A2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78927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RESULTADOS </a:t>
            </a:r>
            <a:r>
              <a:rPr lang="es-MX" sz="36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/>
            </a:r>
            <a:br>
              <a:rPr lang="es-MX" sz="36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s-MX" sz="3600" dirty="0" smtClean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PRIMER TRIMESTRE 2024</a:t>
            </a:r>
            <a: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/>
            </a:r>
            <a:b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endParaRPr lang="es-BO" sz="36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370913"/>
              </p:ext>
            </p:extLst>
          </p:nvPr>
        </p:nvGraphicFramePr>
        <p:xfrm>
          <a:off x="772732" y="566669"/>
          <a:ext cx="10844012" cy="457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: esquinas redondeadas 3">
            <a:extLst>
              <a:ext uri="{FF2B5EF4-FFF2-40B4-BE49-F238E27FC236}">
                <a16:creationId xmlns="" xmlns:a16="http://schemas.microsoft.com/office/drawing/2014/main" id="{3748B455-AA41-92BD-0D97-4FB991E9B22D}"/>
              </a:ext>
            </a:extLst>
          </p:cNvPr>
          <p:cNvSpPr/>
          <p:nvPr/>
        </p:nvSpPr>
        <p:spPr>
          <a:xfrm>
            <a:off x="1775947" y="244700"/>
            <a:ext cx="8587853" cy="525887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ATENCIONES EN CONSULTA </a:t>
            </a:r>
            <a:r>
              <a:rPr lang="es-BO" sz="2400" b="1" dirty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EXTERNA </a:t>
            </a: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 2024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="" xmlns:a16="http://schemas.microsoft.com/office/drawing/2014/main" id="{48395F21-A7C7-F194-B3C1-D35B6B2C63B3}"/>
              </a:ext>
            </a:extLst>
          </p:cNvPr>
          <p:cNvSpPr/>
          <p:nvPr/>
        </p:nvSpPr>
        <p:spPr>
          <a:xfrm>
            <a:off x="2157413" y="5502723"/>
            <a:ext cx="7038114" cy="5124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TOTAL ATENCIONES </a:t>
            </a:r>
            <a:r>
              <a:rPr lang="es-BO" b="1" dirty="0" smtClean="0">
                <a:solidFill>
                  <a:schemeClr val="tx1"/>
                </a:solidFill>
              </a:rPr>
              <a:t>CONSULTA EXTERNA GESTIÓN 2024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sz="2000" b="1" u="sng" dirty="0" smtClean="0">
                <a:solidFill>
                  <a:schemeClr val="tx1"/>
                </a:solidFill>
              </a:rPr>
              <a:t>4.957</a:t>
            </a:r>
            <a:r>
              <a:rPr lang="es-BO" b="1" dirty="0" smtClean="0">
                <a:solidFill>
                  <a:schemeClr val="tx1"/>
                </a:solidFill>
              </a:rPr>
              <a:t>  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532189" y="5502723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29341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743579"/>
              </p:ext>
            </p:extLst>
          </p:nvPr>
        </p:nvGraphicFramePr>
        <p:xfrm>
          <a:off x="665489" y="548008"/>
          <a:ext cx="10997908" cy="608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537308"/>
              </p:ext>
            </p:extLst>
          </p:nvPr>
        </p:nvGraphicFramePr>
        <p:xfrm>
          <a:off x="1878085" y="1821093"/>
          <a:ext cx="10751127" cy="397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: esquinas redondeadas 3">
            <a:extLst>
              <a:ext uri="{FF2B5EF4-FFF2-40B4-BE49-F238E27FC236}">
                <a16:creationId xmlns="" xmlns:a16="http://schemas.microsoft.com/office/drawing/2014/main" id="{3748B455-AA41-92BD-0D97-4FB991E9B22D}"/>
              </a:ext>
            </a:extLst>
          </p:cNvPr>
          <p:cNvSpPr/>
          <p:nvPr/>
        </p:nvSpPr>
        <p:spPr>
          <a:xfrm>
            <a:off x="1878085" y="233934"/>
            <a:ext cx="8587853" cy="1049335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CONSULTA </a:t>
            </a:r>
            <a:r>
              <a:rPr lang="es-BO" sz="2400" b="1" dirty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EXTERNA POR </a:t>
            </a: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ESPECIALIDADES GESTION 2024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6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649204"/>
              </p:ext>
            </p:extLst>
          </p:nvPr>
        </p:nvGraphicFramePr>
        <p:xfrm>
          <a:off x="618836" y="566669"/>
          <a:ext cx="10997908" cy="608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735511"/>
              </p:ext>
            </p:extLst>
          </p:nvPr>
        </p:nvGraphicFramePr>
        <p:xfrm>
          <a:off x="1189984" y="1942391"/>
          <a:ext cx="10751127" cy="397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: esquinas redondeadas 3">
            <a:extLst>
              <a:ext uri="{FF2B5EF4-FFF2-40B4-BE49-F238E27FC236}">
                <a16:creationId xmlns="" xmlns:a16="http://schemas.microsoft.com/office/drawing/2014/main" id="{3748B455-AA41-92BD-0D97-4FB991E9B22D}"/>
              </a:ext>
            </a:extLst>
          </p:cNvPr>
          <p:cNvSpPr/>
          <p:nvPr/>
        </p:nvSpPr>
        <p:spPr>
          <a:xfrm>
            <a:off x="1878085" y="233934"/>
            <a:ext cx="8587853" cy="1049335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CONSULTA </a:t>
            </a:r>
            <a:r>
              <a:rPr lang="es-BO" sz="2400" b="1" dirty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EXTERNA POR </a:t>
            </a: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ESPECIALIDADES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GESTION 2024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6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82668"/>
              </p:ext>
            </p:extLst>
          </p:nvPr>
        </p:nvGraphicFramePr>
        <p:xfrm>
          <a:off x="1464905" y="1288005"/>
          <a:ext cx="10017967" cy="490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="" xmlns:a16="http://schemas.microsoft.com/office/drawing/2014/main" id="{D83C990C-04C7-648E-2393-1A0C0D52CD36}"/>
              </a:ext>
            </a:extLst>
          </p:cNvPr>
          <p:cNvSpPr/>
          <p:nvPr/>
        </p:nvSpPr>
        <p:spPr>
          <a:xfrm>
            <a:off x="4145124" y="6287589"/>
            <a:ext cx="4455139" cy="5124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TOTAL ATENCIONES </a:t>
            </a:r>
            <a:r>
              <a:rPr lang="es-BO" b="1" dirty="0" smtClean="0">
                <a:solidFill>
                  <a:schemeClr val="tx1"/>
                </a:solidFill>
              </a:rPr>
              <a:t>GESTION 2024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b="1" dirty="0" smtClean="0">
                <a:solidFill>
                  <a:schemeClr val="tx1"/>
                </a:solidFill>
              </a:rPr>
              <a:t>3.421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34136" y="5897486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31449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703508" y="997527"/>
          <a:ext cx="10574092" cy="521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073529"/>
              </p:ext>
            </p:extLst>
          </p:nvPr>
        </p:nvGraphicFramePr>
        <p:xfrm>
          <a:off x="1052945" y="646546"/>
          <a:ext cx="10666830" cy="492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 redondeado 9">
            <a:extLst>
              <a:ext uri="{FF2B5EF4-FFF2-40B4-BE49-F238E27FC236}">
                <a16:creationId xmlns="" xmlns:a16="http://schemas.microsoft.com/office/drawing/2014/main" id="{D83C990C-04C7-648E-2393-1A0C0D52CD36}"/>
              </a:ext>
            </a:extLst>
          </p:cNvPr>
          <p:cNvSpPr/>
          <p:nvPr/>
        </p:nvSpPr>
        <p:spPr>
          <a:xfrm>
            <a:off x="3559765" y="5690497"/>
            <a:ext cx="5784260" cy="5124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TOTAL </a:t>
            </a:r>
            <a:r>
              <a:rPr lang="es-BO" b="1" dirty="0" smtClean="0">
                <a:solidFill>
                  <a:schemeClr val="tx1"/>
                </a:solidFill>
              </a:rPr>
              <a:t>INTERNACIONES GESTION 2024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sz="2400" b="1" u="sng" dirty="0" smtClean="0">
                <a:solidFill>
                  <a:schemeClr val="tx1"/>
                </a:solidFill>
              </a:rPr>
              <a:t>499</a:t>
            </a:r>
            <a:endParaRPr lang="es-BO" sz="2400" b="1" u="sng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665959" y="5879787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15466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912838"/>
              </p:ext>
            </p:extLst>
          </p:nvPr>
        </p:nvGraphicFramePr>
        <p:xfrm>
          <a:off x="626560" y="559830"/>
          <a:ext cx="10997908" cy="572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947474"/>
              </p:ext>
            </p:extLst>
          </p:nvPr>
        </p:nvGraphicFramePr>
        <p:xfrm>
          <a:off x="1189983" y="1912005"/>
          <a:ext cx="10751127" cy="364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: esquinas redondeadas 3">
            <a:extLst>
              <a:ext uri="{FF2B5EF4-FFF2-40B4-BE49-F238E27FC236}">
                <a16:creationId xmlns="" xmlns:a16="http://schemas.microsoft.com/office/drawing/2014/main" id="{3748B455-AA41-92BD-0D97-4FB991E9B22D}"/>
              </a:ext>
            </a:extLst>
          </p:cNvPr>
          <p:cNvSpPr/>
          <p:nvPr/>
        </p:nvSpPr>
        <p:spPr>
          <a:xfrm>
            <a:off x="2579623" y="102068"/>
            <a:ext cx="6250052" cy="1279983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TOTAL DE INTERNACIONES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POR ESPECIALIDAD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" name="Diagrama de flujo: proceso alternativo 17">
            <a:extLst>
              <a:ext uri="{FF2B5EF4-FFF2-40B4-BE49-F238E27FC236}">
                <a16:creationId xmlns="" xmlns:a16="http://schemas.microsoft.com/office/drawing/2014/main" id="{8FE1589B-3AE6-8803-694A-57F051B4D631}"/>
              </a:ext>
            </a:extLst>
          </p:cNvPr>
          <p:cNvSpPr/>
          <p:nvPr/>
        </p:nvSpPr>
        <p:spPr>
          <a:xfrm>
            <a:off x="3896616" y="1484522"/>
            <a:ext cx="3200269" cy="409882"/>
          </a:xfrm>
          <a:prstGeom prst="flowChartAlternateProcess">
            <a:avLst/>
          </a:prstGeom>
          <a:solidFill>
            <a:srgbClr val="FF7C80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GESTIÓN 2024</a:t>
            </a:r>
            <a:endParaRPr lang="es-BO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="" xmlns:a16="http://schemas.microsoft.com/office/drawing/2014/main" id="{D83C990C-04C7-648E-2393-1A0C0D52CD36}"/>
              </a:ext>
            </a:extLst>
          </p:cNvPr>
          <p:cNvSpPr/>
          <p:nvPr/>
        </p:nvSpPr>
        <p:spPr>
          <a:xfrm>
            <a:off x="3278680" y="6236302"/>
            <a:ext cx="5784260" cy="5124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TOTAL </a:t>
            </a:r>
            <a:r>
              <a:rPr lang="es-BO" b="1" dirty="0" smtClean="0">
                <a:solidFill>
                  <a:schemeClr val="tx1"/>
                </a:solidFill>
              </a:rPr>
              <a:t>INTERNACIONES GESTION 2024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sz="2400" b="1" u="sng" dirty="0" smtClean="0">
                <a:solidFill>
                  <a:schemeClr val="tx1"/>
                </a:solidFill>
              </a:rPr>
              <a:t>499</a:t>
            </a:r>
            <a:endParaRPr lang="es-BO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FD259142-23A2-B4B6-F46E-B2ECE2A2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25415"/>
          </a:xfrm>
        </p:spPr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GESTIÓN INSTITUCIONAL</a:t>
            </a:r>
            <a:endParaRPr lang="es-BO" sz="48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602908"/>
              </p:ext>
            </p:extLst>
          </p:nvPr>
        </p:nvGraphicFramePr>
        <p:xfrm>
          <a:off x="778451" y="572193"/>
          <a:ext cx="10844012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886065"/>
              </p:ext>
            </p:extLst>
          </p:nvPr>
        </p:nvGraphicFramePr>
        <p:xfrm>
          <a:off x="568280" y="1689463"/>
          <a:ext cx="11114468" cy="386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: esquinas redondeadas 3">
            <a:extLst>
              <a:ext uri="{FF2B5EF4-FFF2-40B4-BE49-F238E27FC236}">
                <a16:creationId xmlns="" xmlns:a16="http://schemas.microsoft.com/office/drawing/2014/main" id="{3748B455-AA41-92BD-0D97-4FB991E9B22D}"/>
              </a:ext>
            </a:extLst>
          </p:cNvPr>
          <p:cNvSpPr/>
          <p:nvPr/>
        </p:nvSpPr>
        <p:spPr>
          <a:xfrm>
            <a:off x="2954273" y="186973"/>
            <a:ext cx="6099857" cy="583614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INTERVENCIONES QUIRURGICAS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D83C990C-04C7-648E-2393-1A0C0D52CD36}"/>
              </a:ext>
            </a:extLst>
          </p:cNvPr>
          <p:cNvSpPr/>
          <p:nvPr/>
        </p:nvSpPr>
        <p:spPr>
          <a:xfrm>
            <a:off x="1737595" y="6031361"/>
            <a:ext cx="8203069" cy="5124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TOTAL </a:t>
            </a:r>
            <a:r>
              <a:rPr lang="es-BO" b="1" dirty="0" smtClean="0">
                <a:solidFill>
                  <a:schemeClr val="tx1"/>
                </a:solidFill>
              </a:rPr>
              <a:t>INTERVENCIONES QUIRURGICAS GESTION 2024 =</a:t>
            </a:r>
            <a:r>
              <a:rPr lang="es-BO" sz="2400" b="1" dirty="0" smtClean="0">
                <a:solidFill>
                  <a:schemeClr val="tx1"/>
                </a:solidFill>
              </a:rPr>
              <a:t>210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44997" y="5897486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29515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554080"/>
              </p:ext>
            </p:extLst>
          </p:nvPr>
        </p:nvGraphicFramePr>
        <p:xfrm>
          <a:off x="772732" y="566669"/>
          <a:ext cx="10844012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21506"/>
              </p:ext>
            </p:extLst>
          </p:nvPr>
        </p:nvGraphicFramePr>
        <p:xfrm>
          <a:off x="321971" y="1718243"/>
          <a:ext cx="11114468" cy="386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: esquinas redondeadas 3">
            <a:extLst>
              <a:ext uri="{FF2B5EF4-FFF2-40B4-BE49-F238E27FC236}">
                <a16:creationId xmlns="" xmlns:a16="http://schemas.microsoft.com/office/drawing/2014/main" id="{3748B455-AA41-92BD-0D97-4FB991E9B22D}"/>
              </a:ext>
            </a:extLst>
          </p:cNvPr>
          <p:cNvSpPr/>
          <p:nvPr/>
        </p:nvSpPr>
        <p:spPr>
          <a:xfrm>
            <a:off x="2898289" y="274861"/>
            <a:ext cx="6099857" cy="1011013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INTERVENCIONES QUIRURGICAS POR ESPECIALIDAD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D83C990C-04C7-648E-2393-1A0C0D52CD36}"/>
              </a:ext>
            </a:extLst>
          </p:cNvPr>
          <p:cNvSpPr/>
          <p:nvPr/>
        </p:nvSpPr>
        <p:spPr>
          <a:xfrm>
            <a:off x="2646675" y="5730840"/>
            <a:ext cx="6846398" cy="5124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TOTAL </a:t>
            </a:r>
            <a:r>
              <a:rPr lang="es-BO" b="1" dirty="0" smtClean="0">
                <a:solidFill>
                  <a:schemeClr val="tx1"/>
                </a:solidFill>
              </a:rPr>
              <a:t>INTERVENCIONES QUIRURGICAS GESTION 2024 =</a:t>
            </a:r>
            <a:r>
              <a:rPr lang="es-BO" sz="2400" b="1" dirty="0" smtClean="0">
                <a:solidFill>
                  <a:schemeClr val="tx1"/>
                </a:solidFill>
              </a:rPr>
              <a:t>210</a:t>
            </a:r>
            <a:endParaRPr lang="es-B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772732" y="566669"/>
          <a:ext cx="10844012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29537"/>
              </p:ext>
            </p:extLst>
          </p:nvPr>
        </p:nvGraphicFramePr>
        <p:xfrm>
          <a:off x="1860454" y="2134017"/>
          <a:ext cx="11114468" cy="386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Diagrama de flujo: proceso alternativo 13">
            <a:extLst>
              <a:ext uri="{FF2B5EF4-FFF2-40B4-BE49-F238E27FC236}">
                <a16:creationId xmlns="" xmlns:a16="http://schemas.microsoft.com/office/drawing/2014/main" id="{56590738-5544-B168-7924-DFFF2DE6C27D}"/>
              </a:ext>
            </a:extLst>
          </p:cNvPr>
          <p:cNvSpPr/>
          <p:nvPr/>
        </p:nvSpPr>
        <p:spPr>
          <a:xfrm>
            <a:off x="1860454" y="357022"/>
            <a:ext cx="8549274" cy="1178349"/>
          </a:xfrm>
          <a:prstGeom prst="flowChartAlternateProcess">
            <a:avLst/>
          </a:prstGeom>
          <a:solidFill>
            <a:srgbClr val="FF7C80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800" b="1" dirty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PARTOS VAGINALES Y CESAREAS REALIZADOS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8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2024</a:t>
            </a:r>
            <a:endParaRPr lang="es-BO" sz="28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="" xmlns:a16="http://schemas.microsoft.com/office/drawing/2014/main" id="{1181007C-6A97-55A8-EDA4-8AA74B565A08}"/>
              </a:ext>
            </a:extLst>
          </p:cNvPr>
          <p:cNvSpPr/>
          <p:nvPr/>
        </p:nvSpPr>
        <p:spPr>
          <a:xfrm>
            <a:off x="2671663" y="6007261"/>
            <a:ext cx="3114561" cy="471739"/>
          </a:xfrm>
          <a:prstGeom prst="roundRect">
            <a:avLst/>
          </a:prstGeom>
          <a:solidFill>
            <a:srgbClr val="F45A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BO" sz="1800" b="1" dirty="0">
                <a:solidFill>
                  <a:schemeClr val="bg1"/>
                </a:solidFill>
              </a:rPr>
              <a:t>TOTAL  </a:t>
            </a:r>
            <a:r>
              <a:rPr lang="es-BO" sz="1800" b="1" dirty="0" smtClean="0">
                <a:solidFill>
                  <a:schemeClr val="bg1"/>
                </a:solidFill>
              </a:rPr>
              <a:t>CESAREAS = 77</a:t>
            </a:r>
            <a:endParaRPr lang="es-BO" sz="1800" b="1" dirty="0">
              <a:solidFill>
                <a:schemeClr val="bg1"/>
              </a:solidFill>
            </a:endParaRPr>
          </a:p>
        </p:txBody>
      </p:sp>
      <p:sp>
        <p:nvSpPr>
          <p:cNvPr id="14" name="Rectángulo redondeado 13">
            <a:extLst>
              <a:ext uri="{FF2B5EF4-FFF2-40B4-BE49-F238E27FC236}">
                <a16:creationId xmlns="" xmlns:a16="http://schemas.microsoft.com/office/drawing/2014/main" id="{195B44A9-046B-BC0C-CE5C-C0D1C52720E2}"/>
              </a:ext>
            </a:extLst>
          </p:cNvPr>
          <p:cNvSpPr/>
          <p:nvPr/>
        </p:nvSpPr>
        <p:spPr>
          <a:xfrm>
            <a:off x="6723020" y="6022079"/>
            <a:ext cx="3154775" cy="442101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TOTAL PARTOS  </a:t>
            </a:r>
            <a:r>
              <a:rPr lang="es-BO" b="1" dirty="0" smtClean="0">
                <a:solidFill>
                  <a:schemeClr val="tx1"/>
                </a:solidFill>
              </a:rPr>
              <a:t>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b="1" dirty="0" smtClean="0">
                <a:solidFill>
                  <a:schemeClr val="tx1"/>
                </a:solidFill>
              </a:rPr>
              <a:t>163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734136" y="5832669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19515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905925"/>
              </p:ext>
            </p:extLst>
          </p:nvPr>
        </p:nvGraphicFramePr>
        <p:xfrm>
          <a:off x="618836" y="566669"/>
          <a:ext cx="10997908" cy="608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516634"/>
              </p:ext>
            </p:extLst>
          </p:nvPr>
        </p:nvGraphicFramePr>
        <p:xfrm>
          <a:off x="1171322" y="1765110"/>
          <a:ext cx="10751127" cy="397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: esquinas redondeadas 1">
            <a:extLst>
              <a:ext uri="{FF2B5EF4-FFF2-40B4-BE49-F238E27FC236}">
                <a16:creationId xmlns="" xmlns:a16="http://schemas.microsoft.com/office/drawing/2014/main" id="{08325FDF-12B1-40F9-6AAB-A5D124A9AAA8}"/>
              </a:ext>
            </a:extLst>
          </p:cNvPr>
          <p:cNvSpPr/>
          <p:nvPr/>
        </p:nvSpPr>
        <p:spPr>
          <a:xfrm>
            <a:off x="1886765" y="229350"/>
            <a:ext cx="8587853" cy="1049335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BO" sz="2400" b="1" dirty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LABORATORIOS REALIZADOS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2024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34136" y="5964423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18809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75903"/>
              </p:ext>
            </p:extLst>
          </p:nvPr>
        </p:nvGraphicFramePr>
        <p:xfrm>
          <a:off x="778451" y="1473242"/>
          <a:ext cx="9640162" cy="503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17755"/>
              </p:ext>
            </p:extLst>
          </p:nvPr>
        </p:nvGraphicFramePr>
        <p:xfrm>
          <a:off x="914400" y="1757396"/>
          <a:ext cx="10409382" cy="383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: esquinas redondeadas 8">
            <a:extLst>
              <a:ext uri="{FF2B5EF4-FFF2-40B4-BE49-F238E27FC236}">
                <a16:creationId xmlns="" xmlns:a16="http://schemas.microsoft.com/office/drawing/2014/main" id="{6D2DB536-0AFC-D6B1-FCBB-77F26517AE42}"/>
              </a:ext>
            </a:extLst>
          </p:cNvPr>
          <p:cNvSpPr/>
          <p:nvPr/>
        </p:nvSpPr>
        <p:spPr>
          <a:xfrm>
            <a:off x="1981287" y="171588"/>
            <a:ext cx="8587853" cy="1049335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ECOGRAFIAS 2024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34136" y="6046187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10731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604540"/>
              </p:ext>
            </p:extLst>
          </p:nvPr>
        </p:nvGraphicFramePr>
        <p:xfrm>
          <a:off x="772732" y="566669"/>
          <a:ext cx="10844012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45544"/>
              </p:ext>
            </p:extLst>
          </p:nvPr>
        </p:nvGraphicFramePr>
        <p:xfrm>
          <a:off x="1252184" y="1648031"/>
          <a:ext cx="10407312" cy="41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4">
            <a:extLst>
              <a:ext uri="{FF2B5EF4-FFF2-40B4-BE49-F238E27FC236}">
                <a16:creationId xmlns="" xmlns:a16="http://schemas.microsoft.com/office/drawing/2014/main" id="{43EEF45D-F166-8967-6E3B-61F016DA72D2}"/>
              </a:ext>
            </a:extLst>
          </p:cNvPr>
          <p:cNvSpPr/>
          <p:nvPr/>
        </p:nvSpPr>
        <p:spPr>
          <a:xfrm>
            <a:off x="4225678" y="6066538"/>
            <a:ext cx="3249303" cy="442101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TOTAL PLACAS  </a:t>
            </a:r>
            <a:r>
              <a:rPr lang="es-BO" b="1" dirty="0" smtClean="0">
                <a:solidFill>
                  <a:schemeClr val="tx1"/>
                </a:solidFill>
              </a:rPr>
              <a:t>2024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b="1" dirty="0" smtClean="0">
                <a:solidFill>
                  <a:schemeClr val="tx1"/>
                </a:solidFill>
              </a:rPr>
              <a:t>1273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34136" y="6066538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7753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105937"/>
              </p:ext>
            </p:extLst>
          </p:nvPr>
        </p:nvGraphicFramePr>
        <p:xfrm>
          <a:off x="815864" y="238865"/>
          <a:ext cx="10844012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999575"/>
              </p:ext>
            </p:extLst>
          </p:nvPr>
        </p:nvGraphicFramePr>
        <p:xfrm>
          <a:off x="1295426" y="1846577"/>
          <a:ext cx="10407312" cy="41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redondeado 14">
            <a:extLst>
              <a:ext uri="{FF2B5EF4-FFF2-40B4-BE49-F238E27FC236}">
                <a16:creationId xmlns="" xmlns:a16="http://schemas.microsoft.com/office/drawing/2014/main" id="{43EEF45D-F166-8967-6E3B-61F016DA72D2}"/>
              </a:ext>
            </a:extLst>
          </p:cNvPr>
          <p:cNvSpPr/>
          <p:nvPr/>
        </p:nvSpPr>
        <p:spPr>
          <a:xfrm>
            <a:off x="4365635" y="6195323"/>
            <a:ext cx="3249303" cy="442101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>
                <a:solidFill>
                  <a:schemeClr val="tx1"/>
                </a:solidFill>
              </a:rPr>
              <a:t>EKG  2024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sz="2400" b="1" dirty="0" smtClean="0">
                <a:solidFill>
                  <a:schemeClr val="tx1"/>
                </a:solidFill>
              </a:rPr>
              <a:t>206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42897" y="5964423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9800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486337"/>
              </p:ext>
            </p:extLst>
          </p:nvPr>
        </p:nvGraphicFramePr>
        <p:xfrm>
          <a:off x="1229932" y="889897"/>
          <a:ext cx="10844012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994453"/>
              </p:ext>
            </p:extLst>
          </p:nvPr>
        </p:nvGraphicFramePr>
        <p:xfrm>
          <a:off x="587566" y="1154105"/>
          <a:ext cx="11101588" cy="477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: esquinas redondeadas 3">
            <a:extLst>
              <a:ext uri="{FF2B5EF4-FFF2-40B4-BE49-F238E27FC236}">
                <a16:creationId xmlns="" xmlns:a16="http://schemas.microsoft.com/office/drawing/2014/main" id="{84A88A1F-F00F-399A-8271-3B4D1FD7E080}"/>
              </a:ext>
            </a:extLst>
          </p:cNvPr>
          <p:cNvSpPr/>
          <p:nvPr/>
        </p:nvSpPr>
        <p:spPr>
          <a:xfrm>
            <a:off x="3324797" y="392390"/>
            <a:ext cx="5490153" cy="534497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REFERENCIAS RECIBIDAS 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4">
            <a:extLst>
              <a:ext uri="{FF2B5EF4-FFF2-40B4-BE49-F238E27FC236}">
                <a16:creationId xmlns="" xmlns:a16="http://schemas.microsoft.com/office/drawing/2014/main" id="{43EEF45D-F166-8967-6E3B-61F016DA72D2}"/>
              </a:ext>
            </a:extLst>
          </p:cNvPr>
          <p:cNvSpPr/>
          <p:nvPr/>
        </p:nvSpPr>
        <p:spPr>
          <a:xfrm>
            <a:off x="3721400" y="6204653"/>
            <a:ext cx="4696946" cy="442101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>
                <a:solidFill>
                  <a:schemeClr val="tx1"/>
                </a:solidFill>
              </a:rPr>
              <a:t>TOTAL REFERECNIAS RECIBIDAS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sz="2400" b="1" dirty="0" smtClean="0">
                <a:solidFill>
                  <a:schemeClr val="tx1"/>
                </a:solidFill>
              </a:rPr>
              <a:t>1310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34136" y="6000423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33471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949999"/>
              </p:ext>
            </p:extLst>
          </p:nvPr>
        </p:nvGraphicFramePr>
        <p:xfrm>
          <a:off x="772732" y="566669"/>
          <a:ext cx="10844012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708531"/>
              </p:ext>
            </p:extLst>
          </p:nvPr>
        </p:nvGraphicFramePr>
        <p:xfrm>
          <a:off x="695459" y="1081507"/>
          <a:ext cx="10998558" cy="419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: esquinas redondeadas 3">
            <a:extLst>
              <a:ext uri="{FF2B5EF4-FFF2-40B4-BE49-F238E27FC236}">
                <a16:creationId xmlns="" xmlns:a16="http://schemas.microsoft.com/office/drawing/2014/main" id="{84A88A1F-F00F-399A-8271-3B4D1FD7E080}"/>
              </a:ext>
            </a:extLst>
          </p:cNvPr>
          <p:cNvSpPr/>
          <p:nvPr/>
        </p:nvSpPr>
        <p:spPr>
          <a:xfrm>
            <a:off x="3789139" y="272176"/>
            <a:ext cx="5833832" cy="600033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REFERENCIAS EMITIDAS</a:t>
            </a:r>
            <a:endParaRPr lang="es-BO" sz="2400" b="1" dirty="0">
              <a:latin typeface="Eras Bold ITC" panose="020B09070305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redondeado 14">
            <a:extLst>
              <a:ext uri="{FF2B5EF4-FFF2-40B4-BE49-F238E27FC236}">
                <a16:creationId xmlns="" xmlns:a16="http://schemas.microsoft.com/office/drawing/2014/main" id="{43EEF45D-F166-8967-6E3B-61F016DA72D2}"/>
              </a:ext>
            </a:extLst>
          </p:cNvPr>
          <p:cNvSpPr/>
          <p:nvPr/>
        </p:nvSpPr>
        <p:spPr>
          <a:xfrm>
            <a:off x="3559766" y="6066538"/>
            <a:ext cx="4696946" cy="442101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>
                <a:solidFill>
                  <a:schemeClr val="tx1"/>
                </a:solidFill>
              </a:rPr>
              <a:t>TOTAL REFERENCIAS EMITIDAS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sz="2400" b="1" dirty="0" smtClean="0">
                <a:solidFill>
                  <a:schemeClr val="tx1"/>
                </a:solidFill>
              </a:rPr>
              <a:t>240</a:t>
            </a:r>
            <a:endParaRPr lang="es-B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772732" y="566669"/>
          <a:ext cx="10844012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774188"/>
              </p:ext>
            </p:extLst>
          </p:nvPr>
        </p:nvGraphicFramePr>
        <p:xfrm>
          <a:off x="1117600" y="1274377"/>
          <a:ext cx="10589296" cy="415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: esquinas redondeadas 3">
            <a:extLst>
              <a:ext uri="{FF2B5EF4-FFF2-40B4-BE49-F238E27FC236}">
                <a16:creationId xmlns="" xmlns:a16="http://schemas.microsoft.com/office/drawing/2014/main" id="{84A88A1F-F00F-399A-8271-3B4D1FD7E080}"/>
              </a:ext>
            </a:extLst>
          </p:cNvPr>
          <p:cNvSpPr/>
          <p:nvPr/>
        </p:nvSpPr>
        <p:spPr>
          <a:xfrm>
            <a:off x="4298458" y="163907"/>
            <a:ext cx="4845542" cy="606680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BO" sz="2400" b="1" dirty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CONTRAREFERENCIAS</a:t>
            </a:r>
          </a:p>
        </p:txBody>
      </p:sp>
      <p:sp>
        <p:nvSpPr>
          <p:cNvPr id="11" name="Rectángulo redondeado 14">
            <a:extLst>
              <a:ext uri="{FF2B5EF4-FFF2-40B4-BE49-F238E27FC236}">
                <a16:creationId xmlns="" xmlns:a16="http://schemas.microsoft.com/office/drawing/2014/main" id="{43EEF45D-F166-8967-6E3B-61F016DA72D2}"/>
              </a:ext>
            </a:extLst>
          </p:cNvPr>
          <p:cNvSpPr/>
          <p:nvPr/>
        </p:nvSpPr>
        <p:spPr>
          <a:xfrm>
            <a:off x="3559766" y="6066538"/>
            <a:ext cx="4696946" cy="442101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>
                <a:solidFill>
                  <a:schemeClr val="tx1"/>
                </a:solidFill>
              </a:rPr>
              <a:t>TOTAL CONTRAREFERECNIAS </a:t>
            </a:r>
            <a:r>
              <a:rPr lang="es-BO" b="1" dirty="0">
                <a:solidFill>
                  <a:schemeClr val="tx1"/>
                </a:solidFill>
              </a:rPr>
              <a:t>= </a:t>
            </a:r>
            <a:r>
              <a:rPr lang="es-BO" sz="2400" b="1" dirty="0" smtClean="0">
                <a:solidFill>
                  <a:schemeClr val="tx1"/>
                </a:solidFill>
              </a:rPr>
              <a:t>430</a:t>
            </a:r>
            <a:endParaRPr lang="es-BO" sz="24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834778" y="6066538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7792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079157" y="4217773"/>
            <a:ext cx="10214918" cy="21088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MISION</a:t>
            </a:r>
            <a:r>
              <a:rPr lang="es-ES" dirty="0"/>
              <a:t>: </a:t>
            </a:r>
            <a:endParaRPr lang="es-ES" dirty="0" smtClean="0"/>
          </a:p>
          <a:p>
            <a:r>
              <a:rPr lang="es-ES" dirty="0" smtClean="0"/>
              <a:t>Somos </a:t>
            </a:r>
            <a:r>
              <a:rPr lang="es-ES" dirty="0"/>
              <a:t>una organización publica dependiente del estado y municipio de La Paz, que presta servicios en salud como un segundo nivel de </a:t>
            </a:r>
            <a:r>
              <a:rPr lang="es-ES" dirty="0" smtClean="0"/>
              <a:t>atención </a:t>
            </a:r>
            <a:r>
              <a:rPr lang="es-ES" dirty="0"/>
              <a:t>e interviene en la formación y capacitación de RRHH, para satisfacer las necesidades de la población de la demanda de la red Nº 2 zona </a:t>
            </a:r>
            <a:r>
              <a:rPr lang="es-ES" dirty="0" err="1"/>
              <a:t>N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/>
              <a:t>oeste de La Paz, a </a:t>
            </a:r>
            <a:r>
              <a:rPr lang="es-ES" dirty="0" smtClean="0"/>
              <a:t>través </a:t>
            </a:r>
            <a:r>
              <a:rPr lang="es-ES" dirty="0"/>
              <a:t>de una gestión compartida con </a:t>
            </a:r>
            <a:r>
              <a:rPr lang="es-ES" dirty="0" smtClean="0"/>
              <a:t>el </a:t>
            </a:r>
            <a:r>
              <a:rPr lang="es-ES" dirty="0"/>
              <a:t>municipio , apoyando la implementación de las políticas de salud.  </a:t>
            </a:r>
            <a:endParaRPr lang="en-US" dirty="0"/>
          </a:p>
        </p:txBody>
      </p:sp>
      <p:sp>
        <p:nvSpPr>
          <p:cNvPr id="6" name="Rectángulo redondeado 5"/>
          <p:cNvSpPr/>
          <p:nvPr/>
        </p:nvSpPr>
        <p:spPr>
          <a:xfrm>
            <a:off x="1021492" y="1466334"/>
            <a:ext cx="10181966" cy="21008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VISIÓN:</a:t>
            </a:r>
          </a:p>
          <a:p>
            <a:r>
              <a:rPr lang="es-ES" dirty="0" smtClean="0"/>
              <a:t>”Ser una organización hospitalaria moderna , humanizada e intercultural,  con cultura institucional consolidada , con gestión compartida y administración gerencial de alto nivel en la red de servicios de salud y la educación de pre-grado, brindando servicios de salud de alta calidad y con tecnología de punta.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9835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/>
          <p:cNvSpPr/>
          <p:nvPr/>
        </p:nvSpPr>
        <p:spPr>
          <a:xfrm>
            <a:off x="2516777" y="1689463"/>
            <a:ext cx="7106194" cy="459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772732" y="566669"/>
          <a:ext cx="10844012" cy="57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982059"/>
              </p:ext>
            </p:extLst>
          </p:nvPr>
        </p:nvGraphicFramePr>
        <p:xfrm>
          <a:off x="1117600" y="1274377"/>
          <a:ext cx="10589296" cy="516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: esquinas redondeadas 3">
            <a:extLst>
              <a:ext uri="{FF2B5EF4-FFF2-40B4-BE49-F238E27FC236}">
                <a16:creationId xmlns="" xmlns:a16="http://schemas.microsoft.com/office/drawing/2014/main" id="{84A88A1F-F00F-399A-8271-3B4D1FD7E080}"/>
              </a:ext>
            </a:extLst>
          </p:cNvPr>
          <p:cNvSpPr/>
          <p:nvPr/>
        </p:nvSpPr>
        <p:spPr>
          <a:xfrm>
            <a:off x="2054022" y="213127"/>
            <a:ext cx="8433004" cy="1049335"/>
          </a:xfrm>
          <a:prstGeom prst="roundRect">
            <a:avLst/>
          </a:prstGeom>
          <a:solidFill>
            <a:srgbClr val="00E8ED"/>
          </a:solidFill>
          <a:ln w="76200">
            <a:solidFill>
              <a:srgbClr val="5AC7D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sz="2400" b="1" dirty="0" smtClean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REFERENCIAS </a:t>
            </a:r>
            <a:r>
              <a:rPr lang="es-BO" sz="2400" b="1" dirty="0">
                <a:latin typeface="Eras Bold ITC" panose="020B0907030504020204" pitchFamily="34" charset="0"/>
                <a:ea typeface="Calibri"/>
                <a:cs typeface="Calibri"/>
                <a:sym typeface="Calibri"/>
              </a:rPr>
              <a:t>RECIBIDAS, EMITIDAS Y CONTRAREFERENCIAS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921042" y="6149705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SNIS-VE 2024</a:t>
            </a:r>
          </a:p>
          <a:p>
            <a:r>
              <a:rPr lang="es-ES" sz="1200" dirty="0" smtClean="0"/>
              <a:t>ESTADISTICA</a:t>
            </a: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33927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45" y="943623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rgbClr val="28989E"/>
                </a:solidFill>
              </a:rPr>
              <a:t>ACTIVIDADES INICIO DE GESTION 2024</a:t>
            </a:r>
            <a:endParaRPr lang="en-US" b="1" dirty="0">
              <a:solidFill>
                <a:srgbClr val="28989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4731" y="2506662"/>
            <a:ext cx="10515600" cy="4351338"/>
          </a:xfrm>
        </p:spPr>
        <p:txBody>
          <a:bodyPr/>
          <a:lstStyle/>
          <a:p>
            <a:r>
              <a:rPr lang="es-ES" dirty="0"/>
              <a:t>CAI INSTITUCIONAL CIERRE GESTION 2023</a:t>
            </a:r>
          </a:p>
          <a:p>
            <a:r>
              <a:rPr lang="es-ES" dirty="0" smtClean="0"/>
              <a:t>INAUGURACION DE CLUB DIABETICO 2024</a:t>
            </a:r>
          </a:p>
          <a:p>
            <a:r>
              <a:rPr lang="es-ES" dirty="0" smtClean="0"/>
              <a:t>CAPACITACION EN PREVENCION Y PROMOCION DE SALUD</a:t>
            </a:r>
          </a:p>
          <a:p>
            <a:r>
              <a:rPr lang="es-ES" dirty="0" smtClean="0"/>
              <a:t>CAPACITACION EN BIOSEGURIDAD MODULO I</a:t>
            </a:r>
          </a:p>
          <a:p>
            <a:r>
              <a:rPr lang="es-ES" dirty="0" smtClean="0"/>
              <a:t>SUPERVISION POR PARTE DE SEDES LA PAZ, MINISTERIO DE SALUD, SECRETARIA DE SALUD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4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500062"/>
            <a:ext cx="10515600" cy="1325563"/>
          </a:xfrm>
        </p:spPr>
        <p:txBody>
          <a:bodyPr/>
          <a:lstStyle/>
          <a:p>
            <a:r>
              <a:rPr lang="es-BO" b="1" dirty="0" smtClean="0">
                <a:solidFill>
                  <a:srgbClr val="28989E"/>
                </a:solidFill>
              </a:rPr>
              <a:t>INAUGURACION CLUB DE DIABETICOS</a:t>
            </a:r>
            <a:endParaRPr lang="es-BO" b="1" dirty="0">
              <a:solidFill>
                <a:srgbClr val="28989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39725"/>
            <a:ext cx="6023428" cy="33972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9725"/>
            <a:ext cx="6023429" cy="33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" y="2452266"/>
            <a:ext cx="6093510" cy="34368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2267127"/>
            <a:ext cx="5471886" cy="380710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79600" y="659719"/>
            <a:ext cx="10515600" cy="1325563"/>
          </a:xfrm>
        </p:spPr>
        <p:txBody>
          <a:bodyPr/>
          <a:lstStyle/>
          <a:p>
            <a:r>
              <a:rPr lang="es-BO" b="1" dirty="0" smtClean="0">
                <a:solidFill>
                  <a:srgbClr val="28989E"/>
                </a:solidFill>
              </a:rPr>
              <a:t>INAUGURACION CLUB DE DIABETICOS</a:t>
            </a:r>
            <a:endParaRPr lang="es-BO" b="1" dirty="0">
              <a:solidFill>
                <a:srgbClr val="2898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06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3122"/>
            <a:ext cx="10515600" cy="1325563"/>
          </a:xfrm>
        </p:spPr>
        <p:txBody>
          <a:bodyPr/>
          <a:lstStyle/>
          <a:p>
            <a:pPr algn="ctr"/>
            <a:r>
              <a:rPr lang="es-BO" b="1" dirty="0" smtClean="0">
                <a:solidFill>
                  <a:srgbClr val="28989E"/>
                </a:solidFill>
              </a:rPr>
              <a:t>CAI INSTITUCIONAL CIERRE DE GESTION </a:t>
            </a:r>
            <a:br>
              <a:rPr lang="es-BO" b="1" dirty="0" smtClean="0">
                <a:solidFill>
                  <a:srgbClr val="28989E"/>
                </a:solidFill>
              </a:rPr>
            </a:br>
            <a:r>
              <a:rPr lang="es-BO" b="1" dirty="0" smtClean="0">
                <a:solidFill>
                  <a:srgbClr val="28989E"/>
                </a:solidFill>
              </a:rPr>
              <a:t>2023</a:t>
            </a:r>
            <a:endParaRPr lang="es-BO" b="1" dirty="0">
              <a:solidFill>
                <a:srgbClr val="28989E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51" y="1313542"/>
            <a:ext cx="7073297" cy="53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97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1" y="2226922"/>
            <a:ext cx="5797399" cy="43480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5" y="2226922"/>
            <a:ext cx="5797399" cy="4348049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 smtClean="0"/>
              <a:t>CAI INSTITUCIONAL CIERRE DE GESTION </a:t>
            </a:r>
            <a:br>
              <a:rPr lang="es-BO" b="1" dirty="0" smtClean="0"/>
            </a:br>
            <a:r>
              <a:rPr lang="es-BO" b="1" dirty="0" smtClean="0"/>
              <a:t>2023</a:t>
            </a:r>
            <a:endParaRPr lang="es-BO" b="1" dirty="0"/>
          </a:p>
        </p:txBody>
      </p:sp>
    </p:spTree>
    <p:extLst>
      <p:ext uri="{BB962C8B-B14F-4D97-AF65-F5344CB8AC3E}">
        <p14:creationId xmlns:p14="http://schemas.microsoft.com/office/powerpoint/2010/main" val="2752607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598" y="336097"/>
            <a:ext cx="93508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28989E"/>
                </a:solidFill>
              </a:rPr>
              <a:t>CAPACITACION EN PREVENCION Y PROMOCION DE SALUD</a:t>
            </a:r>
            <a:r>
              <a:rPr lang="es-ES" dirty="0" smtClean="0">
                <a:solidFill>
                  <a:srgbClr val="28989E"/>
                </a:solidFill>
              </a:rPr>
              <a:t/>
            </a:r>
            <a:br>
              <a:rPr lang="es-ES" dirty="0" smtClean="0">
                <a:solidFill>
                  <a:srgbClr val="28989E"/>
                </a:solidFill>
              </a:rPr>
            </a:br>
            <a:endParaRPr lang="es-BO" dirty="0">
              <a:solidFill>
                <a:srgbClr val="28989E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45" y="1528082"/>
            <a:ext cx="8913734" cy="5025118"/>
          </a:xfrm>
        </p:spPr>
      </p:pic>
    </p:spTree>
    <p:extLst>
      <p:ext uri="{BB962C8B-B14F-4D97-AF65-F5344CB8AC3E}">
        <p14:creationId xmlns:p14="http://schemas.microsoft.com/office/powerpoint/2010/main" val="112840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686" y="500062"/>
            <a:ext cx="90315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28989E"/>
                </a:solidFill>
              </a:rPr>
              <a:t>CAPACITACION EN BIOSEGURIDAD </a:t>
            </a:r>
            <a:br>
              <a:rPr lang="es-ES" b="1" dirty="0" smtClean="0">
                <a:solidFill>
                  <a:srgbClr val="28989E"/>
                </a:solidFill>
              </a:rPr>
            </a:br>
            <a:r>
              <a:rPr lang="es-ES" b="1" dirty="0" smtClean="0">
                <a:solidFill>
                  <a:srgbClr val="28989E"/>
                </a:solidFill>
              </a:rPr>
              <a:t/>
            </a:r>
            <a:br>
              <a:rPr lang="es-ES" b="1" dirty="0" smtClean="0">
                <a:solidFill>
                  <a:srgbClr val="28989E"/>
                </a:solidFill>
              </a:rPr>
            </a:br>
            <a:endParaRPr lang="es-BO" b="1" dirty="0">
              <a:solidFill>
                <a:srgbClr val="28989E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4" y="2294729"/>
            <a:ext cx="6124925" cy="345292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61" y="2294729"/>
            <a:ext cx="6124926" cy="34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59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3898" y="500062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rgbClr val="28989E"/>
                </a:solidFill>
              </a:rPr>
              <a:t>PROYECCION GESTION HOSPITALARIA</a:t>
            </a:r>
            <a:endParaRPr lang="en-US" b="1" dirty="0">
              <a:solidFill>
                <a:srgbClr val="28989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AMPLIACION DEL AREA DE LABORATORIO Y UNIDAD DE HEMOTRANSFUSION</a:t>
            </a:r>
          </a:p>
          <a:p>
            <a:r>
              <a:rPr lang="es-ES" dirty="0" smtClean="0"/>
              <a:t>ADQUISISCION DE EQUIPO DE ANESTESIOLOGIA</a:t>
            </a:r>
          </a:p>
          <a:p>
            <a:r>
              <a:rPr lang="es-ES" dirty="0" smtClean="0"/>
              <a:t>IMPLEMENTACION DE PRIMERA FASE FICHAJE ELECTRONICO </a:t>
            </a:r>
          </a:p>
          <a:p>
            <a:r>
              <a:rPr lang="es-ES" dirty="0" smtClean="0"/>
              <a:t>ACTIVIDADES DE COMITES HOSPITALARIOS</a:t>
            </a:r>
          </a:p>
          <a:p>
            <a:r>
              <a:rPr lang="es-ES" dirty="0" smtClean="0"/>
              <a:t>ACTIVIDADES DE PROMOCION Y PREVENCION</a:t>
            </a:r>
          </a:p>
          <a:p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56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93789" y="60325"/>
            <a:ext cx="88165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4000" b="1" dirty="0" smtClean="0">
                <a:solidFill>
                  <a:srgbClr val="28989E"/>
                </a:solidFill>
              </a:rPr>
              <a:t>AMPLIACION DEL AREA DE LABORATORIO</a:t>
            </a:r>
            <a:endParaRPr lang="es-BO" sz="4000" b="1" dirty="0">
              <a:solidFill>
                <a:srgbClr val="28989E"/>
              </a:solidFill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48" y="1039557"/>
            <a:ext cx="7525528" cy="58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1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FD259142-23A2-B4B6-F46E-B2ECE2A2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35" y="619125"/>
            <a:ext cx="10515600" cy="1080802"/>
          </a:xfrm>
        </p:spPr>
        <p:txBody>
          <a:bodyPr>
            <a:normAutofit/>
          </a:bodyPr>
          <a:lstStyle/>
          <a:p>
            <a:pPr algn="ctr"/>
            <a:r>
              <a:rPr lang="es-MX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OBJETIVOS ESTRATÉGICOS</a:t>
            </a:r>
            <a:endParaRPr lang="es-BO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5" name="Título 5">
            <a:extLst>
              <a:ext uri="{FF2B5EF4-FFF2-40B4-BE49-F238E27FC236}">
                <a16:creationId xmlns="" xmlns:a16="http://schemas.microsoft.com/office/drawing/2014/main" id="{FD259142-23A2-B4B6-F46E-B2ECE2A236B8}"/>
              </a:ext>
            </a:extLst>
          </p:cNvPr>
          <p:cNvSpPr txBox="1">
            <a:spLocks/>
          </p:cNvSpPr>
          <p:nvPr/>
        </p:nvSpPr>
        <p:spPr>
          <a:xfrm>
            <a:off x="471054" y="5745018"/>
            <a:ext cx="11650293" cy="15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pPr algn="ctr"/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pPr algn="ctr"/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pPr algn="ctr"/>
            <a:r>
              <a:rPr lang="es-E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6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pPr algn="ctr"/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pPr algn="ctr"/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Dar cumplimiento </a:t>
            </a:r>
            <a:r>
              <a:rPr lang="es-E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normativa de </a:t>
            </a:r>
            <a:r>
              <a:rPr lang="es-E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SEDES LA PAZ Y </a:t>
            </a:r>
            <a:r>
              <a:rPr 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SALUD </a:t>
            </a:r>
            <a:r>
              <a:rPr lang="es-E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Y DEPORTES.</a:t>
            </a:r>
            <a:endParaRPr lang="es-E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E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Mantenimiento y mejora de la infraestructura del hospital y sus áreas </a:t>
            </a:r>
            <a:r>
              <a:rPr lang="es-E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criticas.</a:t>
            </a:r>
            <a:endParaRPr lang="es-E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E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 Mantenimiento y mejora del equipamiento de </a:t>
            </a:r>
            <a:r>
              <a:rPr lang="es-E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salud.</a:t>
            </a:r>
            <a:endParaRPr lang="es-E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E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Capacitaciones constantes al personal en cuanto a normativa, manejo de equipos y </a:t>
            </a:r>
            <a:r>
              <a:rPr lang="es-E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otros.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E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Coordinación de actividades que beneficien a la mejora del hospital con personal de salud, profesional, administrativos, sectores sociales involucrados.</a:t>
            </a:r>
            <a:endParaRPr lang="es-ES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6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6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4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4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BO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2920" y="365125"/>
            <a:ext cx="7830879" cy="1325563"/>
          </a:xfrm>
        </p:spPr>
        <p:txBody>
          <a:bodyPr/>
          <a:lstStyle/>
          <a:p>
            <a:r>
              <a:rPr lang="es-ES" b="1" dirty="0" smtClean="0">
                <a:solidFill>
                  <a:srgbClr val="28989E"/>
                </a:solidFill>
              </a:rPr>
              <a:t>GESTION INSTITUCIONAL </a:t>
            </a:r>
            <a:endParaRPr lang="en-US" b="1" dirty="0">
              <a:solidFill>
                <a:srgbClr val="28989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4390" y="1326288"/>
            <a:ext cx="11204944" cy="4486275"/>
          </a:xfrm>
        </p:spPr>
        <p:txBody>
          <a:bodyPr/>
          <a:lstStyle/>
          <a:p>
            <a:r>
              <a:rPr lang="es-ES" b="1" dirty="0" smtClean="0">
                <a:solidFill>
                  <a:srgbClr val="28989E"/>
                </a:solidFill>
              </a:rPr>
              <a:t>DIRECTRICES DE GESTION HOSPITALARIA</a:t>
            </a:r>
            <a:endParaRPr lang="en-US" b="1" dirty="0">
              <a:solidFill>
                <a:srgbClr val="28989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95" t="32033" r="3367" b="34341"/>
          <a:stretch/>
        </p:blipFill>
        <p:spPr>
          <a:xfrm>
            <a:off x="486360" y="2105614"/>
            <a:ext cx="11227840" cy="37959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95256" y="2161812"/>
            <a:ext cx="1889759" cy="600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DIRECCION 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2393911" y="2161811"/>
            <a:ext cx="1864242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ORGANOS DE ASESORAMIENTO</a:t>
            </a:r>
            <a:endParaRPr lang="en-US" sz="1600" dirty="0"/>
          </a:p>
        </p:txBody>
      </p:sp>
      <p:sp>
        <p:nvSpPr>
          <p:cNvPr id="8" name="Rectángulo 7"/>
          <p:cNvSpPr/>
          <p:nvPr/>
        </p:nvSpPr>
        <p:spPr>
          <a:xfrm>
            <a:off x="4256737" y="2161810"/>
            <a:ext cx="1843543" cy="6000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JEFATURA MEDICA ASISTENCIAL</a:t>
            </a:r>
            <a:endParaRPr lang="en-US" sz="1400" dirty="0"/>
          </a:p>
        </p:txBody>
      </p:sp>
      <p:sp>
        <p:nvSpPr>
          <p:cNvPr id="9" name="Rectángulo 8"/>
          <p:cNvSpPr/>
          <p:nvPr/>
        </p:nvSpPr>
        <p:spPr>
          <a:xfrm>
            <a:off x="6129333" y="2175747"/>
            <a:ext cx="1859210" cy="600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ADMINISTRACION</a:t>
            </a:r>
            <a:endParaRPr lang="en-US" sz="1600" dirty="0"/>
          </a:p>
        </p:txBody>
      </p:sp>
      <p:sp>
        <p:nvSpPr>
          <p:cNvPr id="10" name="Rectángulo 9"/>
          <p:cNvSpPr/>
          <p:nvPr/>
        </p:nvSpPr>
        <p:spPr>
          <a:xfrm>
            <a:off x="7993140" y="2169976"/>
            <a:ext cx="1924847" cy="600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JEFATURAS DE SERVICIO</a:t>
            </a:r>
            <a:endParaRPr lang="en-US" sz="1600" dirty="0"/>
          </a:p>
        </p:txBody>
      </p:sp>
      <p:sp>
        <p:nvSpPr>
          <p:cNvPr id="11" name="Rectángulo 10"/>
          <p:cNvSpPr/>
          <p:nvPr/>
        </p:nvSpPr>
        <p:spPr>
          <a:xfrm>
            <a:off x="9881403" y="2169976"/>
            <a:ext cx="1800446" cy="6000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SERVICIOS Y AREAS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82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1189" y="326065"/>
            <a:ext cx="7972647" cy="733758"/>
          </a:xfrm>
        </p:spPr>
        <p:txBody>
          <a:bodyPr/>
          <a:lstStyle/>
          <a:p>
            <a:r>
              <a:rPr lang="es-ES" b="1" dirty="0" smtClean="0">
                <a:solidFill>
                  <a:srgbClr val="28989E"/>
                </a:solidFill>
              </a:rPr>
              <a:t>GESTION INSTITUCIONAL </a:t>
            </a:r>
            <a:endParaRPr lang="en-US" b="1" dirty="0">
              <a:solidFill>
                <a:srgbClr val="28989E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0" t="41776" r="14447" b="48175"/>
          <a:stretch/>
        </p:blipFill>
        <p:spPr>
          <a:xfrm>
            <a:off x="595423" y="2185075"/>
            <a:ext cx="10568763" cy="56521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76175" y="1451317"/>
            <a:ext cx="7972647" cy="733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28989E"/>
                </a:solidFill>
              </a:rPr>
              <a:t>Actos médicos asistenciales</a:t>
            </a:r>
            <a:endParaRPr lang="en-US" b="1" dirty="0">
              <a:solidFill>
                <a:srgbClr val="28989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933" t="30659" r="17448" b="34026"/>
          <a:stretch/>
        </p:blipFill>
        <p:spPr>
          <a:xfrm>
            <a:off x="623776" y="2750288"/>
            <a:ext cx="10540409" cy="31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699" y="1263631"/>
            <a:ext cx="7836709" cy="669778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28989E"/>
                </a:solidFill>
              </a:rPr>
              <a:t>Actos técnico administrativos</a:t>
            </a:r>
            <a:endParaRPr lang="en-US" b="1" dirty="0">
              <a:solidFill>
                <a:srgbClr val="28989E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140" y="2009508"/>
            <a:ext cx="10389781" cy="56697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090529" y="255300"/>
            <a:ext cx="5826643" cy="93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28989E"/>
                </a:solidFill>
              </a:rPr>
              <a:t>GESTION INSTITUCIONAL </a:t>
            </a:r>
            <a:endParaRPr lang="en-US" b="1" dirty="0">
              <a:solidFill>
                <a:srgbClr val="28989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666" t="29356" r="3725" b="29511"/>
          <a:stretch/>
        </p:blipFill>
        <p:spPr>
          <a:xfrm>
            <a:off x="808075" y="2576484"/>
            <a:ext cx="10334846" cy="33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7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FD259142-23A2-B4B6-F46E-B2ECE2A2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ORGANIGRAMA</a:t>
            </a:r>
            <a:b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</a:t>
            </a:r>
            <a:b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INFORMACIÓN GENERAL</a:t>
            </a:r>
            <a:b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DE</a:t>
            </a:r>
            <a:b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r>
              <a:rPr lang="es-MX" sz="3600" dirty="0">
                <a:solidFill>
                  <a:srgbClr val="289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RECURSOS HUMANOS</a:t>
            </a:r>
            <a:endParaRPr lang="es-BO" sz="3600" dirty="0">
              <a:solidFill>
                <a:srgbClr val="2898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620</TotalTime>
  <Words>1184</Words>
  <Application>Microsoft Office PowerPoint</Application>
  <PresentationFormat>Panorámica</PresentationFormat>
  <Paragraphs>591</Paragraphs>
  <Slides>49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Eras Bold ITC</vt:lpstr>
      <vt:lpstr>SansSerif</vt:lpstr>
      <vt:lpstr>Tema de Office</vt:lpstr>
      <vt:lpstr> </vt:lpstr>
      <vt:lpstr>MARCO LEGAL RENDICIÓN INICIAL DE CUENTAS</vt:lpstr>
      <vt:lpstr>GESTIÓN INSTITUCIONAL</vt:lpstr>
      <vt:lpstr>Presentación de PowerPoint</vt:lpstr>
      <vt:lpstr>OBJETIVOS ESTRATÉGICOS</vt:lpstr>
      <vt:lpstr>GESTION INSTITUCIONAL </vt:lpstr>
      <vt:lpstr>GESTION INSTITUCIONAL </vt:lpstr>
      <vt:lpstr>Actos técnico administrativos</vt:lpstr>
      <vt:lpstr>ORGANIGRAMA E INFORMACIÓN GENERAL DE RECURSOS HUMANOS</vt:lpstr>
      <vt:lpstr>Presentación de PowerPoint</vt:lpstr>
      <vt:lpstr> </vt:lpstr>
      <vt:lpstr> </vt:lpstr>
      <vt:lpstr> </vt:lpstr>
      <vt:lpstr> </vt:lpstr>
      <vt:lpstr> </vt:lpstr>
      <vt:lpstr> </vt:lpstr>
      <vt:lpstr>Presentación de PowerPoint</vt:lpstr>
      <vt:lpstr>Presentación de PowerPoint</vt:lpstr>
      <vt:lpstr>PRESUPUESTO GESTION HOSPITALARIA </vt:lpstr>
      <vt:lpstr>PRESUPUESTO HOSPITAL LA PAZ  GESTION 2024</vt:lpstr>
      <vt:lpstr>PRESUPUESTO POR GRUPO DE GASTO </vt:lpstr>
      <vt:lpstr>PRESUPUESTO POR PARTIDA GESTION 2024</vt:lpstr>
      <vt:lpstr>RESULTADOS  PRIMER TRIMESTRE 2024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INICIO DE GESTION 2024</vt:lpstr>
      <vt:lpstr>INAUGURACION CLUB DE DIABETICOS</vt:lpstr>
      <vt:lpstr>INAUGURACION CLUB DE DIABETICOS</vt:lpstr>
      <vt:lpstr>CAI INSTITUCIONAL CIERRE DE GESTION  2023</vt:lpstr>
      <vt:lpstr>CAI INSTITUCIONAL CIERRE DE GESTION  2023</vt:lpstr>
      <vt:lpstr>CAPACITACION EN PREVENCION Y PROMOCION DE SALUD </vt:lpstr>
      <vt:lpstr>CAPACITACION EN BIOSEGURIDAD   </vt:lpstr>
      <vt:lpstr>PROYECCION GESTION HOSPITALARIA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GESTION_CALIDAD_HLP</dc:creator>
  <cp:lastModifiedBy>Dennis Juan Ramos Chavez</cp:lastModifiedBy>
  <cp:revision>59</cp:revision>
  <dcterms:created xsi:type="dcterms:W3CDTF">2024-04-22T14:17:42Z</dcterms:created>
  <dcterms:modified xsi:type="dcterms:W3CDTF">2024-04-23T17:19:05Z</dcterms:modified>
</cp:coreProperties>
</file>