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1" r:id="rId3"/>
    <p:sldId id="262" r:id="rId4"/>
    <p:sldId id="263" r:id="rId5"/>
    <p:sldId id="270" r:id="rId6"/>
    <p:sldId id="269" r:id="rId7"/>
    <p:sldId id="268" r:id="rId8"/>
    <p:sldId id="267" r:id="rId9"/>
    <p:sldId id="266" r:id="rId10"/>
    <p:sldId id="265" r:id="rId11"/>
    <p:sldId id="259" r:id="rId12"/>
    <p:sldId id="326" r:id="rId13"/>
    <p:sldId id="327" r:id="rId14"/>
    <p:sldId id="329" r:id="rId15"/>
    <p:sldId id="331" r:id="rId16"/>
    <p:sldId id="330" r:id="rId17"/>
    <p:sldId id="273" r:id="rId18"/>
    <p:sldId id="313" r:id="rId19"/>
    <p:sldId id="318" r:id="rId20"/>
    <p:sldId id="317" r:id="rId21"/>
    <p:sldId id="316" r:id="rId22"/>
    <p:sldId id="321" r:id="rId23"/>
    <p:sldId id="322" r:id="rId24"/>
    <p:sldId id="315" r:id="rId25"/>
    <p:sldId id="314" r:id="rId26"/>
    <p:sldId id="323" r:id="rId27"/>
    <p:sldId id="258" r:id="rId28"/>
    <p:sldId id="343" r:id="rId29"/>
    <p:sldId id="344" r:id="rId30"/>
    <p:sldId id="341" r:id="rId31"/>
    <p:sldId id="298" r:id="rId32"/>
    <p:sldId id="287" r:id="rId33"/>
    <p:sldId id="307" r:id="rId34"/>
    <p:sldId id="309" r:id="rId35"/>
    <p:sldId id="260" r:id="rId36"/>
    <p:sldId id="261" r:id="rId37"/>
    <p:sldId id="302" r:id="rId38"/>
    <p:sldId id="303" r:id="rId39"/>
    <p:sldId id="301" r:id="rId40"/>
    <p:sldId id="333" r:id="rId41"/>
    <p:sldId id="334" r:id="rId42"/>
    <p:sldId id="335" r:id="rId43"/>
    <p:sldId id="342" r:id="rId44"/>
    <p:sldId id="345" r:id="rId45"/>
    <p:sldId id="336" r:id="rId46"/>
    <p:sldId id="346" r:id="rId47"/>
    <p:sldId id="339" r:id="rId48"/>
    <p:sldId id="300" r:id="rId49"/>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9C6DB-D384-4D6F-9AEC-9C0982160283}" v="5" dt="2025-01-29T21:24:16.97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74"/>
  </p:normalViewPr>
  <p:slideViewPr>
    <p:cSldViewPr snapToGrid="0" snapToObjects="1">
      <p:cViewPr varScale="1">
        <p:scale>
          <a:sx n="94" d="100"/>
          <a:sy n="94" d="100"/>
        </p:scale>
        <p:origin x="111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nz Lima Adriázola" userId="afa211105b565ec4" providerId="LiveId" clId="{C809C6DB-D384-4D6F-9AEC-9C0982160283}"/>
    <pc:docChg chg="addSld delSld modSld">
      <pc:chgData name="Heinz Lima Adriázola" userId="afa211105b565ec4" providerId="LiveId" clId="{C809C6DB-D384-4D6F-9AEC-9C0982160283}" dt="2025-01-29T21:24:16.963" v="8"/>
      <pc:docMkLst>
        <pc:docMk/>
      </pc:docMkLst>
      <pc:sldChg chg="addSp modSp mod">
        <pc:chgData name="Heinz Lima Adriázola" userId="afa211105b565ec4" providerId="LiveId" clId="{C809C6DB-D384-4D6F-9AEC-9C0982160283}" dt="2025-01-29T21:23:41.916" v="3" actId="167"/>
        <pc:sldMkLst>
          <pc:docMk/>
          <pc:sldMk cId="0" sldId="258"/>
        </pc:sldMkLst>
        <pc:picChg chg="add mod ord">
          <ac:chgData name="Heinz Lima Adriázola" userId="afa211105b565ec4" providerId="LiveId" clId="{C809C6DB-D384-4D6F-9AEC-9C0982160283}" dt="2025-01-29T21:23:41.916" v="3" actId="167"/>
          <ac:picMkLst>
            <pc:docMk/>
            <pc:sldMk cId="0" sldId="258"/>
            <ac:picMk id="4" creationId="{17086352-793F-92C9-2800-E8F4787D0E4B}"/>
          </ac:picMkLst>
        </pc:picChg>
      </pc:sldChg>
      <pc:sldChg chg="add del">
        <pc:chgData name="Heinz Lima Adriázola" userId="afa211105b565ec4" providerId="LiveId" clId="{C809C6DB-D384-4D6F-9AEC-9C0982160283}" dt="2025-01-29T21:23:21.050" v="1"/>
        <pc:sldMkLst>
          <pc:docMk/>
          <pc:sldMk cId="2060276352" sldId="273"/>
        </pc:sldMkLst>
      </pc:sldChg>
      <pc:sldChg chg="add del">
        <pc:chgData name="Heinz Lima Adriázola" userId="afa211105b565ec4" providerId="LiveId" clId="{C809C6DB-D384-4D6F-9AEC-9C0982160283}" dt="2025-01-29T21:23:21.050" v="1"/>
        <pc:sldMkLst>
          <pc:docMk/>
          <pc:sldMk cId="1502332426" sldId="313"/>
        </pc:sldMkLst>
      </pc:sldChg>
      <pc:sldChg chg="add del">
        <pc:chgData name="Heinz Lima Adriázola" userId="afa211105b565ec4" providerId="LiveId" clId="{C809C6DB-D384-4D6F-9AEC-9C0982160283}" dt="2025-01-29T21:23:21.050" v="1"/>
        <pc:sldMkLst>
          <pc:docMk/>
          <pc:sldMk cId="961430348" sldId="314"/>
        </pc:sldMkLst>
      </pc:sldChg>
      <pc:sldChg chg="add del">
        <pc:chgData name="Heinz Lima Adriázola" userId="afa211105b565ec4" providerId="LiveId" clId="{C809C6DB-D384-4D6F-9AEC-9C0982160283}" dt="2025-01-29T21:23:21.050" v="1"/>
        <pc:sldMkLst>
          <pc:docMk/>
          <pc:sldMk cId="3735143593" sldId="315"/>
        </pc:sldMkLst>
      </pc:sldChg>
      <pc:sldChg chg="add del">
        <pc:chgData name="Heinz Lima Adriázola" userId="afa211105b565ec4" providerId="LiveId" clId="{C809C6DB-D384-4D6F-9AEC-9C0982160283}" dt="2025-01-29T21:23:21.050" v="1"/>
        <pc:sldMkLst>
          <pc:docMk/>
          <pc:sldMk cId="2926036788" sldId="316"/>
        </pc:sldMkLst>
      </pc:sldChg>
      <pc:sldChg chg="add del">
        <pc:chgData name="Heinz Lima Adriázola" userId="afa211105b565ec4" providerId="LiveId" clId="{C809C6DB-D384-4D6F-9AEC-9C0982160283}" dt="2025-01-29T21:23:21.050" v="1"/>
        <pc:sldMkLst>
          <pc:docMk/>
          <pc:sldMk cId="1427881877" sldId="317"/>
        </pc:sldMkLst>
      </pc:sldChg>
      <pc:sldChg chg="add del">
        <pc:chgData name="Heinz Lima Adriázola" userId="afa211105b565ec4" providerId="LiveId" clId="{C809C6DB-D384-4D6F-9AEC-9C0982160283}" dt="2025-01-29T21:23:21.050" v="1"/>
        <pc:sldMkLst>
          <pc:docMk/>
          <pc:sldMk cId="2573866720" sldId="318"/>
        </pc:sldMkLst>
      </pc:sldChg>
      <pc:sldChg chg="add del">
        <pc:chgData name="Heinz Lima Adriázola" userId="afa211105b565ec4" providerId="LiveId" clId="{C809C6DB-D384-4D6F-9AEC-9C0982160283}" dt="2025-01-29T21:23:21.050" v="1"/>
        <pc:sldMkLst>
          <pc:docMk/>
          <pc:sldMk cId="370636319" sldId="321"/>
        </pc:sldMkLst>
      </pc:sldChg>
      <pc:sldChg chg="add del">
        <pc:chgData name="Heinz Lima Adriázola" userId="afa211105b565ec4" providerId="LiveId" clId="{C809C6DB-D384-4D6F-9AEC-9C0982160283}" dt="2025-01-29T21:23:21.050" v="1"/>
        <pc:sldMkLst>
          <pc:docMk/>
          <pc:sldMk cId="2602570334" sldId="322"/>
        </pc:sldMkLst>
      </pc:sldChg>
      <pc:sldChg chg="add del">
        <pc:chgData name="Heinz Lima Adriázola" userId="afa211105b565ec4" providerId="LiveId" clId="{C809C6DB-D384-4D6F-9AEC-9C0982160283}" dt="2025-01-29T21:23:21.050" v="1"/>
        <pc:sldMkLst>
          <pc:docMk/>
          <pc:sldMk cId="1717115928" sldId="323"/>
        </pc:sldMkLst>
      </pc:sldChg>
      <pc:sldChg chg="del">
        <pc:chgData name="Heinz Lima Adriázola" userId="afa211105b565ec4" providerId="LiveId" clId="{C809C6DB-D384-4D6F-9AEC-9C0982160283}" dt="2025-01-29T21:23:14.849" v="0" actId="47"/>
        <pc:sldMkLst>
          <pc:docMk/>
          <pc:sldMk cId="451592646" sldId="324"/>
        </pc:sldMkLst>
      </pc:sldChg>
      <pc:sldChg chg="add">
        <pc:chgData name="Heinz Lima Adriázola" userId="afa211105b565ec4" providerId="LiveId" clId="{C809C6DB-D384-4D6F-9AEC-9C0982160283}" dt="2025-01-29T21:24:16.963" v="8"/>
        <pc:sldMkLst>
          <pc:docMk/>
          <pc:sldMk cId="1394536785" sldId="333"/>
        </pc:sldMkLst>
      </pc:sldChg>
      <pc:sldChg chg="add">
        <pc:chgData name="Heinz Lima Adriázola" userId="afa211105b565ec4" providerId="LiveId" clId="{C809C6DB-D384-4D6F-9AEC-9C0982160283}" dt="2025-01-29T21:24:16.963" v="8"/>
        <pc:sldMkLst>
          <pc:docMk/>
          <pc:sldMk cId="624045914" sldId="334"/>
        </pc:sldMkLst>
      </pc:sldChg>
      <pc:sldChg chg="add">
        <pc:chgData name="Heinz Lima Adriázola" userId="afa211105b565ec4" providerId="LiveId" clId="{C809C6DB-D384-4D6F-9AEC-9C0982160283}" dt="2025-01-29T21:24:16.963" v="8"/>
        <pc:sldMkLst>
          <pc:docMk/>
          <pc:sldMk cId="406633608" sldId="335"/>
        </pc:sldMkLst>
      </pc:sldChg>
      <pc:sldChg chg="add">
        <pc:chgData name="Heinz Lima Adriázola" userId="afa211105b565ec4" providerId="LiveId" clId="{C809C6DB-D384-4D6F-9AEC-9C0982160283}" dt="2025-01-29T21:24:16.963" v="8"/>
        <pc:sldMkLst>
          <pc:docMk/>
          <pc:sldMk cId="1853263889" sldId="336"/>
        </pc:sldMkLst>
      </pc:sldChg>
      <pc:sldChg chg="add">
        <pc:chgData name="Heinz Lima Adriázola" userId="afa211105b565ec4" providerId="LiveId" clId="{C809C6DB-D384-4D6F-9AEC-9C0982160283}" dt="2025-01-29T21:24:16.963" v="8"/>
        <pc:sldMkLst>
          <pc:docMk/>
          <pc:sldMk cId="3198012986" sldId="339"/>
        </pc:sldMkLst>
      </pc:sldChg>
      <pc:sldChg chg="add">
        <pc:chgData name="Heinz Lima Adriázola" userId="afa211105b565ec4" providerId="LiveId" clId="{C809C6DB-D384-4D6F-9AEC-9C0982160283}" dt="2025-01-29T21:24:16.963" v="8"/>
        <pc:sldMkLst>
          <pc:docMk/>
          <pc:sldMk cId="3403517019" sldId="342"/>
        </pc:sldMkLst>
      </pc:sldChg>
      <pc:sldChg chg="addSp modSp mod">
        <pc:chgData name="Heinz Lima Adriázola" userId="afa211105b565ec4" providerId="LiveId" clId="{C809C6DB-D384-4D6F-9AEC-9C0982160283}" dt="2025-01-29T21:23:48.080" v="5" actId="167"/>
        <pc:sldMkLst>
          <pc:docMk/>
          <pc:sldMk cId="0" sldId="343"/>
        </pc:sldMkLst>
        <pc:picChg chg="add mod ord">
          <ac:chgData name="Heinz Lima Adriázola" userId="afa211105b565ec4" providerId="LiveId" clId="{C809C6DB-D384-4D6F-9AEC-9C0982160283}" dt="2025-01-29T21:23:48.080" v="5" actId="167"/>
          <ac:picMkLst>
            <pc:docMk/>
            <pc:sldMk cId="0" sldId="343"/>
            <ac:picMk id="4" creationId="{300AF1FF-F1E0-F60D-A3C5-D490877DDE19}"/>
          </ac:picMkLst>
        </pc:picChg>
      </pc:sldChg>
      <pc:sldChg chg="addSp modSp mod">
        <pc:chgData name="Heinz Lima Adriázola" userId="afa211105b565ec4" providerId="LiveId" clId="{C809C6DB-D384-4D6F-9AEC-9C0982160283}" dt="2025-01-29T21:23:53.505" v="7" actId="167"/>
        <pc:sldMkLst>
          <pc:docMk/>
          <pc:sldMk cId="0" sldId="344"/>
        </pc:sldMkLst>
        <pc:picChg chg="add mod ord">
          <ac:chgData name="Heinz Lima Adriázola" userId="afa211105b565ec4" providerId="LiveId" clId="{C809C6DB-D384-4D6F-9AEC-9C0982160283}" dt="2025-01-29T21:23:53.505" v="7" actId="167"/>
          <ac:picMkLst>
            <pc:docMk/>
            <pc:sldMk cId="0" sldId="344"/>
            <ac:picMk id="4" creationId="{8A154D4A-1A7E-2C8A-716D-66D9E17670ED}"/>
          </ac:picMkLst>
        </pc:picChg>
      </pc:sldChg>
      <pc:sldChg chg="add">
        <pc:chgData name="Heinz Lima Adriázola" userId="afa211105b565ec4" providerId="LiveId" clId="{C809C6DB-D384-4D6F-9AEC-9C0982160283}" dt="2025-01-29T21:24:16.963" v="8"/>
        <pc:sldMkLst>
          <pc:docMk/>
          <pc:sldMk cId="989371995" sldId="345"/>
        </pc:sldMkLst>
      </pc:sldChg>
      <pc:sldChg chg="add">
        <pc:chgData name="Heinz Lima Adriázola" userId="afa211105b565ec4" providerId="LiveId" clId="{C809C6DB-D384-4D6F-9AEC-9C0982160283}" dt="2025-01-29T21:24:16.963" v="8"/>
        <pc:sldMkLst>
          <pc:docMk/>
          <pc:sldMk cId="1179313038" sldId="3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afa211105b565ec4/BSRDLP/Documents/BSRDLP/SOURCES/Administracion/Epidemiologia/EST_GRAF_2024%20(Agosto%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s-BO" sz="1400" b="0" i="0" baseline="0">
                <a:solidFill>
                  <a:sysClr val="windowText" lastClr="000000"/>
                </a:solidFill>
                <a:effectLst/>
              </a:rPr>
              <a:t>HEMOCENTRO BSRDLP</a:t>
            </a:r>
            <a:endParaRPr lang="es-BO" sz="1400">
              <a:solidFill>
                <a:sysClr val="windowText" lastClr="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solidFill>
              </a:defRPr>
            </a:pPr>
            <a:r>
              <a:rPr lang="es-BO" sz="1400" b="0" i="0" u="none" strike="noStrike" baseline="0">
                <a:effectLst/>
              </a:rPr>
              <a:t>Donaciones Efectivas y Donaciones Reactivas </a:t>
            </a:r>
            <a:r>
              <a:rPr lang="es-BO" sz="1400" baseline="0">
                <a:solidFill>
                  <a:sysClr val="windowText" lastClr="000000"/>
                </a:solidFill>
              </a:rPr>
              <a:t>2024</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s-BO"/>
        </a:p>
      </c:txPr>
    </c:title>
    <c:autoTitleDeleted val="0"/>
    <c:plotArea>
      <c:layout>
        <c:manualLayout>
          <c:layoutTarget val="inner"/>
          <c:xMode val="edge"/>
          <c:yMode val="edge"/>
          <c:x val="0.11072977809591983"/>
          <c:y val="0.15531039498354346"/>
          <c:w val="0.87866416129801972"/>
          <c:h val="0.67240103740932"/>
        </c:manualLayout>
      </c:layout>
      <c:barChart>
        <c:barDir val="col"/>
        <c:grouping val="clustered"/>
        <c:varyColors val="0"/>
        <c:ser>
          <c:idx val="0"/>
          <c:order val="0"/>
          <c:tx>
            <c:strRef>
              <c:f>datos!$A$87</c:f>
              <c:strCache>
                <c:ptCount val="1"/>
                <c:pt idx="0">
                  <c:v>Donaciones Efectivas</c:v>
                </c:pt>
              </c:strCache>
            </c:strRef>
          </c:tx>
          <c:spPr>
            <a:solidFill>
              <a:schemeClr val="accent1"/>
            </a:solidFill>
            <a:ln>
              <a:noFill/>
            </a:ln>
            <a:effectLst/>
          </c:spPr>
          <c:invertIfNegative val="0"/>
          <c:cat>
            <c:strRef>
              <c:f>datos!$AD$86:$AO$86</c:f>
              <c:strCache>
                <c:ptCount val="12"/>
                <c:pt idx="0">
                  <c:v>ene</c:v>
                </c:pt>
                <c:pt idx="1">
                  <c:v>feb</c:v>
                </c:pt>
                <c:pt idx="2">
                  <c:v>mar</c:v>
                </c:pt>
                <c:pt idx="3">
                  <c:v>abr</c:v>
                </c:pt>
                <c:pt idx="4">
                  <c:v>may</c:v>
                </c:pt>
                <c:pt idx="5">
                  <c:v>jun</c:v>
                </c:pt>
                <c:pt idx="6">
                  <c:v>jul</c:v>
                </c:pt>
                <c:pt idx="7">
                  <c:v>ago</c:v>
                </c:pt>
                <c:pt idx="8">
                  <c:v>sept</c:v>
                </c:pt>
                <c:pt idx="9">
                  <c:v>oct</c:v>
                </c:pt>
                <c:pt idx="10">
                  <c:v>nov</c:v>
                </c:pt>
                <c:pt idx="11">
                  <c:v>dic</c:v>
                </c:pt>
              </c:strCache>
            </c:strRef>
          </c:cat>
          <c:val>
            <c:numRef>
              <c:f>datos!$AD$87:$AO$87</c:f>
              <c:numCache>
                <c:formatCode>#,##0</c:formatCode>
                <c:ptCount val="12"/>
                <c:pt idx="0">
                  <c:v>1276</c:v>
                </c:pt>
                <c:pt idx="1">
                  <c:v>1378</c:v>
                </c:pt>
                <c:pt idx="2">
                  <c:v>1574</c:v>
                </c:pt>
                <c:pt idx="3">
                  <c:v>1373</c:v>
                </c:pt>
                <c:pt idx="4">
                  <c:v>1252</c:v>
                </c:pt>
                <c:pt idx="5">
                  <c:v>1676</c:v>
                </c:pt>
                <c:pt idx="6">
                  <c:v>1237</c:v>
                </c:pt>
                <c:pt idx="7">
                  <c:v>1780</c:v>
                </c:pt>
                <c:pt idx="8">
                  <c:v>1496</c:v>
                </c:pt>
                <c:pt idx="9">
                  <c:v>1894</c:v>
                </c:pt>
                <c:pt idx="10">
                  <c:v>1081</c:v>
                </c:pt>
                <c:pt idx="11">
                  <c:v>1307</c:v>
                </c:pt>
              </c:numCache>
            </c:numRef>
          </c:val>
          <c:extLst>
            <c:ext xmlns:c16="http://schemas.microsoft.com/office/drawing/2014/chart" uri="{C3380CC4-5D6E-409C-BE32-E72D297353CC}">
              <c16:uniqueId val="{00000000-2BAA-4275-B3A4-8172666FB649}"/>
            </c:ext>
          </c:extLst>
        </c:ser>
        <c:dLbls>
          <c:showLegendKey val="0"/>
          <c:showVal val="0"/>
          <c:showCatName val="0"/>
          <c:showSerName val="0"/>
          <c:showPercent val="0"/>
          <c:showBubbleSize val="0"/>
        </c:dLbls>
        <c:gapWidth val="150"/>
        <c:axId val="749405647"/>
        <c:axId val="749416463"/>
      </c:barChart>
      <c:lineChart>
        <c:grouping val="stacked"/>
        <c:varyColors val="0"/>
        <c:ser>
          <c:idx val="1"/>
          <c:order val="1"/>
          <c:tx>
            <c:strRef>
              <c:f>datos!$A$88</c:f>
              <c:strCache>
                <c:ptCount val="1"/>
                <c:pt idx="0">
                  <c:v>Donaciones Reactivas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datos!$AD$86:$AO$86</c:f>
              <c:strCache>
                <c:ptCount val="12"/>
                <c:pt idx="0">
                  <c:v>ene</c:v>
                </c:pt>
                <c:pt idx="1">
                  <c:v>feb</c:v>
                </c:pt>
                <c:pt idx="2">
                  <c:v>mar</c:v>
                </c:pt>
                <c:pt idx="3">
                  <c:v>abr</c:v>
                </c:pt>
                <c:pt idx="4">
                  <c:v>may</c:v>
                </c:pt>
                <c:pt idx="5">
                  <c:v>jun</c:v>
                </c:pt>
                <c:pt idx="6">
                  <c:v>jul</c:v>
                </c:pt>
                <c:pt idx="7">
                  <c:v>ago</c:v>
                </c:pt>
                <c:pt idx="8">
                  <c:v>sept</c:v>
                </c:pt>
                <c:pt idx="9">
                  <c:v>oct</c:v>
                </c:pt>
                <c:pt idx="10">
                  <c:v>nov</c:v>
                </c:pt>
                <c:pt idx="11">
                  <c:v>dic</c:v>
                </c:pt>
              </c:strCache>
            </c:strRef>
          </c:cat>
          <c:val>
            <c:numRef>
              <c:f>datos!$AD$88:$AO$88</c:f>
              <c:numCache>
                <c:formatCode>#,##0</c:formatCode>
                <c:ptCount val="12"/>
                <c:pt idx="0">
                  <c:v>35</c:v>
                </c:pt>
                <c:pt idx="1">
                  <c:v>28</c:v>
                </c:pt>
                <c:pt idx="2">
                  <c:v>41</c:v>
                </c:pt>
                <c:pt idx="3">
                  <c:v>23</c:v>
                </c:pt>
                <c:pt idx="4">
                  <c:v>21</c:v>
                </c:pt>
                <c:pt idx="5">
                  <c:v>40</c:v>
                </c:pt>
                <c:pt idx="6">
                  <c:v>40</c:v>
                </c:pt>
                <c:pt idx="7">
                  <c:v>64</c:v>
                </c:pt>
                <c:pt idx="8">
                  <c:v>53</c:v>
                </c:pt>
                <c:pt idx="9">
                  <c:v>47</c:v>
                </c:pt>
                <c:pt idx="10">
                  <c:v>29</c:v>
                </c:pt>
                <c:pt idx="11">
                  <c:v>25</c:v>
                </c:pt>
              </c:numCache>
            </c:numRef>
          </c:val>
          <c:smooth val="0"/>
          <c:extLst>
            <c:ext xmlns:c16="http://schemas.microsoft.com/office/drawing/2014/chart" uri="{C3380CC4-5D6E-409C-BE32-E72D297353CC}">
              <c16:uniqueId val="{00000001-2BAA-4275-B3A4-8172666FB649}"/>
            </c:ext>
          </c:extLst>
        </c:ser>
        <c:dLbls>
          <c:showLegendKey val="0"/>
          <c:showVal val="0"/>
          <c:showCatName val="0"/>
          <c:showSerName val="0"/>
          <c:showPercent val="0"/>
          <c:showBubbleSize val="0"/>
        </c:dLbls>
        <c:marker val="1"/>
        <c:smooth val="0"/>
        <c:axId val="749405647"/>
        <c:axId val="749416463"/>
      </c:lineChart>
      <c:catAx>
        <c:axId val="7494056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BO"/>
          </a:p>
        </c:txPr>
        <c:crossAx val="749416463"/>
        <c:crosses val="autoZero"/>
        <c:auto val="1"/>
        <c:lblAlgn val="ctr"/>
        <c:lblOffset val="100"/>
        <c:noMultiLvlLbl val="0"/>
      </c:catAx>
      <c:valAx>
        <c:axId val="7494164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74940564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es-BO"/>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solidFill>
        <a:schemeClr val="tx1"/>
      </a:solidFill>
      <a:round/>
    </a:ln>
    <a:effectLst/>
  </c:spPr>
  <c:txPr>
    <a:bodyPr/>
    <a:lstStyle/>
    <a:p>
      <a:pPr>
        <a:defRPr/>
      </a:pPr>
      <a:endParaRPr lang="es-B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80C1B-8970-B34D-89C6-57FC17A70D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4B4BCB96-AE7F-2C47-A833-6728DA85D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651B306C-66C1-1147-9CA8-ED322B4322D3}"/>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D22809F7-7A78-C34B-98BA-364D08FB208D}"/>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D1CF1BFA-1956-4843-A6CC-40479FAD52B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97341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228C7-6A3A-224D-96F4-C7BBC02801CF}"/>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2B4E400D-DEC7-3147-B899-4B42645951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7B4C8EFA-2E2D-0441-A964-2BB5E1BEE80C}"/>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0691D6CF-EAFF-134B-8AFD-E839B9B071C4}"/>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2A5C0331-1BB0-EC44-9506-F034E6DF430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169334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B5EF82A-1D97-8A43-BE43-802A477811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9163FA35-A238-C64D-96C0-63821E7F92F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0B8F55FB-5A0A-1846-90EA-369E741C4650}"/>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9B94BD43-88F3-6B4F-914E-DCE114C5D2EB}"/>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C95D7B3A-1E19-874E-B862-898791E7AFCF}"/>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99911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5F51-E07D-EC41-8FED-A54DD9D08430}"/>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6D61B925-B204-D743-ABCB-ADC0FDF4623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C971D83C-3F65-3244-8D0E-5F2A5BD4DDA0}"/>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F4D37861-EBDF-294D-82F2-3B20D9E2F52B}"/>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C5C4494C-3E24-E140-908F-AEBB57782ECD}"/>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13748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0AD02-8250-5341-A598-1BEB5FDEF99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DED23C23-AB25-7D4F-AAB1-27AFD4E596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E9304FF-3EA7-054A-9688-0A4ED8E9A9A1}"/>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A8D25021-8729-7D4C-925D-56838D5E7657}"/>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3CD866D1-53AD-0848-8B95-7B496E9A350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62569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92629-01A5-3747-9340-3B3B95FA9AF7}"/>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FEA71E1B-FE4D-C145-BD5F-38670DDC867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4425414D-9274-924B-BB67-9781D747F21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3BDDA709-39A6-A943-A4B5-64C36911AA1E}"/>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6" name="Marcador de pie de página 5">
            <a:extLst>
              <a:ext uri="{FF2B5EF4-FFF2-40B4-BE49-F238E27FC236}">
                <a16:creationId xmlns:a16="http://schemas.microsoft.com/office/drawing/2014/main" id="{F5F0A415-AD71-2D4E-B0F9-993F2E70901C}"/>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CFD38296-3151-AA4D-AD43-8BEC25C02C9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437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8CCF4-B17A-844C-ABC8-8AF26CDA6B6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22960B4E-AA6B-A345-8AD8-C110CE534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BC24F4-3D6B-FA44-B68A-DD4FF7F27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B29C01E9-7ACC-4647-A38B-66DAB0E0E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013CE8-8F68-FE48-A6AE-0DFE07AAF4E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686A5A15-4D81-CF47-9CE6-B8EC914729E6}"/>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8" name="Marcador de pie de página 7">
            <a:extLst>
              <a:ext uri="{FF2B5EF4-FFF2-40B4-BE49-F238E27FC236}">
                <a16:creationId xmlns:a16="http://schemas.microsoft.com/office/drawing/2014/main" id="{04A55D34-F8FF-4646-AF27-771A84FC337B}"/>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DC9F028E-1156-D648-9EB2-FA47C1C15FE0}"/>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0139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C72BF-2B40-2A40-A8DE-A4D79567BFB8}"/>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714A8204-E1DC-AB40-A277-03E98881BC3D}"/>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4" name="Marcador de pie de página 3">
            <a:extLst>
              <a:ext uri="{FF2B5EF4-FFF2-40B4-BE49-F238E27FC236}">
                <a16:creationId xmlns:a16="http://schemas.microsoft.com/office/drawing/2014/main" id="{140CC2AF-FD42-3941-ADD3-CE9F3E8ADD1F}"/>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E08A5E68-3AB7-8240-9BD4-8B7BE37E3228}"/>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97071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920509-152B-3148-934A-AEC1C42806FA}"/>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3" name="Marcador de pie de página 2">
            <a:extLst>
              <a:ext uri="{FF2B5EF4-FFF2-40B4-BE49-F238E27FC236}">
                <a16:creationId xmlns:a16="http://schemas.microsoft.com/office/drawing/2014/main" id="{1BE166AB-1138-494C-9D00-E3C6178CA75F}"/>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551E36C4-61D5-EE42-AFCF-5D8B60CCE055}"/>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284179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12846-088C-6045-AF3F-4775E49A04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5C4E3F74-2A2D-EF4B-A62A-397CDAD22E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C439B940-C074-C340-A26F-F125A1B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973B68-33EE-3A4E-8E3E-9BBC1906DF9F}"/>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6" name="Marcador de pie de página 5">
            <a:extLst>
              <a:ext uri="{FF2B5EF4-FFF2-40B4-BE49-F238E27FC236}">
                <a16:creationId xmlns:a16="http://schemas.microsoft.com/office/drawing/2014/main" id="{9641EA55-4CC7-714F-96EF-C98C5D37086D}"/>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E0EFE96A-D043-C744-AAB5-77D495FFE068}"/>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388871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1F7A2-47F3-3A40-A971-AAE66BFD68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EEFC2662-A58C-3A41-B41D-50755F697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78EC10D2-810F-6244-A837-7631C6728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48D31A0-58BC-3F48-9492-80AF6561A77F}"/>
              </a:ext>
            </a:extLst>
          </p:cNvPr>
          <p:cNvSpPr>
            <a:spLocks noGrp="1"/>
          </p:cNvSpPr>
          <p:nvPr>
            <p:ph type="dt" sz="half" idx="10"/>
          </p:nvPr>
        </p:nvSpPr>
        <p:spPr/>
        <p:txBody>
          <a:bodyPr/>
          <a:lstStyle/>
          <a:p>
            <a:fld id="{8F8A9A0F-BA22-EB41-97BB-21999D8FD43E}" type="datetimeFigureOut">
              <a:rPr lang="es-BO" smtClean="0"/>
              <a:t>29/1/2025</a:t>
            </a:fld>
            <a:endParaRPr lang="es-BO"/>
          </a:p>
        </p:txBody>
      </p:sp>
      <p:sp>
        <p:nvSpPr>
          <p:cNvPr id="6" name="Marcador de pie de página 5">
            <a:extLst>
              <a:ext uri="{FF2B5EF4-FFF2-40B4-BE49-F238E27FC236}">
                <a16:creationId xmlns:a16="http://schemas.microsoft.com/office/drawing/2014/main" id="{9E423595-6BF2-5246-9D16-FD47907E8671}"/>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5D35364D-76F5-164F-B615-30AB64976732}"/>
              </a:ext>
            </a:extLst>
          </p:cNvPr>
          <p:cNvSpPr>
            <a:spLocks noGrp="1"/>
          </p:cNvSpPr>
          <p:nvPr>
            <p:ph type="sldNum" sz="quarter" idx="12"/>
          </p:nvPr>
        </p:nvSpPr>
        <p:spPr/>
        <p:txBody>
          <a:bodyPr/>
          <a:lstStyle/>
          <a:p>
            <a:fld id="{AA7200AB-0AAC-C347-B797-1EA1AFFFE9A8}" type="slidenum">
              <a:rPr lang="es-BO" smtClean="0"/>
              <a:t>‹Nº›</a:t>
            </a:fld>
            <a:endParaRPr lang="es-BO"/>
          </a:p>
        </p:txBody>
      </p:sp>
    </p:spTree>
    <p:extLst>
      <p:ext uri="{BB962C8B-B14F-4D97-AF65-F5344CB8AC3E}">
        <p14:creationId xmlns:p14="http://schemas.microsoft.com/office/powerpoint/2010/main" val="187783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BDD138-D549-4B49-9780-FF274BB2BE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EEE490C4-0A8A-354E-9023-EE5A757C8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5D239FD2-81DB-5C4D-A80E-3AF26C19F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A9A0F-BA22-EB41-97BB-21999D8FD43E}" type="datetimeFigureOut">
              <a:rPr lang="es-BO" smtClean="0"/>
              <a:t>29/1/2025</a:t>
            </a:fld>
            <a:endParaRPr lang="es-BO"/>
          </a:p>
        </p:txBody>
      </p:sp>
      <p:sp>
        <p:nvSpPr>
          <p:cNvPr id="5" name="Marcador de pie de página 4">
            <a:extLst>
              <a:ext uri="{FF2B5EF4-FFF2-40B4-BE49-F238E27FC236}">
                <a16:creationId xmlns:a16="http://schemas.microsoft.com/office/drawing/2014/main" id="{F6D7F8B6-C652-5948-AD25-31B01F7D2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8A78C2F2-E42E-3D4F-8F61-D5737A4CF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200AB-0AAC-C347-B797-1EA1AFFFE9A8}" type="slidenum">
              <a:rPr lang="es-BO" smtClean="0"/>
              <a:t>‹Nº›</a:t>
            </a:fld>
            <a:endParaRPr lang="es-BO"/>
          </a:p>
        </p:txBody>
      </p:sp>
    </p:spTree>
    <p:extLst>
      <p:ext uri="{BB962C8B-B14F-4D97-AF65-F5344CB8AC3E}">
        <p14:creationId xmlns:p14="http://schemas.microsoft.com/office/powerpoint/2010/main" val="2070801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36.pn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D92385C7-D0D7-0A45-AF5C-5EE0AAEC6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21" y="5093359"/>
            <a:ext cx="1527323" cy="1802741"/>
          </a:xfrm>
          <a:prstGeom prst="rect">
            <a:avLst/>
          </a:prstGeom>
        </p:spPr>
      </p:pic>
      <p:pic>
        <p:nvPicPr>
          <p:cNvPr id="6" name="Imagen 5">
            <a:extLst>
              <a:ext uri="{FF2B5EF4-FFF2-40B4-BE49-F238E27FC236}">
                <a16:creationId xmlns:a16="http://schemas.microsoft.com/office/drawing/2014/main" id="{D8002438-0075-F347-A9FC-A1C3DBCBE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941" y="5257800"/>
            <a:ext cx="645895" cy="1440445"/>
          </a:xfrm>
          <a:prstGeom prst="rect">
            <a:avLst/>
          </a:prstGeom>
        </p:spPr>
      </p:pic>
      <p:pic>
        <p:nvPicPr>
          <p:cNvPr id="8" name="Imagen 7">
            <a:extLst>
              <a:ext uri="{FF2B5EF4-FFF2-40B4-BE49-F238E27FC236}">
                <a16:creationId xmlns:a16="http://schemas.microsoft.com/office/drawing/2014/main" id="{02DA39B4-A633-A047-8C31-7EABA4E78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228" y="5396415"/>
            <a:ext cx="2835543" cy="1440445"/>
          </a:xfrm>
          <a:prstGeom prst="rect">
            <a:avLst/>
          </a:prstGeom>
        </p:spPr>
      </p:pic>
      <p:sp>
        <p:nvSpPr>
          <p:cNvPr id="9" name="Marcador de contenido 2">
            <a:extLst>
              <a:ext uri="{FF2B5EF4-FFF2-40B4-BE49-F238E27FC236}">
                <a16:creationId xmlns:a16="http://schemas.microsoft.com/office/drawing/2014/main" id="{0CDBA648-827A-664A-9C32-E7CDA561D05B}"/>
              </a:ext>
            </a:extLst>
          </p:cNvPr>
          <p:cNvSpPr>
            <a:spLocks noGrp="1"/>
          </p:cNvSpPr>
          <p:nvPr>
            <p:ph type="ctrTitle"/>
          </p:nvPr>
        </p:nvSpPr>
        <p:spPr>
          <a:xfrm>
            <a:off x="1118434" y="1952820"/>
            <a:ext cx="9955132" cy="2599396"/>
          </a:xfrm>
        </p:spPr>
        <p:txBody>
          <a:bodyPr>
            <a:normAutofit fontScale="90000"/>
          </a:bodyPr>
          <a:lstStyle/>
          <a:p>
            <a:pPr algn="ctr" defTabSz="685800">
              <a:lnSpc>
                <a:spcPct val="90000"/>
              </a:lnSpc>
              <a:spcBef>
                <a:spcPct val="0"/>
              </a:spcBef>
            </a:pPr>
            <a:r>
              <a:rPr lang="es-ES" altLang="es-ES" sz="28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GOBIERNO AUTÓNOMO DEPARTAMENTAL DE LA PAZ	</a:t>
            </a: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algn="ctr" defTabSz="685800">
              <a:lnSpc>
                <a:spcPct val="90000"/>
              </a:lnSpc>
              <a:spcBef>
                <a:spcPct val="0"/>
              </a:spcBef>
            </a:pPr>
            <a:r>
              <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SERVICIO DEPARTAMENTAL DE SALUD </a:t>
            </a:r>
          </a:p>
          <a:p>
            <a:pPr algn="ctr" defTabSz="685800">
              <a:lnSpc>
                <a:spcPct val="90000"/>
              </a:lnSpc>
              <a:spcBef>
                <a:spcPct val="0"/>
              </a:spcBef>
            </a:pPr>
            <a:r>
              <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HEMOCENTRO – BSRDLP</a:t>
            </a: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algn="ctr" defTabSz="685800">
              <a:lnSpc>
                <a:spcPct val="90000"/>
              </a:lnSpc>
              <a:spcBef>
                <a:spcPct val="0"/>
              </a:spcBef>
            </a:pPr>
            <a:endParaRPr lang="es-ES" altLang="es-ES" sz="2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a:p>
            <a:pPr marL="0" indent="0" algn="ctr" defTabSz="685800">
              <a:lnSpc>
                <a:spcPct val="90000"/>
              </a:lnSpc>
              <a:spcBef>
                <a:spcPct val="0"/>
              </a:spcBef>
              <a:buNone/>
            </a:pPr>
            <a:r>
              <a:rPr lang="es-ES" altLang="es-ES" sz="36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AUDIENCIA PÚBLICA DE RENDICIÓN DE CUENTAS</a:t>
            </a:r>
          </a:p>
          <a:p>
            <a:pPr marL="0" indent="0" algn="ctr" defTabSz="685800">
              <a:lnSpc>
                <a:spcPct val="90000"/>
              </a:lnSpc>
              <a:spcBef>
                <a:spcPct val="0"/>
              </a:spcBef>
              <a:buNone/>
            </a:pPr>
            <a:r>
              <a:rPr lang="es-ES" altLang="es-ES" sz="36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FINAL 2024</a:t>
            </a:r>
          </a:p>
          <a:p>
            <a:pPr marL="0" indent="0">
              <a:buNone/>
            </a:pPr>
            <a:endParaRPr lang="es-BO" sz="2000" dirty="0"/>
          </a:p>
        </p:txBody>
      </p:sp>
    </p:spTree>
    <p:extLst>
      <p:ext uri="{BB962C8B-B14F-4D97-AF65-F5344CB8AC3E}">
        <p14:creationId xmlns:p14="http://schemas.microsoft.com/office/powerpoint/2010/main" val="3706681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0BFC7C7C-7579-B04B-B789-3AA35DDA7793}"/>
              </a:ext>
            </a:extLst>
          </p:cNvPr>
          <p:cNvSpPr txBox="1">
            <a:spLocks/>
          </p:cNvSpPr>
          <p:nvPr/>
        </p:nvSpPr>
        <p:spPr>
          <a:xfrm>
            <a:off x="935869" y="1567253"/>
            <a:ext cx="3708114" cy="8432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OBJETIVOS</a:t>
            </a:r>
          </a:p>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PERMANENTES</a:t>
            </a:r>
          </a:p>
        </p:txBody>
      </p:sp>
      <p:pic>
        <p:nvPicPr>
          <p:cNvPr id="6" name="Imagen 5">
            <a:extLst>
              <a:ext uri="{FF2B5EF4-FFF2-40B4-BE49-F238E27FC236}">
                <a16:creationId xmlns:a16="http://schemas.microsoft.com/office/drawing/2014/main" id="{F6508D4B-1C1C-6048-8FEF-27E312203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952" y="2533082"/>
            <a:ext cx="3122247" cy="2560753"/>
          </a:xfrm>
          <a:prstGeom prst="rect">
            <a:avLst/>
          </a:prstGeom>
        </p:spPr>
      </p:pic>
      <p:sp>
        <p:nvSpPr>
          <p:cNvPr id="8" name="Oval 7">
            <a:extLst>
              <a:ext uri="{FF2B5EF4-FFF2-40B4-BE49-F238E27FC236}">
                <a16:creationId xmlns:a16="http://schemas.microsoft.com/office/drawing/2014/main" id="{D23FD985-B77A-BF4F-8511-E49A5F1D4CD9}"/>
              </a:ext>
            </a:extLst>
          </p:cNvPr>
          <p:cNvSpPr>
            <a:spLocks noChangeArrowheads="1"/>
          </p:cNvSpPr>
          <p:nvPr/>
        </p:nvSpPr>
        <p:spPr bwMode="auto">
          <a:xfrm>
            <a:off x="5687862" y="5195262"/>
            <a:ext cx="2926426" cy="1294026"/>
          </a:xfrm>
          <a:prstGeom prst="ellipse">
            <a:avLst/>
          </a:prstGeom>
          <a:solidFill>
            <a:srgbClr val="33CC33"/>
          </a:solidFill>
          <a:ln w="9525">
            <a:solidFill>
              <a:srgbClr val="33CC33"/>
            </a:solidFill>
            <a:round/>
            <a:headEnd/>
            <a:tailEnd/>
          </a:ln>
        </p:spPr>
        <p:txBody>
          <a:bodyPr/>
          <a:lstStyle/>
          <a:p>
            <a:pPr algn="ctr"/>
            <a:r>
              <a:rPr lang="es-ES" sz="1600" b="1" dirty="0">
                <a:solidFill>
                  <a:srgbClr val="000000"/>
                </a:solidFill>
              </a:rPr>
              <a:t>GARANTÍA DE LA CALIDAD ISO Y</a:t>
            </a:r>
            <a:r>
              <a:rPr lang="es-ES" b="1" dirty="0">
                <a:solidFill>
                  <a:srgbClr val="000000"/>
                </a:solidFill>
              </a:rPr>
              <a:t> </a:t>
            </a:r>
            <a:r>
              <a:rPr lang="es-ES" sz="1600" b="1" dirty="0">
                <a:solidFill>
                  <a:srgbClr val="000000"/>
                </a:solidFill>
              </a:rPr>
              <a:t>HEMOVIGILANCIA</a:t>
            </a:r>
          </a:p>
        </p:txBody>
      </p:sp>
      <p:sp>
        <p:nvSpPr>
          <p:cNvPr id="9" name="Oval 8">
            <a:extLst>
              <a:ext uri="{FF2B5EF4-FFF2-40B4-BE49-F238E27FC236}">
                <a16:creationId xmlns:a16="http://schemas.microsoft.com/office/drawing/2014/main" id="{DF8B320C-E4B9-1A44-9EA1-458283771BF5}"/>
              </a:ext>
            </a:extLst>
          </p:cNvPr>
          <p:cNvSpPr>
            <a:spLocks noChangeArrowheads="1"/>
          </p:cNvSpPr>
          <p:nvPr/>
        </p:nvSpPr>
        <p:spPr bwMode="auto">
          <a:xfrm>
            <a:off x="8712199" y="2975955"/>
            <a:ext cx="2592288" cy="1152128"/>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s-ES" sz="1600" b="1" dirty="0">
                <a:solidFill>
                  <a:srgbClr val="FFFF00"/>
                </a:solidFill>
              </a:rPr>
              <a:t>CAPACITACIÓN Y EDUCACIÓN CONTINUA   </a:t>
            </a:r>
            <a:endParaRPr lang="es-ES" sz="1600" b="1" i="1" dirty="0">
              <a:solidFill>
                <a:srgbClr val="FFFF00"/>
              </a:solidFill>
            </a:endParaRPr>
          </a:p>
        </p:txBody>
      </p:sp>
      <p:sp>
        <p:nvSpPr>
          <p:cNvPr id="10" name="Oval 6">
            <a:extLst>
              <a:ext uri="{FF2B5EF4-FFF2-40B4-BE49-F238E27FC236}">
                <a16:creationId xmlns:a16="http://schemas.microsoft.com/office/drawing/2014/main" id="{4B719479-5C51-8941-848E-25A5A47FEF67}"/>
              </a:ext>
            </a:extLst>
          </p:cNvPr>
          <p:cNvSpPr>
            <a:spLocks noChangeArrowheads="1"/>
          </p:cNvSpPr>
          <p:nvPr/>
        </p:nvSpPr>
        <p:spPr bwMode="auto">
          <a:xfrm>
            <a:off x="3188987" y="3005351"/>
            <a:ext cx="2390864" cy="1122732"/>
          </a:xfrm>
          <a:prstGeom prst="ellipse">
            <a:avLst/>
          </a:prstGeom>
          <a:solidFill>
            <a:srgbClr val="FFFF00"/>
          </a:solidFill>
          <a:ln w="9525">
            <a:solidFill>
              <a:srgbClr val="FFFF00"/>
            </a:solidFill>
            <a:round/>
            <a:headEnd/>
            <a:tailEnd/>
          </a:ln>
        </p:spPr>
        <p:txBody>
          <a:bodyPr/>
          <a:lstStyle/>
          <a:p>
            <a:pPr algn="ctr">
              <a:lnSpc>
                <a:spcPct val="70000"/>
              </a:lnSpc>
              <a:spcBef>
                <a:spcPct val="50000"/>
              </a:spcBef>
            </a:pPr>
            <a:r>
              <a:rPr lang="es-ES" sz="1600" b="1" dirty="0"/>
              <a:t>DONACIÓN VOLUNTARIA Y ALTRUISTA DE SANGRE</a:t>
            </a:r>
          </a:p>
        </p:txBody>
      </p:sp>
      <p:sp>
        <p:nvSpPr>
          <p:cNvPr id="11" name="Oval 5">
            <a:extLst>
              <a:ext uri="{FF2B5EF4-FFF2-40B4-BE49-F238E27FC236}">
                <a16:creationId xmlns:a16="http://schemas.microsoft.com/office/drawing/2014/main" id="{48CBD86B-4FFC-A440-8167-539CA5291E99}"/>
              </a:ext>
            </a:extLst>
          </p:cNvPr>
          <p:cNvSpPr>
            <a:spLocks noChangeArrowheads="1"/>
          </p:cNvSpPr>
          <p:nvPr/>
        </p:nvSpPr>
        <p:spPr bwMode="auto">
          <a:xfrm>
            <a:off x="5579851" y="1192537"/>
            <a:ext cx="3142450" cy="1217966"/>
          </a:xfrm>
          <a:prstGeom prst="ellipse">
            <a:avLst/>
          </a:prstGeom>
          <a:solidFill>
            <a:srgbClr val="FF0000"/>
          </a:solidFill>
          <a:ln w="9525">
            <a:solidFill>
              <a:srgbClr val="FF0000"/>
            </a:solidFill>
            <a:round/>
            <a:headEnd/>
            <a:tailEnd/>
          </a:ln>
        </p:spPr>
        <p:txBody>
          <a:bodyPr lIns="72000" tIns="0" rIns="72000" bIns="0"/>
          <a:lstStyle/>
          <a:p>
            <a:pPr algn="ctr"/>
            <a:r>
              <a:rPr lang="es-ES" sz="1600" b="1" dirty="0"/>
              <a:t>DESARROLLO DE LA RED DEPARTAMENTAL DE SERVICIOS DE SANGRE</a:t>
            </a:r>
          </a:p>
        </p:txBody>
      </p:sp>
    </p:spTree>
    <p:extLst>
      <p:ext uri="{BB962C8B-B14F-4D97-AF65-F5344CB8AC3E}">
        <p14:creationId xmlns:p14="http://schemas.microsoft.com/office/powerpoint/2010/main" val="391465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1956024" y="817005"/>
            <a:ext cx="8968650"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NUESTRAS ACTIVIDADES</a:t>
            </a:r>
          </a:p>
        </p:txBody>
      </p:sp>
      <p:pic>
        <p:nvPicPr>
          <p:cNvPr id="12" name="Imagen 11" descr="Una persona con una maleta&#10;&#10;Descripción generada automáticamente con confianza media">
            <a:extLst>
              <a:ext uri="{FF2B5EF4-FFF2-40B4-BE49-F238E27FC236}">
                <a16:creationId xmlns:a16="http://schemas.microsoft.com/office/drawing/2014/main" id="{A96D23BA-27D6-65D7-7A33-54AC294ABE1D}"/>
              </a:ext>
            </a:extLst>
          </p:cNvPr>
          <p:cNvPicPr>
            <a:picLocks noChangeAspect="1"/>
          </p:cNvPicPr>
          <p:nvPr/>
        </p:nvPicPr>
        <p:blipFill>
          <a:blip r:embed="rId3"/>
          <a:stretch>
            <a:fillRect/>
          </a:stretch>
        </p:blipFill>
        <p:spPr>
          <a:xfrm>
            <a:off x="4283448" y="2101956"/>
            <a:ext cx="3627066" cy="27203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294018A7-6246-9E04-5AE5-3A2D811E1296}"/>
              </a:ext>
            </a:extLst>
          </p:cNvPr>
          <p:cNvPicPr>
            <a:picLocks noChangeAspect="1"/>
          </p:cNvPicPr>
          <p:nvPr/>
        </p:nvPicPr>
        <p:blipFill>
          <a:blip r:embed="rId4"/>
          <a:stretch>
            <a:fillRect/>
          </a:stretch>
        </p:blipFill>
        <p:spPr>
          <a:xfrm>
            <a:off x="7899010" y="1484763"/>
            <a:ext cx="3049243" cy="2286932"/>
          </a:xfrm>
          <a:prstGeom prst="rect">
            <a:avLst/>
          </a:prstGeom>
        </p:spPr>
      </p:pic>
      <p:pic>
        <p:nvPicPr>
          <p:cNvPr id="8" name="Imagen 7">
            <a:extLst>
              <a:ext uri="{FF2B5EF4-FFF2-40B4-BE49-F238E27FC236}">
                <a16:creationId xmlns:a16="http://schemas.microsoft.com/office/drawing/2014/main" id="{BD309E3B-B876-35B7-2CC5-AC50EAE22B6B}"/>
              </a:ext>
            </a:extLst>
          </p:cNvPr>
          <p:cNvPicPr>
            <a:picLocks noChangeAspect="1"/>
          </p:cNvPicPr>
          <p:nvPr/>
        </p:nvPicPr>
        <p:blipFill>
          <a:blip r:embed="rId5"/>
          <a:stretch>
            <a:fillRect/>
          </a:stretch>
        </p:blipFill>
        <p:spPr>
          <a:xfrm>
            <a:off x="1058779" y="4571068"/>
            <a:ext cx="2714325" cy="2035744"/>
          </a:xfrm>
          <a:prstGeom prst="rect">
            <a:avLst/>
          </a:prstGeom>
        </p:spPr>
      </p:pic>
      <p:pic>
        <p:nvPicPr>
          <p:cNvPr id="13" name="Imagen 12">
            <a:extLst>
              <a:ext uri="{FF2B5EF4-FFF2-40B4-BE49-F238E27FC236}">
                <a16:creationId xmlns:a16="http://schemas.microsoft.com/office/drawing/2014/main" id="{C86193E6-6663-1289-5AD7-14C394D64C51}"/>
              </a:ext>
            </a:extLst>
          </p:cNvPr>
          <p:cNvPicPr>
            <a:picLocks noChangeAspect="1"/>
          </p:cNvPicPr>
          <p:nvPr/>
        </p:nvPicPr>
        <p:blipFill>
          <a:blip r:embed="rId6"/>
          <a:stretch>
            <a:fillRect/>
          </a:stretch>
        </p:blipFill>
        <p:spPr>
          <a:xfrm>
            <a:off x="0" y="1296049"/>
            <a:ext cx="4098968" cy="3186424"/>
          </a:xfrm>
          <a:prstGeom prst="rect">
            <a:avLst/>
          </a:prstGeom>
        </p:spPr>
      </p:pic>
      <p:pic>
        <p:nvPicPr>
          <p:cNvPr id="17" name="Imagen 16">
            <a:extLst>
              <a:ext uri="{FF2B5EF4-FFF2-40B4-BE49-F238E27FC236}">
                <a16:creationId xmlns:a16="http://schemas.microsoft.com/office/drawing/2014/main" id="{635B0DED-A134-049C-C5F2-DF92326B32D4}"/>
              </a:ext>
            </a:extLst>
          </p:cNvPr>
          <p:cNvPicPr>
            <a:picLocks noChangeAspect="1"/>
          </p:cNvPicPr>
          <p:nvPr/>
        </p:nvPicPr>
        <p:blipFill>
          <a:blip r:embed="rId7"/>
          <a:stretch>
            <a:fillRect/>
          </a:stretch>
        </p:blipFill>
        <p:spPr>
          <a:xfrm>
            <a:off x="4283448" y="4872050"/>
            <a:ext cx="2952710" cy="1734762"/>
          </a:xfrm>
          <a:prstGeom prst="rect">
            <a:avLst/>
          </a:prstGeom>
        </p:spPr>
      </p:pic>
      <p:pic>
        <p:nvPicPr>
          <p:cNvPr id="20" name="Imagen 19">
            <a:extLst>
              <a:ext uri="{FF2B5EF4-FFF2-40B4-BE49-F238E27FC236}">
                <a16:creationId xmlns:a16="http://schemas.microsoft.com/office/drawing/2014/main" id="{197E97A7-34DE-C9A5-D5AD-25B5123E54D1}"/>
              </a:ext>
            </a:extLst>
          </p:cNvPr>
          <p:cNvPicPr>
            <a:picLocks noChangeAspect="1"/>
          </p:cNvPicPr>
          <p:nvPr/>
        </p:nvPicPr>
        <p:blipFill>
          <a:blip r:embed="rId8"/>
          <a:stretch>
            <a:fillRect/>
          </a:stretch>
        </p:blipFill>
        <p:spPr>
          <a:xfrm>
            <a:off x="8130287" y="4016002"/>
            <a:ext cx="3307883" cy="2480912"/>
          </a:xfrm>
          <a:prstGeom prst="rect">
            <a:avLst/>
          </a:prstGeom>
        </p:spPr>
      </p:pic>
    </p:spTree>
    <p:extLst>
      <p:ext uri="{BB962C8B-B14F-4D97-AF65-F5344CB8AC3E}">
        <p14:creationId xmlns:p14="http://schemas.microsoft.com/office/powerpoint/2010/main" val="2896033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1956024" y="817005"/>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DÍA DEL DONANTE VOLUNTARIO </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4" name="Imagen 3">
            <a:extLst>
              <a:ext uri="{FF2B5EF4-FFF2-40B4-BE49-F238E27FC236}">
                <a16:creationId xmlns:a16="http://schemas.microsoft.com/office/drawing/2014/main" id="{B1F92283-DFF2-16FC-BC49-1DB698678B0D}"/>
              </a:ext>
            </a:extLst>
          </p:cNvPr>
          <p:cNvPicPr>
            <a:picLocks noChangeAspect="1"/>
          </p:cNvPicPr>
          <p:nvPr/>
        </p:nvPicPr>
        <p:blipFill>
          <a:blip r:embed="rId3"/>
          <a:stretch>
            <a:fillRect/>
          </a:stretch>
        </p:blipFill>
        <p:spPr>
          <a:xfrm>
            <a:off x="4225918" y="1708681"/>
            <a:ext cx="3029363" cy="2272022"/>
          </a:xfrm>
          <a:prstGeom prst="rect">
            <a:avLst/>
          </a:prstGeom>
        </p:spPr>
      </p:pic>
      <p:pic>
        <p:nvPicPr>
          <p:cNvPr id="8" name="Imagen 7">
            <a:extLst>
              <a:ext uri="{FF2B5EF4-FFF2-40B4-BE49-F238E27FC236}">
                <a16:creationId xmlns:a16="http://schemas.microsoft.com/office/drawing/2014/main" id="{3BBE42A8-72C7-A6C0-5E81-35A2A0AB1620}"/>
              </a:ext>
            </a:extLst>
          </p:cNvPr>
          <p:cNvPicPr>
            <a:picLocks noChangeAspect="1"/>
          </p:cNvPicPr>
          <p:nvPr/>
        </p:nvPicPr>
        <p:blipFill>
          <a:blip r:embed="rId4"/>
          <a:stretch>
            <a:fillRect/>
          </a:stretch>
        </p:blipFill>
        <p:spPr>
          <a:xfrm>
            <a:off x="8096130" y="4291321"/>
            <a:ext cx="3422237" cy="2378810"/>
          </a:xfrm>
          <a:prstGeom prst="rect">
            <a:avLst/>
          </a:prstGeom>
        </p:spPr>
      </p:pic>
      <p:pic>
        <p:nvPicPr>
          <p:cNvPr id="10" name="Imagen 9">
            <a:extLst>
              <a:ext uri="{FF2B5EF4-FFF2-40B4-BE49-F238E27FC236}">
                <a16:creationId xmlns:a16="http://schemas.microsoft.com/office/drawing/2014/main" id="{30ED3F84-52FC-575C-7485-4F4886248E20}"/>
              </a:ext>
            </a:extLst>
          </p:cNvPr>
          <p:cNvPicPr>
            <a:picLocks noChangeAspect="1"/>
          </p:cNvPicPr>
          <p:nvPr/>
        </p:nvPicPr>
        <p:blipFill>
          <a:blip r:embed="rId5"/>
          <a:stretch>
            <a:fillRect/>
          </a:stretch>
        </p:blipFill>
        <p:spPr>
          <a:xfrm>
            <a:off x="822746" y="1663378"/>
            <a:ext cx="3089767" cy="2317325"/>
          </a:xfrm>
          <a:prstGeom prst="rect">
            <a:avLst/>
          </a:prstGeom>
        </p:spPr>
      </p:pic>
      <p:pic>
        <p:nvPicPr>
          <p:cNvPr id="13" name="Imagen 12">
            <a:extLst>
              <a:ext uri="{FF2B5EF4-FFF2-40B4-BE49-F238E27FC236}">
                <a16:creationId xmlns:a16="http://schemas.microsoft.com/office/drawing/2014/main" id="{61176639-0E08-BEB2-54BB-9DCDEF850A92}"/>
              </a:ext>
            </a:extLst>
          </p:cNvPr>
          <p:cNvPicPr>
            <a:picLocks noChangeAspect="1"/>
          </p:cNvPicPr>
          <p:nvPr/>
        </p:nvPicPr>
        <p:blipFill>
          <a:blip r:embed="rId6"/>
          <a:stretch>
            <a:fillRect/>
          </a:stretch>
        </p:blipFill>
        <p:spPr>
          <a:xfrm>
            <a:off x="7825027" y="1538701"/>
            <a:ext cx="3422237" cy="2566678"/>
          </a:xfrm>
          <a:prstGeom prst="rect">
            <a:avLst/>
          </a:prstGeom>
        </p:spPr>
      </p:pic>
      <p:pic>
        <p:nvPicPr>
          <p:cNvPr id="17" name="Imagen 16">
            <a:extLst>
              <a:ext uri="{FF2B5EF4-FFF2-40B4-BE49-F238E27FC236}">
                <a16:creationId xmlns:a16="http://schemas.microsoft.com/office/drawing/2014/main" id="{CCA62667-FC8A-03D5-D11C-FF8553CFA7F2}"/>
              </a:ext>
            </a:extLst>
          </p:cNvPr>
          <p:cNvPicPr>
            <a:picLocks noChangeAspect="1"/>
          </p:cNvPicPr>
          <p:nvPr/>
        </p:nvPicPr>
        <p:blipFill>
          <a:blip r:embed="rId7"/>
          <a:stretch>
            <a:fillRect/>
          </a:stretch>
        </p:blipFill>
        <p:spPr>
          <a:xfrm>
            <a:off x="4519852" y="4191250"/>
            <a:ext cx="3305175" cy="2478881"/>
          </a:xfrm>
          <a:prstGeom prst="rect">
            <a:avLst/>
          </a:prstGeom>
        </p:spPr>
      </p:pic>
      <p:pic>
        <p:nvPicPr>
          <p:cNvPr id="22" name="Imagen 21">
            <a:extLst>
              <a:ext uri="{FF2B5EF4-FFF2-40B4-BE49-F238E27FC236}">
                <a16:creationId xmlns:a16="http://schemas.microsoft.com/office/drawing/2014/main" id="{BAC8B73B-95EC-AB84-C272-9842F9934EDE}"/>
              </a:ext>
            </a:extLst>
          </p:cNvPr>
          <p:cNvPicPr>
            <a:picLocks noChangeAspect="1"/>
          </p:cNvPicPr>
          <p:nvPr/>
        </p:nvPicPr>
        <p:blipFill>
          <a:blip r:embed="rId8"/>
          <a:stretch>
            <a:fillRect/>
          </a:stretch>
        </p:blipFill>
        <p:spPr>
          <a:xfrm>
            <a:off x="1599241" y="4103453"/>
            <a:ext cx="1925009" cy="2566678"/>
          </a:xfrm>
          <a:prstGeom prst="rect">
            <a:avLst/>
          </a:prstGeom>
        </p:spPr>
      </p:pic>
    </p:spTree>
    <p:extLst>
      <p:ext uri="{BB962C8B-B14F-4D97-AF65-F5344CB8AC3E}">
        <p14:creationId xmlns:p14="http://schemas.microsoft.com/office/powerpoint/2010/main" val="823543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619126" y="817005"/>
            <a:ext cx="10877550"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 </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4" name="Imagen 3">
            <a:extLst>
              <a:ext uri="{FF2B5EF4-FFF2-40B4-BE49-F238E27FC236}">
                <a16:creationId xmlns:a16="http://schemas.microsoft.com/office/drawing/2014/main" id="{4D319DEA-B1D1-42B4-C610-C4426E6D347B}"/>
              </a:ext>
            </a:extLst>
          </p:cNvPr>
          <p:cNvPicPr>
            <a:picLocks noChangeAspect="1"/>
          </p:cNvPicPr>
          <p:nvPr/>
        </p:nvPicPr>
        <p:blipFill>
          <a:blip r:embed="rId3"/>
          <a:stretch>
            <a:fillRect/>
          </a:stretch>
        </p:blipFill>
        <p:spPr>
          <a:xfrm>
            <a:off x="7923740" y="1561376"/>
            <a:ext cx="3261393" cy="2446045"/>
          </a:xfrm>
          <a:prstGeom prst="rect">
            <a:avLst/>
          </a:prstGeom>
        </p:spPr>
      </p:pic>
      <p:pic>
        <p:nvPicPr>
          <p:cNvPr id="8" name="Imagen 7">
            <a:extLst>
              <a:ext uri="{FF2B5EF4-FFF2-40B4-BE49-F238E27FC236}">
                <a16:creationId xmlns:a16="http://schemas.microsoft.com/office/drawing/2014/main" id="{C01988D0-D038-A737-040E-04BF53ABB987}"/>
              </a:ext>
            </a:extLst>
          </p:cNvPr>
          <p:cNvPicPr>
            <a:picLocks noChangeAspect="1"/>
          </p:cNvPicPr>
          <p:nvPr/>
        </p:nvPicPr>
        <p:blipFill>
          <a:blip r:embed="rId4"/>
          <a:stretch>
            <a:fillRect/>
          </a:stretch>
        </p:blipFill>
        <p:spPr>
          <a:xfrm>
            <a:off x="7879960" y="4057182"/>
            <a:ext cx="3305174" cy="2478881"/>
          </a:xfrm>
          <a:prstGeom prst="rect">
            <a:avLst/>
          </a:prstGeom>
        </p:spPr>
      </p:pic>
      <p:pic>
        <p:nvPicPr>
          <p:cNvPr id="10" name="Imagen 9">
            <a:extLst>
              <a:ext uri="{FF2B5EF4-FFF2-40B4-BE49-F238E27FC236}">
                <a16:creationId xmlns:a16="http://schemas.microsoft.com/office/drawing/2014/main" id="{C648FD03-C802-4BD8-0197-86E59ECA494E}"/>
              </a:ext>
            </a:extLst>
          </p:cNvPr>
          <p:cNvPicPr>
            <a:picLocks noChangeAspect="1"/>
          </p:cNvPicPr>
          <p:nvPr/>
        </p:nvPicPr>
        <p:blipFill>
          <a:blip r:embed="rId5"/>
          <a:stretch>
            <a:fillRect/>
          </a:stretch>
        </p:blipFill>
        <p:spPr>
          <a:xfrm>
            <a:off x="917098" y="1308399"/>
            <a:ext cx="2661501" cy="2661501"/>
          </a:xfrm>
          <a:prstGeom prst="rect">
            <a:avLst/>
          </a:prstGeom>
        </p:spPr>
      </p:pic>
      <p:pic>
        <p:nvPicPr>
          <p:cNvPr id="13" name="Imagen 12">
            <a:extLst>
              <a:ext uri="{FF2B5EF4-FFF2-40B4-BE49-F238E27FC236}">
                <a16:creationId xmlns:a16="http://schemas.microsoft.com/office/drawing/2014/main" id="{8B35853E-CF6F-11FB-DE9A-6FF539951364}"/>
              </a:ext>
            </a:extLst>
          </p:cNvPr>
          <p:cNvPicPr>
            <a:picLocks noChangeAspect="1"/>
          </p:cNvPicPr>
          <p:nvPr/>
        </p:nvPicPr>
        <p:blipFill>
          <a:blip r:embed="rId6"/>
          <a:stretch>
            <a:fillRect/>
          </a:stretch>
        </p:blipFill>
        <p:spPr>
          <a:xfrm>
            <a:off x="4155316" y="1308399"/>
            <a:ext cx="3104147" cy="3104147"/>
          </a:xfrm>
          <a:prstGeom prst="rect">
            <a:avLst/>
          </a:prstGeom>
        </p:spPr>
      </p:pic>
      <p:pic>
        <p:nvPicPr>
          <p:cNvPr id="20" name="Imagen 19">
            <a:extLst>
              <a:ext uri="{FF2B5EF4-FFF2-40B4-BE49-F238E27FC236}">
                <a16:creationId xmlns:a16="http://schemas.microsoft.com/office/drawing/2014/main" id="{78E88382-A660-79CC-65AF-E09FBA2597C1}"/>
              </a:ext>
            </a:extLst>
          </p:cNvPr>
          <p:cNvPicPr>
            <a:picLocks noChangeAspect="1"/>
          </p:cNvPicPr>
          <p:nvPr/>
        </p:nvPicPr>
        <p:blipFill>
          <a:blip r:embed="rId7"/>
          <a:stretch>
            <a:fillRect/>
          </a:stretch>
        </p:blipFill>
        <p:spPr>
          <a:xfrm>
            <a:off x="4312042" y="4557891"/>
            <a:ext cx="2778570" cy="2083927"/>
          </a:xfrm>
          <a:prstGeom prst="rect">
            <a:avLst/>
          </a:prstGeom>
        </p:spPr>
      </p:pic>
      <p:pic>
        <p:nvPicPr>
          <p:cNvPr id="21" name="Imagen 20">
            <a:extLst>
              <a:ext uri="{FF2B5EF4-FFF2-40B4-BE49-F238E27FC236}">
                <a16:creationId xmlns:a16="http://schemas.microsoft.com/office/drawing/2014/main" id="{6C2688C7-DBD9-373D-4B70-00CE304B1785}"/>
              </a:ext>
            </a:extLst>
          </p:cNvPr>
          <p:cNvPicPr>
            <a:picLocks noChangeAspect="1"/>
          </p:cNvPicPr>
          <p:nvPr/>
        </p:nvPicPr>
        <p:blipFill>
          <a:blip r:embed="rId8"/>
          <a:stretch>
            <a:fillRect/>
          </a:stretch>
        </p:blipFill>
        <p:spPr>
          <a:xfrm>
            <a:off x="704858" y="4057182"/>
            <a:ext cx="2588875" cy="2588875"/>
          </a:xfrm>
          <a:prstGeom prst="rect">
            <a:avLst/>
          </a:prstGeom>
        </p:spPr>
      </p:pic>
    </p:spTree>
    <p:extLst>
      <p:ext uri="{BB962C8B-B14F-4D97-AF65-F5344CB8AC3E}">
        <p14:creationId xmlns:p14="http://schemas.microsoft.com/office/powerpoint/2010/main" val="3323791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619126" y="817005"/>
            <a:ext cx="10877550"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LUDS 2024</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6" name="Imagen 5">
            <a:extLst>
              <a:ext uri="{FF2B5EF4-FFF2-40B4-BE49-F238E27FC236}">
                <a16:creationId xmlns:a16="http://schemas.microsoft.com/office/drawing/2014/main" id="{FD62885B-64FC-AE0C-D0C9-73851745E15B}"/>
              </a:ext>
            </a:extLst>
          </p:cNvPr>
          <p:cNvPicPr>
            <a:picLocks noChangeAspect="1"/>
          </p:cNvPicPr>
          <p:nvPr/>
        </p:nvPicPr>
        <p:blipFill>
          <a:blip r:embed="rId3"/>
          <a:stretch>
            <a:fillRect/>
          </a:stretch>
        </p:blipFill>
        <p:spPr>
          <a:xfrm>
            <a:off x="1158700" y="1864640"/>
            <a:ext cx="2962443" cy="2221832"/>
          </a:xfrm>
          <a:prstGeom prst="rect">
            <a:avLst/>
          </a:prstGeom>
        </p:spPr>
      </p:pic>
      <p:pic>
        <p:nvPicPr>
          <p:cNvPr id="9" name="Imagen 8">
            <a:extLst>
              <a:ext uri="{FF2B5EF4-FFF2-40B4-BE49-F238E27FC236}">
                <a16:creationId xmlns:a16="http://schemas.microsoft.com/office/drawing/2014/main" id="{C081292D-72AC-D882-AC05-6F6114A55F60}"/>
              </a:ext>
            </a:extLst>
          </p:cNvPr>
          <p:cNvPicPr>
            <a:picLocks noChangeAspect="1"/>
          </p:cNvPicPr>
          <p:nvPr/>
        </p:nvPicPr>
        <p:blipFill>
          <a:blip r:embed="rId4"/>
          <a:stretch>
            <a:fillRect/>
          </a:stretch>
        </p:blipFill>
        <p:spPr>
          <a:xfrm>
            <a:off x="714934" y="4340641"/>
            <a:ext cx="3079378" cy="2309534"/>
          </a:xfrm>
          <a:prstGeom prst="rect">
            <a:avLst/>
          </a:prstGeom>
        </p:spPr>
      </p:pic>
      <p:pic>
        <p:nvPicPr>
          <p:cNvPr id="11" name="Imagen 10">
            <a:extLst>
              <a:ext uri="{FF2B5EF4-FFF2-40B4-BE49-F238E27FC236}">
                <a16:creationId xmlns:a16="http://schemas.microsoft.com/office/drawing/2014/main" id="{D13D48CD-367F-6701-3266-3C6B9C2638FE}"/>
              </a:ext>
            </a:extLst>
          </p:cNvPr>
          <p:cNvPicPr>
            <a:picLocks noChangeAspect="1"/>
          </p:cNvPicPr>
          <p:nvPr/>
        </p:nvPicPr>
        <p:blipFill>
          <a:blip r:embed="rId5"/>
          <a:stretch>
            <a:fillRect/>
          </a:stretch>
        </p:blipFill>
        <p:spPr>
          <a:xfrm>
            <a:off x="7904685" y="4487079"/>
            <a:ext cx="2930608" cy="2197956"/>
          </a:xfrm>
          <a:prstGeom prst="rect">
            <a:avLst/>
          </a:prstGeom>
        </p:spPr>
      </p:pic>
      <p:pic>
        <p:nvPicPr>
          <p:cNvPr id="13" name="Imagen 12">
            <a:extLst>
              <a:ext uri="{FF2B5EF4-FFF2-40B4-BE49-F238E27FC236}">
                <a16:creationId xmlns:a16="http://schemas.microsoft.com/office/drawing/2014/main" id="{2D331C3C-4155-1B76-E1BF-83D94DE7BAC3}"/>
              </a:ext>
            </a:extLst>
          </p:cNvPr>
          <p:cNvPicPr>
            <a:picLocks noChangeAspect="1"/>
          </p:cNvPicPr>
          <p:nvPr/>
        </p:nvPicPr>
        <p:blipFill>
          <a:blip r:embed="rId6"/>
          <a:stretch>
            <a:fillRect/>
          </a:stretch>
        </p:blipFill>
        <p:spPr>
          <a:xfrm>
            <a:off x="7904685" y="1569112"/>
            <a:ext cx="3356479" cy="2517359"/>
          </a:xfrm>
          <a:prstGeom prst="rect">
            <a:avLst/>
          </a:prstGeom>
        </p:spPr>
      </p:pic>
      <p:pic>
        <p:nvPicPr>
          <p:cNvPr id="17" name="Imagen 16">
            <a:extLst>
              <a:ext uri="{FF2B5EF4-FFF2-40B4-BE49-F238E27FC236}">
                <a16:creationId xmlns:a16="http://schemas.microsoft.com/office/drawing/2014/main" id="{E927421C-6941-C60A-93F1-8897ECFB580C}"/>
              </a:ext>
            </a:extLst>
          </p:cNvPr>
          <p:cNvPicPr>
            <a:picLocks noChangeAspect="1"/>
          </p:cNvPicPr>
          <p:nvPr/>
        </p:nvPicPr>
        <p:blipFill>
          <a:blip r:embed="rId7"/>
          <a:stretch>
            <a:fillRect/>
          </a:stretch>
        </p:blipFill>
        <p:spPr>
          <a:xfrm>
            <a:off x="4462417" y="1569955"/>
            <a:ext cx="3079378" cy="3079378"/>
          </a:xfrm>
          <a:prstGeom prst="rect">
            <a:avLst/>
          </a:prstGeom>
        </p:spPr>
      </p:pic>
    </p:spTree>
    <p:extLst>
      <p:ext uri="{BB962C8B-B14F-4D97-AF65-F5344CB8AC3E}">
        <p14:creationId xmlns:p14="http://schemas.microsoft.com/office/powerpoint/2010/main" val="123294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94B657F1-83CC-3744-BA01-F68411AF8EAC}"/>
              </a:ext>
            </a:extLst>
          </p:cNvPr>
          <p:cNvSpPr txBox="1">
            <a:spLocks/>
          </p:cNvSpPr>
          <p:nvPr/>
        </p:nvSpPr>
        <p:spPr>
          <a:xfrm>
            <a:off x="619126" y="817005"/>
            <a:ext cx="10877550"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CICLO DE CONFERENCIAS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12" name="Imagen 11">
            <a:extLst>
              <a:ext uri="{FF2B5EF4-FFF2-40B4-BE49-F238E27FC236}">
                <a16:creationId xmlns:a16="http://schemas.microsoft.com/office/drawing/2014/main" id="{09526475-DCE7-AE29-3390-5A53B222B634}"/>
              </a:ext>
            </a:extLst>
          </p:cNvPr>
          <p:cNvPicPr>
            <a:picLocks noChangeAspect="1"/>
          </p:cNvPicPr>
          <p:nvPr/>
        </p:nvPicPr>
        <p:blipFill>
          <a:blip r:embed="rId3"/>
          <a:stretch>
            <a:fillRect/>
          </a:stretch>
        </p:blipFill>
        <p:spPr>
          <a:xfrm>
            <a:off x="3978760" y="1352759"/>
            <a:ext cx="2606842" cy="3910263"/>
          </a:xfrm>
          <a:prstGeom prst="rect">
            <a:avLst/>
          </a:prstGeom>
        </p:spPr>
      </p:pic>
      <p:pic>
        <p:nvPicPr>
          <p:cNvPr id="15" name="Imagen 14">
            <a:extLst>
              <a:ext uri="{FF2B5EF4-FFF2-40B4-BE49-F238E27FC236}">
                <a16:creationId xmlns:a16="http://schemas.microsoft.com/office/drawing/2014/main" id="{BCE032E4-1E7E-6435-F19B-8142F1443161}"/>
              </a:ext>
            </a:extLst>
          </p:cNvPr>
          <p:cNvPicPr>
            <a:picLocks noChangeAspect="1"/>
          </p:cNvPicPr>
          <p:nvPr/>
        </p:nvPicPr>
        <p:blipFill>
          <a:blip r:embed="rId4"/>
          <a:stretch>
            <a:fillRect/>
          </a:stretch>
        </p:blipFill>
        <p:spPr>
          <a:xfrm>
            <a:off x="7338394" y="1352759"/>
            <a:ext cx="3839256" cy="2879442"/>
          </a:xfrm>
          <a:prstGeom prst="rect">
            <a:avLst/>
          </a:prstGeom>
        </p:spPr>
      </p:pic>
      <p:pic>
        <p:nvPicPr>
          <p:cNvPr id="19" name="Imagen 18">
            <a:extLst>
              <a:ext uri="{FF2B5EF4-FFF2-40B4-BE49-F238E27FC236}">
                <a16:creationId xmlns:a16="http://schemas.microsoft.com/office/drawing/2014/main" id="{E3366BAB-292B-F2C8-0849-CF6A31BDF6F0}"/>
              </a:ext>
            </a:extLst>
          </p:cNvPr>
          <p:cNvPicPr>
            <a:picLocks noChangeAspect="1"/>
          </p:cNvPicPr>
          <p:nvPr/>
        </p:nvPicPr>
        <p:blipFill>
          <a:blip r:embed="rId5"/>
          <a:stretch>
            <a:fillRect/>
          </a:stretch>
        </p:blipFill>
        <p:spPr>
          <a:xfrm>
            <a:off x="452789" y="1319178"/>
            <a:ext cx="3073183" cy="3977426"/>
          </a:xfrm>
          <a:prstGeom prst="rect">
            <a:avLst/>
          </a:prstGeom>
        </p:spPr>
      </p:pic>
    </p:spTree>
    <p:extLst>
      <p:ext uri="{BB962C8B-B14F-4D97-AF65-F5344CB8AC3E}">
        <p14:creationId xmlns:p14="http://schemas.microsoft.com/office/powerpoint/2010/main" val="75348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99C3CBE4-48BB-6E1B-234D-369287624E09}"/>
              </a:ext>
            </a:extLst>
          </p:cNvPr>
          <p:cNvPicPr>
            <a:picLocks noChangeAspect="1"/>
          </p:cNvPicPr>
          <p:nvPr/>
        </p:nvPicPr>
        <p:blipFill>
          <a:blip r:embed="rId3"/>
          <a:stretch>
            <a:fillRect/>
          </a:stretch>
        </p:blipFill>
        <p:spPr>
          <a:xfrm>
            <a:off x="1549029" y="1026239"/>
            <a:ext cx="3049399" cy="2287049"/>
          </a:xfrm>
          <a:prstGeom prst="rect">
            <a:avLst/>
          </a:prstGeom>
        </p:spPr>
      </p:pic>
      <p:pic>
        <p:nvPicPr>
          <p:cNvPr id="8" name="Imagen 7">
            <a:extLst>
              <a:ext uri="{FF2B5EF4-FFF2-40B4-BE49-F238E27FC236}">
                <a16:creationId xmlns:a16="http://schemas.microsoft.com/office/drawing/2014/main" id="{B9A053CF-705E-A22D-F990-93FAE14CF444}"/>
              </a:ext>
            </a:extLst>
          </p:cNvPr>
          <p:cNvPicPr>
            <a:picLocks noChangeAspect="1"/>
          </p:cNvPicPr>
          <p:nvPr/>
        </p:nvPicPr>
        <p:blipFill>
          <a:blip r:embed="rId4"/>
          <a:stretch>
            <a:fillRect/>
          </a:stretch>
        </p:blipFill>
        <p:spPr>
          <a:xfrm>
            <a:off x="1370154" y="3631951"/>
            <a:ext cx="3407148" cy="2555361"/>
          </a:xfrm>
          <a:prstGeom prst="rect">
            <a:avLst/>
          </a:prstGeom>
        </p:spPr>
      </p:pic>
      <p:pic>
        <p:nvPicPr>
          <p:cNvPr id="9" name="Imagen 8">
            <a:extLst>
              <a:ext uri="{FF2B5EF4-FFF2-40B4-BE49-F238E27FC236}">
                <a16:creationId xmlns:a16="http://schemas.microsoft.com/office/drawing/2014/main" id="{D2A5648B-01E6-A50C-787E-B4AA851E594C}"/>
              </a:ext>
            </a:extLst>
          </p:cNvPr>
          <p:cNvPicPr>
            <a:picLocks noChangeAspect="1"/>
          </p:cNvPicPr>
          <p:nvPr/>
        </p:nvPicPr>
        <p:blipFill>
          <a:blip r:embed="rId5"/>
          <a:stretch>
            <a:fillRect/>
          </a:stretch>
        </p:blipFill>
        <p:spPr>
          <a:xfrm>
            <a:off x="6951189" y="1026238"/>
            <a:ext cx="3049400" cy="2287050"/>
          </a:xfrm>
          <a:prstGeom prst="rect">
            <a:avLst/>
          </a:prstGeom>
        </p:spPr>
      </p:pic>
      <p:pic>
        <p:nvPicPr>
          <p:cNvPr id="11" name="Imagen 10">
            <a:extLst>
              <a:ext uri="{FF2B5EF4-FFF2-40B4-BE49-F238E27FC236}">
                <a16:creationId xmlns:a16="http://schemas.microsoft.com/office/drawing/2014/main" id="{44248DDC-D2FD-0D2E-2861-32745E612A44}"/>
              </a:ext>
            </a:extLst>
          </p:cNvPr>
          <p:cNvPicPr>
            <a:picLocks noChangeAspect="1"/>
          </p:cNvPicPr>
          <p:nvPr/>
        </p:nvPicPr>
        <p:blipFill>
          <a:blip r:embed="rId6"/>
          <a:stretch>
            <a:fillRect/>
          </a:stretch>
        </p:blipFill>
        <p:spPr>
          <a:xfrm>
            <a:off x="7018166" y="3766107"/>
            <a:ext cx="3049401" cy="2287051"/>
          </a:xfrm>
          <a:prstGeom prst="rect">
            <a:avLst/>
          </a:prstGeom>
        </p:spPr>
      </p:pic>
      <p:sp>
        <p:nvSpPr>
          <p:cNvPr id="15" name="CuadroTexto 14">
            <a:extLst>
              <a:ext uri="{FF2B5EF4-FFF2-40B4-BE49-F238E27FC236}">
                <a16:creationId xmlns:a16="http://schemas.microsoft.com/office/drawing/2014/main" id="{7E430ACF-9988-EFD0-BC78-F8A28DB4A3BB}"/>
              </a:ext>
            </a:extLst>
          </p:cNvPr>
          <p:cNvSpPr txBox="1"/>
          <p:nvPr/>
        </p:nvSpPr>
        <p:spPr>
          <a:xfrm>
            <a:off x="3699933" y="670686"/>
            <a:ext cx="4842934" cy="400110"/>
          </a:xfrm>
          <a:prstGeom prst="rect">
            <a:avLst/>
          </a:prstGeom>
          <a:noFill/>
        </p:spPr>
        <p:txBody>
          <a:bodyPr wrap="square" rtlCol="0">
            <a:spAutoFit/>
          </a:bodyPr>
          <a:lstStyle/>
          <a:p>
            <a:r>
              <a:rPr lang="es-ES" sz="2000" dirty="0">
                <a:solidFill>
                  <a:srgbClr val="FF0000"/>
                </a:solidFill>
              </a:rPr>
              <a:t>ACTUALIZACIONES </a:t>
            </a:r>
          </a:p>
        </p:txBody>
      </p:sp>
    </p:spTree>
    <p:extLst>
      <p:ext uri="{BB962C8B-B14F-4D97-AF65-F5344CB8AC3E}">
        <p14:creationId xmlns:p14="http://schemas.microsoft.com/office/powerpoint/2010/main" val="96082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Tabla 2">
            <a:extLst>
              <a:ext uri="{FF2B5EF4-FFF2-40B4-BE49-F238E27FC236}">
                <a16:creationId xmlns:a16="http://schemas.microsoft.com/office/drawing/2014/main" id="{3CAF089F-55E8-5A93-09C9-4EA617EEE459}"/>
              </a:ext>
            </a:extLst>
          </p:cNvPr>
          <p:cNvGraphicFramePr>
            <a:graphicFrameLocks noGrp="1"/>
          </p:cNvGraphicFramePr>
          <p:nvPr/>
        </p:nvGraphicFramePr>
        <p:xfrm>
          <a:off x="2032000" y="719666"/>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637735415"/>
                    </a:ext>
                  </a:extLst>
                </a:gridCol>
              </a:tblGrid>
              <a:tr h="370840">
                <a:tc>
                  <a:txBody>
                    <a:bodyPr/>
                    <a:lstStyle/>
                    <a:p>
                      <a:r>
                        <a:rPr lang="es-ES" dirty="0">
                          <a:solidFill>
                            <a:schemeClr val="tx1"/>
                          </a:solidFill>
                        </a:rPr>
                        <a:t>DATOS ESTADISTICOS DEL HEMOCENTRO –BSRDLP GESTION 2024</a:t>
                      </a:r>
                    </a:p>
                  </a:txBody>
                  <a:tcPr>
                    <a:solidFill>
                      <a:schemeClr val="bg2"/>
                    </a:solidFill>
                  </a:tcPr>
                </a:tc>
                <a:extLst>
                  <a:ext uri="{0D108BD9-81ED-4DB2-BD59-A6C34878D82A}">
                    <a16:rowId xmlns:a16="http://schemas.microsoft.com/office/drawing/2014/main" val="918906717"/>
                  </a:ext>
                </a:extLst>
              </a:tr>
            </a:tbl>
          </a:graphicData>
        </a:graphic>
      </p:graphicFrame>
      <p:graphicFrame>
        <p:nvGraphicFramePr>
          <p:cNvPr id="4" name="Tabla 3">
            <a:extLst>
              <a:ext uri="{FF2B5EF4-FFF2-40B4-BE49-F238E27FC236}">
                <a16:creationId xmlns:a16="http://schemas.microsoft.com/office/drawing/2014/main" id="{CAF9B0EA-CEB4-F2F8-5DAB-0AFED3B659AF}"/>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8" name="Imagen 7">
            <a:extLst>
              <a:ext uri="{FF2B5EF4-FFF2-40B4-BE49-F238E27FC236}">
                <a16:creationId xmlns:a16="http://schemas.microsoft.com/office/drawing/2014/main" id="{5938E437-6CF8-7F93-1637-FD2388C59899}"/>
              </a:ext>
            </a:extLst>
          </p:cNvPr>
          <p:cNvPicPr>
            <a:picLocks noChangeAspect="1"/>
          </p:cNvPicPr>
          <p:nvPr/>
        </p:nvPicPr>
        <p:blipFill>
          <a:blip r:embed="rId3"/>
          <a:stretch>
            <a:fillRect/>
          </a:stretch>
        </p:blipFill>
        <p:spPr>
          <a:xfrm>
            <a:off x="5744871" y="3429000"/>
            <a:ext cx="6172810" cy="3271021"/>
          </a:xfrm>
          <a:prstGeom prst="rect">
            <a:avLst/>
          </a:prstGeom>
        </p:spPr>
      </p:pic>
      <p:pic>
        <p:nvPicPr>
          <p:cNvPr id="6" name="Imagen 5">
            <a:extLst>
              <a:ext uri="{FF2B5EF4-FFF2-40B4-BE49-F238E27FC236}">
                <a16:creationId xmlns:a16="http://schemas.microsoft.com/office/drawing/2014/main" id="{D277C01D-35F6-2603-53ED-DD5111B72809}"/>
              </a:ext>
            </a:extLst>
          </p:cNvPr>
          <p:cNvPicPr>
            <a:picLocks noChangeAspect="1"/>
          </p:cNvPicPr>
          <p:nvPr/>
        </p:nvPicPr>
        <p:blipFill>
          <a:blip r:embed="rId4"/>
          <a:stretch>
            <a:fillRect/>
          </a:stretch>
        </p:blipFill>
        <p:spPr>
          <a:xfrm>
            <a:off x="87496" y="1315378"/>
            <a:ext cx="6493305" cy="3440854"/>
          </a:xfrm>
          <a:prstGeom prst="rect">
            <a:avLst/>
          </a:prstGeom>
        </p:spPr>
      </p:pic>
    </p:spTree>
    <p:extLst>
      <p:ext uri="{BB962C8B-B14F-4D97-AF65-F5344CB8AC3E}">
        <p14:creationId xmlns:p14="http://schemas.microsoft.com/office/powerpoint/2010/main" val="2060276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a 1">
            <a:extLst>
              <a:ext uri="{FF2B5EF4-FFF2-40B4-BE49-F238E27FC236}">
                <a16:creationId xmlns:a16="http://schemas.microsoft.com/office/drawing/2014/main" id="{B238E09D-3D7F-F831-4B3B-F440AF5FEAA1}"/>
              </a:ext>
            </a:extLst>
          </p:cNvPr>
          <p:cNvGraphicFramePr>
            <a:graphicFrameLocks noGrp="1"/>
          </p:cNvGraphicFramePr>
          <p:nvPr/>
        </p:nvGraphicFramePr>
        <p:xfrm>
          <a:off x="202906" y="4749798"/>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CB55BA03-F60C-91BD-3204-187D3CCEACD5}"/>
              </a:ext>
            </a:extLst>
          </p:cNvPr>
          <p:cNvPicPr>
            <a:picLocks noChangeAspect="1"/>
          </p:cNvPicPr>
          <p:nvPr/>
        </p:nvPicPr>
        <p:blipFill>
          <a:blip r:embed="rId3"/>
          <a:stretch>
            <a:fillRect/>
          </a:stretch>
        </p:blipFill>
        <p:spPr>
          <a:xfrm>
            <a:off x="6268720" y="3669533"/>
            <a:ext cx="5720374" cy="3033598"/>
          </a:xfrm>
          <a:prstGeom prst="rect">
            <a:avLst/>
          </a:prstGeom>
        </p:spPr>
      </p:pic>
      <p:pic>
        <p:nvPicPr>
          <p:cNvPr id="4" name="Imagen 3">
            <a:extLst>
              <a:ext uri="{FF2B5EF4-FFF2-40B4-BE49-F238E27FC236}">
                <a16:creationId xmlns:a16="http://schemas.microsoft.com/office/drawing/2014/main" id="{09334317-273A-45D3-F5E6-7891AB1CDD14}"/>
              </a:ext>
            </a:extLst>
          </p:cNvPr>
          <p:cNvPicPr>
            <a:picLocks noChangeAspect="1"/>
          </p:cNvPicPr>
          <p:nvPr/>
        </p:nvPicPr>
        <p:blipFill>
          <a:blip r:embed="rId4"/>
          <a:stretch>
            <a:fillRect/>
          </a:stretch>
        </p:blipFill>
        <p:spPr>
          <a:xfrm>
            <a:off x="165739" y="746913"/>
            <a:ext cx="7265164" cy="3849868"/>
          </a:xfrm>
          <a:prstGeom prst="rect">
            <a:avLst/>
          </a:prstGeom>
        </p:spPr>
      </p:pic>
    </p:spTree>
    <p:extLst>
      <p:ext uri="{BB962C8B-B14F-4D97-AF65-F5344CB8AC3E}">
        <p14:creationId xmlns:p14="http://schemas.microsoft.com/office/powerpoint/2010/main" val="1502332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EC45F6FC-E114-6B5A-3E5E-AD912E6B0532}"/>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BA609FEE-9F75-3702-6591-B766ADEFF7BC}"/>
              </a:ext>
            </a:extLst>
          </p:cNvPr>
          <p:cNvPicPr>
            <a:picLocks noChangeAspect="1"/>
          </p:cNvPicPr>
          <p:nvPr/>
        </p:nvPicPr>
        <p:blipFill>
          <a:blip r:embed="rId3"/>
          <a:stretch>
            <a:fillRect/>
          </a:stretch>
        </p:blipFill>
        <p:spPr>
          <a:xfrm>
            <a:off x="6340691" y="3234514"/>
            <a:ext cx="5637813" cy="3504704"/>
          </a:xfrm>
          <a:prstGeom prst="rect">
            <a:avLst/>
          </a:prstGeom>
        </p:spPr>
      </p:pic>
      <p:pic>
        <p:nvPicPr>
          <p:cNvPr id="5" name="Imagen 4">
            <a:extLst>
              <a:ext uri="{FF2B5EF4-FFF2-40B4-BE49-F238E27FC236}">
                <a16:creationId xmlns:a16="http://schemas.microsoft.com/office/drawing/2014/main" id="{1A4EE184-DB76-CF7E-A9DA-EC89374CFD52}"/>
              </a:ext>
            </a:extLst>
          </p:cNvPr>
          <p:cNvPicPr>
            <a:picLocks noChangeAspect="1"/>
          </p:cNvPicPr>
          <p:nvPr/>
        </p:nvPicPr>
        <p:blipFill>
          <a:blip r:embed="rId4"/>
          <a:stretch>
            <a:fillRect/>
          </a:stretch>
        </p:blipFill>
        <p:spPr>
          <a:xfrm>
            <a:off x="194027" y="685244"/>
            <a:ext cx="6787153" cy="4266062"/>
          </a:xfrm>
          <a:prstGeom prst="rect">
            <a:avLst/>
          </a:prstGeom>
        </p:spPr>
      </p:pic>
    </p:spTree>
    <p:extLst>
      <p:ext uri="{BB962C8B-B14F-4D97-AF65-F5344CB8AC3E}">
        <p14:creationId xmlns:p14="http://schemas.microsoft.com/office/powerpoint/2010/main" val="257386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5CD65F39-EA9D-F048-95B1-94B055E3B6A7}"/>
              </a:ext>
            </a:extLst>
          </p:cNvPr>
          <p:cNvSpPr txBox="1">
            <a:spLocks/>
          </p:cNvSpPr>
          <p:nvPr/>
        </p:nvSpPr>
        <p:spPr>
          <a:xfrm>
            <a:off x="3524718" y="821833"/>
            <a:ext cx="5142563"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INTRODUCCIÓN</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67AA8E3C-A4A8-1E40-92E5-64396569DEB2}"/>
              </a:ext>
            </a:extLst>
          </p:cNvPr>
          <p:cNvSpPr txBox="1">
            <a:spLocks/>
          </p:cNvSpPr>
          <p:nvPr/>
        </p:nvSpPr>
        <p:spPr>
          <a:xfrm>
            <a:off x="1517004" y="1707432"/>
            <a:ext cx="9157989" cy="4346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1200"/>
              </a:spcBef>
              <a:spcAft>
                <a:spcPts val="2400"/>
              </a:spcAft>
            </a:pPr>
            <a:r>
              <a:rPr lang="es-BO" b="1" dirty="0">
                <a:solidFill>
                  <a:srgbClr val="C00000"/>
                </a:solidFill>
              </a:rPr>
              <a:t>En cumplimiento a lo establecido en la Constitución Política del Estado:</a:t>
            </a:r>
            <a:endParaRPr lang="en-US" b="1" dirty="0">
              <a:solidFill>
                <a:srgbClr val="C00000"/>
              </a:solidFill>
            </a:endParaRPr>
          </a:p>
        </p:txBody>
      </p:sp>
      <p:sp>
        <p:nvSpPr>
          <p:cNvPr id="8" name="Rectángulo 7">
            <a:extLst>
              <a:ext uri="{FF2B5EF4-FFF2-40B4-BE49-F238E27FC236}">
                <a16:creationId xmlns:a16="http://schemas.microsoft.com/office/drawing/2014/main" id="{26DE1A9B-6BBE-7846-8762-DE3C31966B59}"/>
              </a:ext>
            </a:extLst>
          </p:cNvPr>
          <p:cNvSpPr/>
          <p:nvPr/>
        </p:nvSpPr>
        <p:spPr>
          <a:xfrm>
            <a:off x="544151" y="2653982"/>
            <a:ext cx="11103693" cy="3785652"/>
          </a:xfrm>
          <a:prstGeom prst="rect">
            <a:avLst/>
          </a:prstGeom>
        </p:spPr>
        <p:txBody>
          <a:bodyPr wrap="square">
            <a:spAutoFit/>
          </a:bodyPr>
          <a:lstStyle/>
          <a:p>
            <a:pPr marL="342900" lvl="0" indent="-342900" algn="just">
              <a:spcBef>
                <a:spcPts val="1200"/>
              </a:spcBef>
              <a:spcAft>
                <a:spcPts val="2400"/>
              </a:spcAft>
              <a:buFont typeface="Arial" panose="020B0604020202020204" pitchFamily="34" charset="0"/>
              <a:buChar char="•"/>
            </a:pPr>
            <a:r>
              <a:rPr lang="es-BO" dirty="0"/>
              <a:t>EL Banco de Sangre de Referencia Departamental de La Paz ha sido institucionalizado legalmente mediante R.A. Sedes 028/02 del 20 de junio de 2002 en cumplimiento a la Ley No. 1687 de Medicina Transfusional y Bancos de Sangre del 26 de marzo de 1996, como una entidad publica sin fines de lucro, de atención de 24 horas, considerado como centro de emergencia, ha trabajado para mantener la certificación a su sistema de gestión de calidad.</a:t>
            </a:r>
          </a:p>
          <a:p>
            <a:pPr marL="342900" lvl="0" indent="-342900" algn="just">
              <a:spcBef>
                <a:spcPts val="1200"/>
              </a:spcBef>
              <a:spcAft>
                <a:spcPts val="2400"/>
              </a:spcAft>
              <a:buFont typeface="Arial" panose="020B0604020202020204" pitchFamily="34" charset="0"/>
              <a:buChar char="•"/>
            </a:pPr>
            <a:r>
              <a:rPr lang="es-BO" dirty="0"/>
              <a:t>Art. 21 numeral 6, se incluye en los derechos civiles, el derecho a la información, su acceso, la interpretación, el análisis y la comunicación libre, tanto individual como colectiva.</a:t>
            </a:r>
            <a:endParaRPr lang="en-US" dirty="0"/>
          </a:p>
          <a:p>
            <a:pPr marL="342900" lvl="0" indent="-342900" algn="just">
              <a:spcBef>
                <a:spcPts val="1200"/>
              </a:spcBef>
              <a:spcAft>
                <a:spcPts val="2400"/>
              </a:spcAft>
              <a:buFont typeface="Arial" panose="020B0604020202020204" pitchFamily="34" charset="0"/>
              <a:buChar char="•"/>
            </a:pPr>
            <a:r>
              <a:rPr lang="es-BO" dirty="0"/>
              <a:t>Art. 235, numeral 4º, que reconoce el derecho de los ciudadanos y ciudadanas de acceder a la información, incluye entre las obligaciones de los servidores públicos y las servidoras públicas, el rendir cuentas sobre las responsabilidades económicas, políticas, técnicas y administrativas en el ejercicio de la función pública.</a:t>
            </a:r>
            <a:endParaRPr lang="en-US" dirty="0"/>
          </a:p>
        </p:txBody>
      </p:sp>
    </p:spTree>
    <p:extLst>
      <p:ext uri="{BB962C8B-B14F-4D97-AF65-F5344CB8AC3E}">
        <p14:creationId xmlns:p14="http://schemas.microsoft.com/office/powerpoint/2010/main" val="3110008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45339567-6579-15FF-FAAF-D078ADAF75A5}"/>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1FD86B40-D3C1-FACC-6BB2-81695287EAD5}"/>
              </a:ext>
            </a:extLst>
          </p:cNvPr>
          <p:cNvPicPr>
            <a:picLocks noChangeAspect="1"/>
          </p:cNvPicPr>
          <p:nvPr/>
        </p:nvPicPr>
        <p:blipFill>
          <a:blip r:embed="rId3"/>
          <a:stretch>
            <a:fillRect/>
          </a:stretch>
        </p:blipFill>
        <p:spPr>
          <a:xfrm>
            <a:off x="6353585" y="3533985"/>
            <a:ext cx="5535991" cy="3230743"/>
          </a:xfrm>
          <a:prstGeom prst="rect">
            <a:avLst/>
          </a:prstGeom>
        </p:spPr>
      </p:pic>
      <p:pic>
        <p:nvPicPr>
          <p:cNvPr id="5" name="Imagen 4">
            <a:extLst>
              <a:ext uri="{FF2B5EF4-FFF2-40B4-BE49-F238E27FC236}">
                <a16:creationId xmlns:a16="http://schemas.microsoft.com/office/drawing/2014/main" id="{956A0E02-1FD1-9425-A51F-1D2DC1D84631}"/>
              </a:ext>
            </a:extLst>
          </p:cNvPr>
          <p:cNvPicPr>
            <a:picLocks noChangeAspect="1"/>
          </p:cNvPicPr>
          <p:nvPr/>
        </p:nvPicPr>
        <p:blipFill>
          <a:blip r:embed="rId4"/>
          <a:stretch>
            <a:fillRect/>
          </a:stretch>
        </p:blipFill>
        <p:spPr>
          <a:xfrm>
            <a:off x="179322" y="790248"/>
            <a:ext cx="6627878" cy="3860752"/>
          </a:xfrm>
          <a:prstGeom prst="rect">
            <a:avLst/>
          </a:prstGeom>
        </p:spPr>
      </p:pic>
    </p:spTree>
    <p:extLst>
      <p:ext uri="{BB962C8B-B14F-4D97-AF65-F5344CB8AC3E}">
        <p14:creationId xmlns:p14="http://schemas.microsoft.com/office/powerpoint/2010/main" val="142788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D10E840D-003C-0CA0-94B8-D8A2F8378B71}"/>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03F35477-AC70-C45B-BB4C-302040F2B5FA}"/>
              </a:ext>
            </a:extLst>
          </p:cNvPr>
          <p:cNvPicPr>
            <a:picLocks noChangeAspect="1"/>
          </p:cNvPicPr>
          <p:nvPr/>
        </p:nvPicPr>
        <p:blipFill>
          <a:blip r:embed="rId3"/>
          <a:stretch>
            <a:fillRect/>
          </a:stretch>
        </p:blipFill>
        <p:spPr>
          <a:xfrm>
            <a:off x="6289040" y="3429429"/>
            <a:ext cx="5610696" cy="3274340"/>
          </a:xfrm>
          <a:prstGeom prst="rect">
            <a:avLst/>
          </a:prstGeom>
        </p:spPr>
      </p:pic>
      <p:pic>
        <p:nvPicPr>
          <p:cNvPr id="5" name="Imagen 4">
            <a:extLst>
              <a:ext uri="{FF2B5EF4-FFF2-40B4-BE49-F238E27FC236}">
                <a16:creationId xmlns:a16="http://schemas.microsoft.com/office/drawing/2014/main" id="{A3F70962-F1C4-FE30-60C0-86A8328CCCD5}"/>
              </a:ext>
            </a:extLst>
          </p:cNvPr>
          <p:cNvPicPr>
            <a:picLocks noChangeAspect="1"/>
          </p:cNvPicPr>
          <p:nvPr/>
        </p:nvPicPr>
        <p:blipFill>
          <a:blip r:embed="rId4"/>
          <a:stretch>
            <a:fillRect/>
          </a:stretch>
        </p:blipFill>
        <p:spPr>
          <a:xfrm>
            <a:off x="167395" y="830062"/>
            <a:ext cx="6796229" cy="3950569"/>
          </a:xfrm>
          <a:prstGeom prst="rect">
            <a:avLst/>
          </a:prstGeom>
        </p:spPr>
      </p:pic>
    </p:spTree>
    <p:extLst>
      <p:ext uri="{BB962C8B-B14F-4D97-AF65-F5344CB8AC3E}">
        <p14:creationId xmlns:p14="http://schemas.microsoft.com/office/powerpoint/2010/main" val="292603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9129C121-153F-F7B6-63D3-6B3BAAF5ED19}"/>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5E68D509-5ADB-2CC3-1BC1-6D2FAD19D60E}"/>
              </a:ext>
            </a:extLst>
          </p:cNvPr>
          <p:cNvPicPr>
            <a:picLocks noChangeAspect="1"/>
          </p:cNvPicPr>
          <p:nvPr/>
        </p:nvPicPr>
        <p:blipFill>
          <a:blip r:embed="rId3"/>
          <a:stretch>
            <a:fillRect/>
          </a:stretch>
        </p:blipFill>
        <p:spPr>
          <a:xfrm>
            <a:off x="6550903" y="3616959"/>
            <a:ext cx="5358993" cy="3127449"/>
          </a:xfrm>
          <a:prstGeom prst="rect">
            <a:avLst/>
          </a:prstGeom>
        </p:spPr>
      </p:pic>
      <p:pic>
        <p:nvPicPr>
          <p:cNvPr id="5" name="Imagen 4">
            <a:extLst>
              <a:ext uri="{FF2B5EF4-FFF2-40B4-BE49-F238E27FC236}">
                <a16:creationId xmlns:a16="http://schemas.microsoft.com/office/drawing/2014/main" id="{69FBDE32-78D1-B3B2-4DC2-88ABA934D404}"/>
              </a:ext>
            </a:extLst>
          </p:cNvPr>
          <p:cNvPicPr>
            <a:picLocks noChangeAspect="1"/>
          </p:cNvPicPr>
          <p:nvPr/>
        </p:nvPicPr>
        <p:blipFill>
          <a:blip r:embed="rId4"/>
          <a:stretch>
            <a:fillRect/>
          </a:stretch>
        </p:blipFill>
        <p:spPr>
          <a:xfrm>
            <a:off x="163232" y="759768"/>
            <a:ext cx="6877648" cy="4006244"/>
          </a:xfrm>
          <a:prstGeom prst="rect">
            <a:avLst/>
          </a:prstGeom>
        </p:spPr>
      </p:pic>
    </p:spTree>
    <p:extLst>
      <p:ext uri="{BB962C8B-B14F-4D97-AF65-F5344CB8AC3E}">
        <p14:creationId xmlns:p14="http://schemas.microsoft.com/office/powerpoint/2010/main" val="37063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FAFE33F9-460E-74CA-DA9E-D1F7CBA05EF7}"/>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A08FA6B8-01A4-1D23-082D-7481F4F3FB69}"/>
              </a:ext>
            </a:extLst>
          </p:cNvPr>
          <p:cNvPicPr>
            <a:picLocks noChangeAspect="1"/>
          </p:cNvPicPr>
          <p:nvPr/>
        </p:nvPicPr>
        <p:blipFill>
          <a:blip r:embed="rId3"/>
          <a:stretch>
            <a:fillRect/>
          </a:stretch>
        </p:blipFill>
        <p:spPr>
          <a:xfrm>
            <a:off x="6710216" y="3623301"/>
            <a:ext cx="5394288" cy="3150463"/>
          </a:xfrm>
          <a:prstGeom prst="rect">
            <a:avLst/>
          </a:prstGeom>
        </p:spPr>
      </p:pic>
      <p:pic>
        <p:nvPicPr>
          <p:cNvPr id="5" name="Imagen 4">
            <a:extLst>
              <a:ext uri="{FF2B5EF4-FFF2-40B4-BE49-F238E27FC236}">
                <a16:creationId xmlns:a16="http://schemas.microsoft.com/office/drawing/2014/main" id="{8E4C6A91-ADB0-9297-2982-02512E35DE25}"/>
              </a:ext>
            </a:extLst>
          </p:cNvPr>
          <p:cNvPicPr>
            <a:picLocks noChangeAspect="1"/>
          </p:cNvPicPr>
          <p:nvPr/>
        </p:nvPicPr>
        <p:blipFill>
          <a:blip r:embed="rId4"/>
          <a:stretch>
            <a:fillRect/>
          </a:stretch>
        </p:blipFill>
        <p:spPr>
          <a:xfrm>
            <a:off x="158518" y="708968"/>
            <a:ext cx="7298922" cy="4251636"/>
          </a:xfrm>
          <a:prstGeom prst="rect">
            <a:avLst/>
          </a:prstGeom>
        </p:spPr>
      </p:pic>
    </p:spTree>
    <p:extLst>
      <p:ext uri="{BB962C8B-B14F-4D97-AF65-F5344CB8AC3E}">
        <p14:creationId xmlns:p14="http://schemas.microsoft.com/office/powerpoint/2010/main" val="260257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4CDDE6BC-AD16-883D-5611-CA9459ABAB7F}"/>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271A04C7-A038-77AA-A9F0-4904C833C96E}"/>
              </a:ext>
            </a:extLst>
          </p:cNvPr>
          <p:cNvPicPr>
            <a:picLocks noChangeAspect="1"/>
          </p:cNvPicPr>
          <p:nvPr/>
        </p:nvPicPr>
        <p:blipFill>
          <a:blip r:embed="rId3"/>
          <a:stretch>
            <a:fillRect/>
          </a:stretch>
        </p:blipFill>
        <p:spPr>
          <a:xfrm>
            <a:off x="6410959" y="3435353"/>
            <a:ext cx="5613645" cy="3278576"/>
          </a:xfrm>
          <a:prstGeom prst="rect">
            <a:avLst/>
          </a:prstGeom>
        </p:spPr>
      </p:pic>
      <p:pic>
        <p:nvPicPr>
          <p:cNvPr id="5" name="Imagen 4">
            <a:extLst>
              <a:ext uri="{FF2B5EF4-FFF2-40B4-BE49-F238E27FC236}">
                <a16:creationId xmlns:a16="http://schemas.microsoft.com/office/drawing/2014/main" id="{EEDD5F27-835A-2862-8848-1F24C67D133A}"/>
              </a:ext>
            </a:extLst>
          </p:cNvPr>
          <p:cNvPicPr>
            <a:picLocks noChangeAspect="1"/>
          </p:cNvPicPr>
          <p:nvPr/>
        </p:nvPicPr>
        <p:blipFill>
          <a:blip r:embed="rId4"/>
          <a:stretch>
            <a:fillRect/>
          </a:stretch>
        </p:blipFill>
        <p:spPr>
          <a:xfrm>
            <a:off x="167395" y="720143"/>
            <a:ext cx="6982697" cy="4083512"/>
          </a:xfrm>
          <a:prstGeom prst="rect">
            <a:avLst/>
          </a:prstGeom>
        </p:spPr>
      </p:pic>
    </p:spTree>
    <p:extLst>
      <p:ext uri="{BB962C8B-B14F-4D97-AF65-F5344CB8AC3E}">
        <p14:creationId xmlns:p14="http://schemas.microsoft.com/office/powerpoint/2010/main" val="3735143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746F09C7-AF19-F831-1924-B8900897BAA8}"/>
              </a:ext>
            </a:extLst>
          </p:cNvPr>
          <p:cNvGraphicFramePr>
            <a:graphicFrameLocks noGrp="1"/>
          </p:cNvGraphicFramePr>
          <p:nvPr/>
        </p:nvGraphicFramePr>
        <p:xfrm>
          <a:off x="87496" y="4986866"/>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pic>
        <p:nvPicPr>
          <p:cNvPr id="6" name="Imagen 5">
            <a:extLst>
              <a:ext uri="{FF2B5EF4-FFF2-40B4-BE49-F238E27FC236}">
                <a16:creationId xmlns:a16="http://schemas.microsoft.com/office/drawing/2014/main" id="{832C9FD8-7817-B4F0-7A79-A1232F059170}"/>
              </a:ext>
            </a:extLst>
          </p:cNvPr>
          <p:cNvPicPr>
            <a:picLocks noChangeAspect="1"/>
          </p:cNvPicPr>
          <p:nvPr/>
        </p:nvPicPr>
        <p:blipFill>
          <a:blip r:embed="rId3"/>
          <a:stretch>
            <a:fillRect/>
          </a:stretch>
        </p:blipFill>
        <p:spPr>
          <a:xfrm>
            <a:off x="6217920" y="3325265"/>
            <a:ext cx="5702136" cy="3327704"/>
          </a:xfrm>
          <a:prstGeom prst="rect">
            <a:avLst/>
          </a:prstGeom>
        </p:spPr>
      </p:pic>
      <p:pic>
        <p:nvPicPr>
          <p:cNvPr id="5" name="Imagen 4">
            <a:extLst>
              <a:ext uri="{FF2B5EF4-FFF2-40B4-BE49-F238E27FC236}">
                <a16:creationId xmlns:a16="http://schemas.microsoft.com/office/drawing/2014/main" id="{FF3447DA-975C-41EA-53C1-3949858D51DF}"/>
              </a:ext>
            </a:extLst>
          </p:cNvPr>
          <p:cNvPicPr>
            <a:picLocks noChangeAspect="1"/>
          </p:cNvPicPr>
          <p:nvPr/>
        </p:nvPicPr>
        <p:blipFill>
          <a:blip r:embed="rId4"/>
          <a:stretch>
            <a:fillRect/>
          </a:stretch>
        </p:blipFill>
        <p:spPr>
          <a:xfrm>
            <a:off x="180757" y="739448"/>
            <a:ext cx="6860123" cy="3992970"/>
          </a:xfrm>
          <a:prstGeom prst="rect">
            <a:avLst/>
          </a:prstGeom>
        </p:spPr>
      </p:pic>
    </p:spTree>
    <p:extLst>
      <p:ext uri="{BB962C8B-B14F-4D97-AF65-F5344CB8AC3E}">
        <p14:creationId xmlns:p14="http://schemas.microsoft.com/office/powerpoint/2010/main" val="961430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52BAE43D-DA7C-F345-5288-79E19EC0ED52}"/>
              </a:ext>
            </a:extLst>
          </p:cNvPr>
          <p:cNvGraphicFramePr>
            <a:graphicFrameLocks noGrp="1"/>
          </p:cNvGraphicFramePr>
          <p:nvPr/>
        </p:nvGraphicFramePr>
        <p:xfrm>
          <a:off x="1997576" y="5976255"/>
          <a:ext cx="1402637" cy="211667"/>
        </p:xfrm>
        <a:graphic>
          <a:graphicData uri="http://schemas.openxmlformats.org/drawingml/2006/table">
            <a:tbl>
              <a:tblPr firstRow="1" bandRow="1">
                <a:tableStyleId>{5C22544A-7EE6-4342-B048-85BDC9FD1C3A}</a:tableStyleId>
              </a:tblPr>
              <a:tblGrid>
                <a:gridCol w="1402637">
                  <a:extLst>
                    <a:ext uri="{9D8B030D-6E8A-4147-A177-3AD203B41FA5}">
                      <a16:colId xmlns:a16="http://schemas.microsoft.com/office/drawing/2014/main" val="443205534"/>
                    </a:ext>
                  </a:extLst>
                </a:gridCol>
              </a:tblGrid>
              <a:tr h="211667">
                <a:tc>
                  <a:txBody>
                    <a:bodyPr/>
                    <a:lstStyle/>
                    <a:p>
                      <a:r>
                        <a:rPr lang="es-ES" sz="600" dirty="0">
                          <a:solidFill>
                            <a:schemeClr val="tx1"/>
                          </a:solidFill>
                        </a:rPr>
                        <a:t>FUENTE: HEMOCENTRO BSRDLP</a:t>
                      </a:r>
                    </a:p>
                  </a:txBody>
                  <a:tcPr>
                    <a:solidFill>
                      <a:schemeClr val="bg1"/>
                    </a:solidFill>
                  </a:tcPr>
                </a:tc>
                <a:extLst>
                  <a:ext uri="{0D108BD9-81ED-4DB2-BD59-A6C34878D82A}">
                    <a16:rowId xmlns:a16="http://schemas.microsoft.com/office/drawing/2014/main" val="948343295"/>
                  </a:ext>
                </a:extLst>
              </a:tr>
            </a:tbl>
          </a:graphicData>
        </a:graphic>
      </p:graphicFrame>
      <p:graphicFrame>
        <p:nvGraphicFramePr>
          <p:cNvPr id="5" name="Gráfico 4">
            <a:extLst>
              <a:ext uri="{FF2B5EF4-FFF2-40B4-BE49-F238E27FC236}">
                <a16:creationId xmlns:a16="http://schemas.microsoft.com/office/drawing/2014/main" id="{8D1A803B-E463-1D90-D34A-814BFA4CE605}"/>
              </a:ext>
            </a:extLst>
          </p:cNvPr>
          <p:cNvGraphicFramePr>
            <a:graphicFrameLocks/>
          </p:cNvGraphicFramePr>
          <p:nvPr/>
        </p:nvGraphicFramePr>
        <p:xfrm>
          <a:off x="2129517" y="1121714"/>
          <a:ext cx="7932965" cy="46145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Imagen 5" descr="Dibujo animado de un personaje con la boca abierta&#10;&#10;Descripción generada automáticamente con confianza media">
            <a:extLst>
              <a:ext uri="{FF2B5EF4-FFF2-40B4-BE49-F238E27FC236}">
                <a16:creationId xmlns:a16="http://schemas.microsoft.com/office/drawing/2014/main" id="{556DFA89-112A-08AA-C904-979A79863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9972" y="1188548"/>
            <a:ext cx="566392" cy="649940"/>
          </a:xfrm>
          <a:prstGeom prst="rect">
            <a:avLst/>
          </a:prstGeom>
        </p:spPr>
      </p:pic>
    </p:spTree>
    <p:extLst>
      <p:ext uri="{BB962C8B-B14F-4D97-AF65-F5344CB8AC3E}">
        <p14:creationId xmlns:p14="http://schemas.microsoft.com/office/powerpoint/2010/main" val="171711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086352-793F-92C9-2800-E8F4787D0E4B}"/>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08F9AFB-89F6-8874-0A81-1856B2A107FC}"/>
              </a:ext>
            </a:extLst>
          </p:cNvPr>
          <p:cNvSpPr txBox="1">
            <a:spLocks noGrp="1"/>
          </p:cNvSpPr>
          <p:nvPr>
            <p:ph type="title"/>
          </p:nvPr>
        </p:nvSpPr>
        <p:spPr>
          <a:xfrm>
            <a:off x="913778" y="618518"/>
            <a:ext cx="10364449" cy="715755"/>
          </a:xfrm>
        </p:spPr>
        <p:txBody>
          <a:bodyPr/>
          <a:lstStyle/>
          <a:p>
            <a:pPr lvl="0"/>
            <a:r>
              <a:rPr lang="es-ES" dirty="0"/>
              <a:t>RESULTADOS ALCANZADOS POA2024</a:t>
            </a:r>
          </a:p>
        </p:txBody>
      </p:sp>
      <p:graphicFrame>
        <p:nvGraphicFramePr>
          <p:cNvPr id="3" name="Marcador de contenido 3">
            <a:extLst>
              <a:ext uri="{FF2B5EF4-FFF2-40B4-BE49-F238E27FC236}">
                <a16:creationId xmlns:a16="http://schemas.microsoft.com/office/drawing/2014/main" id="{947CB160-4F5D-95DA-6812-7EC5D7C396F4}"/>
              </a:ext>
            </a:extLst>
          </p:cNvPr>
          <p:cNvGraphicFramePr>
            <a:graphicFrameLocks noGrp="1"/>
          </p:cNvGraphicFramePr>
          <p:nvPr>
            <p:ph idx="1"/>
            <p:extLst>
              <p:ext uri="{D42A27DB-BD31-4B8C-83A1-F6EECF244321}">
                <p14:modId xmlns:p14="http://schemas.microsoft.com/office/powerpoint/2010/main" val="1856458887"/>
              </p:ext>
            </p:extLst>
          </p:nvPr>
        </p:nvGraphicFramePr>
        <p:xfrm>
          <a:off x="838203" y="1492895"/>
          <a:ext cx="10515599" cy="4715385"/>
        </p:xfrm>
        <a:graphic>
          <a:graphicData uri="http://schemas.openxmlformats.org/drawingml/2006/table">
            <a:tbl>
              <a:tblPr>
                <a:effectLst/>
                <a:tableStyleId>{5C22544A-7EE6-4342-B048-85BDC9FD1C3A}</a:tableStyleId>
              </a:tblPr>
              <a:tblGrid>
                <a:gridCol w="1026459">
                  <a:extLst>
                    <a:ext uri="{9D8B030D-6E8A-4147-A177-3AD203B41FA5}">
                      <a16:colId xmlns:a16="http://schemas.microsoft.com/office/drawing/2014/main" val="1089119958"/>
                    </a:ext>
                  </a:extLst>
                </a:gridCol>
                <a:gridCol w="4239085">
                  <a:extLst>
                    <a:ext uri="{9D8B030D-6E8A-4147-A177-3AD203B41FA5}">
                      <a16:colId xmlns:a16="http://schemas.microsoft.com/office/drawing/2014/main" val="3726849470"/>
                    </a:ext>
                  </a:extLst>
                </a:gridCol>
                <a:gridCol w="5250055">
                  <a:extLst>
                    <a:ext uri="{9D8B030D-6E8A-4147-A177-3AD203B41FA5}">
                      <a16:colId xmlns:a16="http://schemas.microsoft.com/office/drawing/2014/main" val="2298770228"/>
                    </a:ext>
                  </a:extLst>
                </a:gridCol>
              </a:tblGrid>
              <a:tr h="688552">
                <a:tc>
                  <a:txBody>
                    <a:bodyPr/>
                    <a:lstStyle/>
                    <a:p>
                      <a:pPr marL="640080" lvl="0" indent="-231772" algn="just">
                        <a:lnSpc>
                          <a:spcPct val="102000"/>
                        </a:lnSpc>
                        <a:spcAft>
                          <a:spcPts val="20"/>
                        </a:spcAft>
                      </a:pPr>
                      <a:r>
                        <a:rPr lang="es-ES" sz="2000" kern="1200"/>
                        <a:t>No.</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ctr">
                        <a:lnSpc>
                          <a:spcPct val="102000"/>
                        </a:lnSpc>
                        <a:spcAft>
                          <a:spcPts val="20"/>
                        </a:spcAft>
                      </a:pPr>
                      <a:r>
                        <a:rPr lang="es-ES" sz="2000" kern="1200" dirty="0"/>
                        <a:t>Programada POA gestión 2024.</a:t>
                      </a:r>
                      <a:endParaRPr lang="es-ES" sz="2400" kern="1200" dirty="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ctr">
                        <a:lnSpc>
                          <a:spcPct val="102000"/>
                        </a:lnSpc>
                        <a:spcAft>
                          <a:spcPts val="20"/>
                        </a:spcAft>
                      </a:pPr>
                      <a:r>
                        <a:rPr lang="es-ES" sz="2000" kern="1200"/>
                        <a:t>Resultados alcanzados </a:t>
                      </a:r>
                      <a:endParaRPr lang="es-ES" sz="2400" kern="1200"/>
                    </a:p>
                    <a:p>
                      <a:pPr marL="640080" lvl="0" indent="-231772" algn="ctr">
                        <a:lnSpc>
                          <a:spcPct val="102000"/>
                        </a:lnSpc>
                        <a:spcAft>
                          <a:spcPts val="20"/>
                        </a:spcAft>
                      </a:pPr>
                      <a:r>
                        <a:rPr lang="es-ES" sz="2000" kern="1200"/>
                        <a:t>gestión 2024</a:t>
                      </a:r>
                      <a:endParaRPr lang="es-ES" sz="2400" kern="1200">
                        <a:solidFill>
                          <a:srgbClr val="000000"/>
                        </a:solidFill>
                        <a:latin typeface="Arial" pitchFamily="34"/>
                        <a:ea typeface="Arial" pitchFamily="34"/>
                        <a:cs typeface="Times New Roman" pitchFamily="18"/>
                      </a:endParaRPr>
                    </a:p>
                  </a:txBody>
                  <a:tcPr marL="68580" marR="68580" marT="0" marB="0"/>
                </a:tc>
                <a:extLst>
                  <a:ext uri="{0D108BD9-81ED-4DB2-BD59-A6C34878D82A}">
                    <a16:rowId xmlns:a16="http://schemas.microsoft.com/office/drawing/2014/main" val="3034467061"/>
                  </a:ext>
                </a:extLst>
              </a:tr>
              <a:tr h="1048798">
                <a:tc>
                  <a:txBody>
                    <a:bodyPr/>
                    <a:lstStyle/>
                    <a:p>
                      <a:pPr marL="640080" lvl="0" indent="-231772" algn="just">
                        <a:lnSpc>
                          <a:spcPct val="102000"/>
                        </a:lnSpc>
                        <a:spcAft>
                          <a:spcPts val="20"/>
                        </a:spcAft>
                      </a:pPr>
                      <a:r>
                        <a:rPr lang="es-ES" sz="2400" kern="1200"/>
                        <a:t>1</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15,546 donaciones efectivas de sangre, provenientes de donantes debidamente tamizados, seleccionados e identificados</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400" kern="1200"/>
                        <a:t>17.324 </a:t>
                      </a:r>
                      <a:r>
                        <a:rPr lang="es-ES" sz="1600" kern="0"/>
                        <a:t>donaciones efectivas de sangre, provenientes de donantes debidamente tamizados, seleccionados e identificados.</a:t>
                      </a:r>
                      <a:endParaRPr lang="es-ES" sz="2400" kern="1200">
                        <a:solidFill>
                          <a:srgbClr val="000000"/>
                        </a:solidFill>
                        <a:latin typeface="Arial" pitchFamily="34"/>
                        <a:ea typeface="Arial" pitchFamily="34"/>
                        <a:cs typeface="Times New Roman" pitchFamily="18"/>
                      </a:endParaRPr>
                    </a:p>
                  </a:txBody>
                  <a:tcPr marL="68580" marR="68580" marT="0" marB="0"/>
                </a:tc>
                <a:extLst>
                  <a:ext uri="{0D108BD9-81ED-4DB2-BD59-A6C34878D82A}">
                    <a16:rowId xmlns:a16="http://schemas.microsoft.com/office/drawing/2014/main" val="2598900833"/>
                  </a:ext>
                </a:extLst>
              </a:tr>
              <a:tr h="625824">
                <a:tc>
                  <a:txBody>
                    <a:bodyPr/>
                    <a:lstStyle/>
                    <a:p>
                      <a:pPr marL="640080" lvl="0" indent="-231772" algn="just">
                        <a:lnSpc>
                          <a:spcPct val="102000"/>
                        </a:lnSpc>
                        <a:spcAft>
                          <a:spcPts val="20"/>
                        </a:spcAft>
                      </a:pPr>
                      <a:r>
                        <a:rPr lang="es-ES" sz="2400" kern="1200"/>
                        <a:t>2</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43,242 unidades de Hemocomponentes producidos. </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46.064 unidades de Hemocomponentes producidos.</a:t>
                      </a:r>
                      <a:endParaRPr lang="es-ES" sz="2400" kern="1200">
                        <a:solidFill>
                          <a:srgbClr val="000000"/>
                        </a:solidFill>
                        <a:latin typeface="Arial" pitchFamily="34"/>
                        <a:ea typeface="Arial" pitchFamily="34"/>
                        <a:cs typeface="Times New Roman" pitchFamily="18"/>
                      </a:endParaRPr>
                    </a:p>
                  </a:txBody>
                  <a:tcPr marL="68580" marR="68580" marT="0" marB="0"/>
                </a:tc>
                <a:extLst>
                  <a:ext uri="{0D108BD9-81ED-4DB2-BD59-A6C34878D82A}">
                    <a16:rowId xmlns:a16="http://schemas.microsoft.com/office/drawing/2014/main" val="3904010347"/>
                  </a:ext>
                </a:extLst>
              </a:tr>
              <a:tr h="837316">
                <a:tc>
                  <a:txBody>
                    <a:bodyPr/>
                    <a:lstStyle/>
                    <a:p>
                      <a:pPr marL="640080" lvl="0" indent="-231772" algn="just">
                        <a:lnSpc>
                          <a:spcPct val="102000"/>
                        </a:lnSpc>
                        <a:spcAft>
                          <a:spcPts val="20"/>
                        </a:spcAft>
                      </a:pPr>
                      <a:r>
                        <a:rPr lang="es-ES" sz="2400" kern="1200"/>
                        <a:t>3</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31,405 productos de sangre distribuidos de acuerdo a demanda del Sistema de salud departamental.</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34,765 productos de sangre, distribuidos de acuerdo a demanda del Sistema de salud departamental.</a:t>
                      </a:r>
                      <a:endParaRPr lang="es-ES" sz="2400" kern="1200">
                        <a:solidFill>
                          <a:srgbClr val="000000"/>
                        </a:solidFill>
                        <a:latin typeface="Arial" pitchFamily="34"/>
                        <a:ea typeface="Arial" pitchFamily="34"/>
                        <a:cs typeface="Times New Roman" pitchFamily="18"/>
                      </a:endParaRPr>
                    </a:p>
                  </a:txBody>
                  <a:tcPr marL="68580" marR="68580" marT="0" marB="0"/>
                </a:tc>
                <a:extLst>
                  <a:ext uri="{0D108BD9-81ED-4DB2-BD59-A6C34878D82A}">
                    <a16:rowId xmlns:a16="http://schemas.microsoft.com/office/drawing/2014/main" val="1534473112"/>
                  </a:ext>
                </a:extLst>
              </a:tr>
              <a:tr h="1514895">
                <a:tc>
                  <a:txBody>
                    <a:bodyPr/>
                    <a:lstStyle/>
                    <a:p>
                      <a:pPr marL="640080" lvl="0" indent="-231772" algn="just">
                        <a:lnSpc>
                          <a:spcPct val="102000"/>
                        </a:lnSpc>
                        <a:spcAft>
                          <a:spcPts val="20"/>
                        </a:spcAft>
                      </a:pPr>
                      <a:r>
                        <a:rPr lang="es-ES" sz="2400" kern="1200"/>
                        <a:t>4</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600" kern="0"/>
                        <a:t>5 certificaciones mantenidas con el Sistema de Gestión de la Calidad referidas a la supra e infraestructura, debidamente certificada.</a:t>
                      </a:r>
                      <a:endParaRPr lang="es-ES" sz="2400" kern="1200">
                        <a:solidFill>
                          <a:srgbClr val="000000"/>
                        </a:solidFill>
                        <a:latin typeface="Arial" pitchFamily="34"/>
                        <a:ea typeface="Arial" pitchFamily="34"/>
                        <a:cs typeface="Times New Roman" pitchFamily="18"/>
                      </a:endParaRPr>
                    </a:p>
                  </a:txBody>
                  <a:tcPr marL="68580" marR="68580" marT="0" marB="0"/>
                </a:tc>
                <a:tc>
                  <a:txBody>
                    <a:bodyPr/>
                    <a:lstStyle/>
                    <a:p>
                      <a:pPr marL="640080" lvl="0" indent="-231772" algn="just">
                        <a:lnSpc>
                          <a:spcPct val="102000"/>
                        </a:lnSpc>
                        <a:spcAft>
                          <a:spcPts val="20"/>
                        </a:spcAft>
                      </a:pPr>
                      <a:r>
                        <a:rPr lang="es-ES" sz="1400" kern="1200" dirty="0"/>
                        <a:t>1 certificación con IBNORCA con la ISO 9001 – 2015.</a:t>
                      </a:r>
                      <a:endParaRPr lang="es-ES" sz="2400" kern="1200" dirty="0"/>
                    </a:p>
                    <a:p>
                      <a:pPr marL="640080" lvl="0" indent="-231772" algn="just">
                        <a:lnSpc>
                          <a:spcPct val="102000"/>
                        </a:lnSpc>
                        <a:spcAft>
                          <a:spcPts val="20"/>
                        </a:spcAft>
                      </a:pPr>
                      <a:r>
                        <a:rPr lang="es-ES" sz="1400" kern="1200" dirty="0"/>
                        <a:t>1 Certificado de INLASA gestión 2024 en inmunoserologia.</a:t>
                      </a:r>
                      <a:endParaRPr lang="es-ES" sz="2400" kern="1200" dirty="0"/>
                    </a:p>
                    <a:p>
                      <a:pPr marL="640080" lvl="0" indent="-231772" algn="just">
                        <a:lnSpc>
                          <a:spcPct val="102000"/>
                        </a:lnSpc>
                        <a:spcAft>
                          <a:spcPts val="20"/>
                        </a:spcAft>
                      </a:pPr>
                      <a:r>
                        <a:rPr lang="es-ES" sz="1400" kern="1200" dirty="0"/>
                        <a:t>1 Certificado de Inmunohematología.</a:t>
                      </a:r>
                      <a:endParaRPr lang="es-ES" sz="2400" kern="1200" dirty="0"/>
                    </a:p>
                    <a:p>
                      <a:pPr marL="640080" lvl="0" indent="-231772" algn="just">
                        <a:lnSpc>
                          <a:spcPct val="102000"/>
                        </a:lnSpc>
                        <a:spcAft>
                          <a:spcPts val="20"/>
                        </a:spcAft>
                      </a:pPr>
                      <a:r>
                        <a:rPr lang="es-ES" sz="1400" kern="1200" dirty="0">
                          <a:solidFill>
                            <a:srgbClr val="000000"/>
                          </a:solidFill>
                          <a:latin typeface="Calibri"/>
                        </a:rPr>
                        <a:t>1 Certificado del programa de tipificación sanguínea que evalúa el desempeño satisfactorio del 100% en concordancia </a:t>
                      </a:r>
                    </a:p>
                  </a:txBody>
                  <a:tcPr marL="68580" marR="68580" marT="0" marB="0"/>
                </a:tc>
                <a:extLst>
                  <a:ext uri="{0D108BD9-81ED-4DB2-BD59-A6C34878D82A}">
                    <a16:rowId xmlns:a16="http://schemas.microsoft.com/office/drawing/2014/main" val="248077185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00AF1FF-F1E0-F60D-A3C5-D490877DDE19}"/>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154B5F9-7C82-B668-9B67-B114BBCEE6E0}"/>
              </a:ext>
            </a:extLst>
          </p:cNvPr>
          <p:cNvSpPr txBox="1">
            <a:spLocks noGrp="1"/>
          </p:cNvSpPr>
          <p:nvPr>
            <p:ph type="title"/>
          </p:nvPr>
        </p:nvSpPr>
        <p:spPr/>
        <p:txBody>
          <a:bodyPr/>
          <a:lstStyle/>
          <a:p>
            <a:pPr lvl="0"/>
            <a:r>
              <a:rPr lang="es-ES"/>
              <a:t>ANALISIS</a:t>
            </a:r>
          </a:p>
        </p:txBody>
      </p:sp>
      <p:sp>
        <p:nvSpPr>
          <p:cNvPr id="3" name="Marcador de contenido 2">
            <a:extLst>
              <a:ext uri="{FF2B5EF4-FFF2-40B4-BE49-F238E27FC236}">
                <a16:creationId xmlns:a16="http://schemas.microsoft.com/office/drawing/2014/main" id="{BEE6C325-5C40-4DE1-AF5E-A93FA64C1A3A}"/>
              </a:ext>
            </a:extLst>
          </p:cNvPr>
          <p:cNvSpPr txBox="1">
            <a:spLocks noGrp="1"/>
          </p:cNvSpPr>
          <p:nvPr>
            <p:ph idx="1"/>
          </p:nvPr>
        </p:nvSpPr>
        <p:spPr>
          <a:xfrm>
            <a:off x="838203" y="1792937"/>
            <a:ext cx="10515600" cy="4495565"/>
          </a:xfrm>
        </p:spPr>
        <p:txBody>
          <a:bodyPr>
            <a:normAutofit/>
          </a:bodyPr>
          <a:lstStyle/>
          <a:p>
            <a:pPr lvl="0" algn="just"/>
            <a:r>
              <a:rPr lang="es-ES" sz="1800" cap="none" dirty="0">
                <a:latin typeface="Arial" pitchFamily="34"/>
              </a:rPr>
              <a:t>Se incremento las </a:t>
            </a:r>
            <a:r>
              <a:rPr lang="es-ES" sz="1800" b="1" cap="none" dirty="0">
                <a:latin typeface="Arial" pitchFamily="34"/>
              </a:rPr>
              <a:t>donaciones efectivas </a:t>
            </a:r>
            <a:r>
              <a:rPr lang="es-ES" sz="1800" cap="none" dirty="0">
                <a:latin typeface="Arial" pitchFamily="34"/>
              </a:rPr>
              <a:t>por las </a:t>
            </a:r>
            <a:r>
              <a:rPr lang="es-ES" sz="1800" b="1" cap="none" dirty="0">
                <a:latin typeface="Arial" pitchFamily="34"/>
              </a:rPr>
              <a:t>campañas</a:t>
            </a:r>
            <a:r>
              <a:rPr lang="es-ES" sz="1800" cap="none" dirty="0">
                <a:latin typeface="Arial" pitchFamily="34"/>
              </a:rPr>
              <a:t> en instituciones privadas, publicas, institutos y universidades como también por donación repetida y de reposición dentro del </a:t>
            </a:r>
            <a:r>
              <a:rPr lang="es-ES" sz="1800" cap="none" dirty="0" err="1">
                <a:latin typeface="Arial" pitchFamily="34"/>
              </a:rPr>
              <a:t>hemocentro</a:t>
            </a:r>
            <a:r>
              <a:rPr lang="es-ES" sz="1800" cap="none" dirty="0">
                <a:latin typeface="Arial" pitchFamily="34"/>
              </a:rPr>
              <a:t>.</a:t>
            </a:r>
          </a:p>
          <a:p>
            <a:pPr lvl="0" algn="just"/>
            <a:r>
              <a:rPr lang="es-ES" sz="1800" cap="none" dirty="0">
                <a:latin typeface="Arial" pitchFamily="34"/>
              </a:rPr>
              <a:t>Se sobrepasó la </a:t>
            </a:r>
            <a:r>
              <a:rPr lang="es-ES" sz="1800" b="1" cap="none" dirty="0">
                <a:latin typeface="Arial" pitchFamily="34"/>
              </a:rPr>
              <a:t>producción</a:t>
            </a:r>
            <a:r>
              <a:rPr lang="es-ES" sz="1800" cap="none" dirty="0">
                <a:latin typeface="Arial" pitchFamily="34"/>
              </a:rPr>
              <a:t> de </a:t>
            </a:r>
            <a:r>
              <a:rPr lang="es-ES" sz="1800" cap="none" dirty="0" err="1">
                <a:latin typeface="Arial" pitchFamily="34"/>
              </a:rPr>
              <a:t>hemocomponentes</a:t>
            </a:r>
            <a:r>
              <a:rPr lang="es-ES" sz="1800" cap="none" dirty="0">
                <a:latin typeface="Arial" pitchFamily="34"/>
              </a:rPr>
              <a:t>, por el equipamiento recibido de una </a:t>
            </a:r>
            <a:r>
              <a:rPr lang="es-ES" sz="1800" b="1" cap="none" dirty="0">
                <a:latin typeface="Arial" pitchFamily="34"/>
              </a:rPr>
              <a:t>centrifugadora</a:t>
            </a:r>
            <a:r>
              <a:rPr lang="es-ES" sz="1800" cap="none" dirty="0">
                <a:latin typeface="Arial" pitchFamily="34"/>
              </a:rPr>
              <a:t> por la gobernación que hace que podamos fraccionar en mayor cantidad las unidades colectadas, como también la implementación de la </a:t>
            </a:r>
            <a:r>
              <a:rPr lang="es-ES" sz="1800" b="1" cap="none" dirty="0">
                <a:latin typeface="Arial" pitchFamily="34"/>
              </a:rPr>
              <a:t>quimioluminiscencia</a:t>
            </a:r>
            <a:r>
              <a:rPr lang="es-ES" sz="1800" cap="none" dirty="0">
                <a:latin typeface="Arial" pitchFamily="34"/>
              </a:rPr>
              <a:t> en el área de laboratorio, acortando el tiempo de respuesta de resultados y análisis de las muestras de laboratorio.</a:t>
            </a:r>
          </a:p>
          <a:p>
            <a:pPr lvl="0" algn="just"/>
            <a:r>
              <a:rPr lang="es-ES" sz="1800" cap="none" dirty="0">
                <a:latin typeface="Arial" pitchFamily="34"/>
              </a:rPr>
              <a:t>La </a:t>
            </a:r>
            <a:r>
              <a:rPr lang="es-ES" sz="1800" b="1" cap="none" dirty="0">
                <a:latin typeface="Arial" pitchFamily="34"/>
              </a:rPr>
              <a:t>distribución</a:t>
            </a:r>
            <a:r>
              <a:rPr lang="es-ES" sz="1800" cap="none" dirty="0">
                <a:latin typeface="Arial" pitchFamily="34"/>
              </a:rPr>
              <a:t> de </a:t>
            </a:r>
            <a:r>
              <a:rPr lang="es-ES" sz="1800" cap="none" dirty="0" err="1">
                <a:latin typeface="Arial" pitchFamily="34"/>
              </a:rPr>
              <a:t>hemocomponentes</a:t>
            </a:r>
            <a:r>
              <a:rPr lang="es-ES" sz="1800" cap="none" dirty="0">
                <a:latin typeface="Arial" pitchFamily="34"/>
              </a:rPr>
              <a:t> facilito la implementación de la </a:t>
            </a:r>
            <a:r>
              <a:rPr lang="es-ES" sz="1800" b="1" cap="none" dirty="0">
                <a:latin typeface="Arial" pitchFamily="34"/>
              </a:rPr>
              <a:t>red de comunicación </a:t>
            </a:r>
            <a:r>
              <a:rPr lang="es-ES" sz="1800" cap="none" dirty="0">
                <a:latin typeface="Arial" pitchFamily="34"/>
              </a:rPr>
              <a:t>por vía wasap, se coordina de manera directa con los servicios de medicina transfusional de los diferentes hospitales, </a:t>
            </a:r>
            <a:r>
              <a:rPr lang="es-ES" sz="1800" b="1" cap="none" dirty="0">
                <a:latin typeface="Arial" pitchFamily="34"/>
              </a:rPr>
              <a:t>actualizaciones/cursos de uso y manejo </a:t>
            </a:r>
            <a:r>
              <a:rPr lang="es-ES" sz="1800" cap="none" dirty="0">
                <a:latin typeface="Arial" pitchFamily="34"/>
              </a:rPr>
              <a:t>de </a:t>
            </a:r>
            <a:r>
              <a:rPr lang="es-ES" sz="1800" cap="none" dirty="0" err="1">
                <a:latin typeface="Arial" pitchFamily="34"/>
              </a:rPr>
              <a:t>hemocomponentes</a:t>
            </a:r>
            <a:r>
              <a:rPr lang="es-ES" sz="1800" cap="none" dirty="0">
                <a:latin typeface="Arial" pitchFamily="34"/>
              </a:rPr>
              <a:t> dirigido al personal de salud de los servicios de medicina transfusional.</a:t>
            </a:r>
          </a:p>
          <a:p>
            <a:pPr lvl="0" algn="just"/>
            <a:r>
              <a:rPr lang="es-ES" sz="1800" cap="none" dirty="0">
                <a:latin typeface="Arial" pitchFamily="34"/>
              </a:rPr>
              <a:t>Se tiene </a:t>
            </a:r>
            <a:r>
              <a:rPr lang="es-ES" sz="1800" b="1" cap="none" dirty="0">
                <a:latin typeface="Arial" pitchFamily="34"/>
              </a:rPr>
              <a:t>certificaciones</a:t>
            </a:r>
            <a:r>
              <a:rPr lang="es-ES" sz="1800" cap="none" dirty="0">
                <a:latin typeface="Arial" pitchFamily="34"/>
              </a:rPr>
              <a:t> de IBNORCA 9001 – 2015, INLASA, programa de tipificación sanguínea que evalúa el desempeño satisfactorio del 100% en concordancia.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154D4A-1A7E-2C8A-716D-66D9E17670ED}"/>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DCEDE12-BD8B-143C-E4A1-BAD15C456DE8}"/>
              </a:ext>
            </a:extLst>
          </p:cNvPr>
          <p:cNvSpPr txBox="1">
            <a:spLocks noGrp="1"/>
          </p:cNvSpPr>
          <p:nvPr>
            <p:ph type="title"/>
          </p:nvPr>
        </p:nvSpPr>
        <p:spPr>
          <a:xfrm>
            <a:off x="913778" y="618518"/>
            <a:ext cx="10364449" cy="781071"/>
          </a:xfrm>
        </p:spPr>
        <p:txBody>
          <a:bodyPr/>
          <a:lstStyle/>
          <a:p>
            <a:pPr marL="408307" lvl="0" indent="-231772">
              <a:lnSpc>
                <a:spcPct val="105000"/>
              </a:lnSpc>
              <a:spcAft>
                <a:spcPts val="20"/>
              </a:spcAft>
            </a:pPr>
            <a:r>
              <a:rPr lang="es-ES" sz="1400" b="1">
                <a:latin typeface="Arial" pitchFamily="34"/>
              </a:rPr>
              <a:t>OTRAS ACCIONES QUE CONTRIBUYERON AL CUMPLIMIENTO DE LA MISION INSTITUCIONAL.</a:t>
            </a:r>
            <a:endParaRPr lang="es-ES" sz="2800"/>
          </a:p>
        </p:txBody>
      </p:sp>
      <p:sp>
        <p:nvSpPr>
          <p:cNvPr id="3" name="Marcador de contenido 2">
            <a:extLst>
              <a:ext uri="{FF2B5EF4-FFF2-40B4-BE49-F238E27FC236}">
                <a16:creationId xmlns:a16="http://schemas.microsoft.com/office/drawing/2014/main" id="{5A62336B-AB58-8D4D-020F-5126C2582227}"/>
              </a:ext>
            </a:extLst>
          </p:cNvPr>
          <p:cNvSpPr txBox="1">
            <a:spLocks noGrp="1"/>
          </p:cNvSpPr>
          <p:nvPr>
            <p:ph idx="1"/>
          </p:nvPr>
        </p:nvSpPr>
        <p:spPr>
          <a:xfrm>
            <a:off x="838203" y="1399589"/>
            <a:ext cx="10515600" cy="5093290"/>
          </a:xfrm>
        </p:spPr>
        <p:txBody>
          <a:bodyPr/>
          <a:lstStyle/>
          <a:p>
            <a:pPr marL="342900" marR="238128" lvl="0" indent="-342900" algn="just">
              <a:lnSpc>
                <a:spcPct val="100000"/>
              </a:lnSpc>
              <a:spcAft>
                <a:spcPts val="665"/>
              </a:spcAft>
              <a:buSzPts val="1200"/>
              <a:buFont typeface="Symbol" pitchFamily="18"/>
              <a:buChar char="-"/>
            </a:pPr>
            <a:r>
              <a:rPr lang="es-ES" sz="1100" cap="none">
                <a:uFill>
                  <a:solidFill>
                    <a:srgbClr val="000000"/>
                  </a:solidFill>
                </a:uFill>
                <a:latin typeface="Arial" pitchFamily="34"/>
                <a:cs typeface="Arial" pitchFamily="34"/>
              </a:rPr>
              <a:t>Conformación y reorganización de los </a:t>
            </a:r>
            <a:r>
              <a:rPr lang="es-ES" sz="1100" b="1" cap="none">
                <a:uFill>
                  <a:solidFill>
                    <a:srgbClr val="000000"/>
                  </a:solidFill>
                </a:uFill>
                <a:latin typeface="Arial" pitchFamily="34"/>
                <a:cs typeface="Arial" pitchFamily="34"/>
              </a:rPr>
              <a:t>comités</a:t>
            </a:r>
            <a:r>
              <a:rPr lang="es-ES" sz="1100" cap="none">
                <a:uFill>
                  <a:solidFill>
                    <a:srgbClr val="000000"/>
                  </a:solidFill>
                </a:uFill>
                <a:latin typeface="Arial" pitchFamily="34"/>
                <a:cs typeface="Arial" pitchFamily="34"/>
              </a:rPr>
              <a:t> de asesoramiento: </a:t>
            </a:r>
            <a:r>
              <a:rPr lang="es-ES" sz="1100" cap="none">
                <a:latin typeface="Arial" pitchFamily="34"/>
              </a:rPr>
              <a:t> </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Calibración de los equipos </a:t>
            </a:r>
            <a:r>
              <a:rPr lang="es-ES" sz="1100" cap="none">
                <a:uFill>
                  <a:solidFill>
                    <a:srgbClr val="000000"/>
                  </a:solidFill>
                </a:uFill>
                <a:latin typeface="Arial" pitchFamily="34"/>
                <a:cs typeface="Arial" pitchFamily="34"/>
              </a:rPr>
              <a:t>hemoglobinómetros utilizados en colectas externas, por INLASA en el marco del convenio interinstitucional entre ambas instituciones.</a:t>
            </a:r>
          </a:p>
          <a:p>
            <a:pPr marL="342900" marR="238128" lvl="0" indent="-342900" algn="just">
              <a:lnSpc>
                <a:spcPct val="100000"/>
              </a:lnSpc>
              <a:spcAft>
                <a:spcPts val="20"/>
              </a:spcAft>
              <a:buSzPts val="1200"/>
              <a:buFont typeface="Symbol" pitchFamily="18"/>
              <a:buChar char="-"/>
            </a:pPr>
            <a:r>
              <a:rPr lang="es-ES" sz="1100" cap="none">
                <a:uFill>
                  <a:solidFill>
                    <a:srgbClr val="000000"/>
                  </a:solidFill>
                </a:uFill>
                <a:latin typeface="Arial" pitchFamily="34"/>
                <a:cs typeface="Arial" pitchFamily="34"/>
              </a:rPr>
              <a:t>Elaboración del plan de </a:t>
            </a:r>
            <a:r>
              <a:rPr lang="es-ES" sz="1100" b="1" cap="none">
                <a:uFill>
                  <a:solidFill>
                    <a:srgbClr val="000000"/>
                  </a:solidFill>
                </a:uFill>
                <a:latin typeface="Arial" pitchFamily="34"/>
                <a:cs typeface="Arial" pitchFamily="34"/>
              </a:rPr>
              <a:t>acciones correctivas</a:t>
            </a:r>
            <a:r>
              <a:rPr lang="es-ES" sz="1100" cap="none">
                <a:uFill>
                  <a:solidFill>
                    <a:srgbClr val="000000"/>
                  </a:solidFill>
                </a:uFill>
                <a:latin typeface="Arial" pitchFamily="34"/>
                <a:cs typeface="Arial" pitchFamily="34"/>
              </a:rPr>
              <a:t>, detectadas en la auditoria interna por la alta dirección ejecutiva del Hemocentro – BSRDLP.</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Planificación, organización y realización de la colecta </a:t>
            </a:r>
            <a:r>
              <a:rPr lang="es-ES" sz="1100" cap="none">
                <a:uFill>
                  <a:solidFill>
                    <a:srgbClr val="000000"/>
                  </a:solidFill>
                </a:uFill>
                <a:latin typeface="Arial" pitchFamily="34"/>
                <a:cs typeface="Arial" pitchFamily="34"/>
              </a:rPr>
              <a:t>de 14 de junio, en conmemoración del día mundial y nacional del donante de sangre, obteniéndose 351 donaciones efectivas de sangre y diversas campañas.</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Capacitación a todo el personal nuevo de la institución </a:t>
            </a:r>
            <a:r>
              <a:rPr lang="es-ES" sz="1100" cap="none">
                <a:uFill>
                  <a:solidFill>
                    <a:srgbClr val="000000"/>
                  </a:solidFill>
                </a:uFill>
                <a:latin typeface="Arial" pitchFamily="34"/>
                <a:cs typeface="Arial" pitchFamily="34"/>
              </a:rPr>
              <a:t>(bioquímicos, licenciadas y auxiliares en enfermería, administrativos y de servicios </a:t>
            </a:r>
            <a:r>
              <a:rPr lang="es-ES" sz="1100" cap="none">
                <a:latin typeface="Arial" pitchFamily="34"/>
              </a:rPr>
              <a:t>generales) en temas referentes a la legislación aplicable al trabajo del Hemocentro-BSRDLP, procesos y procedimientos de todas las áreas y sistemas de gestión de la calidad.  </a:t>
            </a:r>
          </a:p>
          <a:p>
            <a:pPr marL="342900" marR="238128" lvl="0" indent="-342900" algn="just">
              <a:lnSpc>
                <a:spcPct val="100000"/>
              </a:lnSpc>
              <a:spcAft>
                <a:spcPts val="20"/>
              </a:spcAft>
              <a:buSzPts val="1200"/>
              <a:buFont typeface="Symbol" pitchFamily="18"/>
              <a:buChar char="-"/>
            </a:pPr>
            <a:r>
              <a:rPr lang="es-ES" sz="1100" cap="none">
                <a:uFill>
                  <a:solidFill>
                    <a:srgbClr val="000000"/>
                  </a:solidFill>
                </a:uFill>
                <a:latin typeface="Arial" pitchFamily="34"/>
                <a:cs typeface="Arial" pitchFamily="34"/>
              </a:rPr>
              <a:t>Capacitación a </a:t>
            </a:r>
            <a:r>
              <a:rPr lang="es-ES" sz="1100" b="1" cap="none">
                <a:uFill>
                  <a:solidFill>
                    <a:srgbClr val="000000"/>
                  </a:solidFill>
                </a:uFill>
                <a:latin typeface="Arial" pitchFamily="34"/>
                <a:cs typeface="Arial" pitchFamily="34"/>
              </a:rPr>
              <a:t>promotores de la donación voluntaria </a:t>
            </a:r>
            <a:r>
              <a:rPr lang="es-ES" sz="1100" cap="none">
                <a:uFill>
                  <a:solidFill>
                    <a:srgbClr val="000000"/>
                  </a:solidFill>
                </a:uFill>
                <a:latin typeface="Arial" pitchFamily="34"/>
                <a:cs typeface="Arial" pitchFamily="34"/>
              </a:rPr>
              <a:t>altruista y repetitiva de sangre, pertenecientes a diferentes asociaciones de voluntarios del departamento de la paz, como por ejemplo (universitarios de UDABOL, UNIFRANZ, UNIVALLE, UMSA).   </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Plan de Mantenimiento preventivo </a:t>
            </a:r>
            <a:r>
              <a:rPr lang="es-ES" sz="1100" cap="none">
                <a:uFill>
                  <a:solidFill>
                    <a:srgbClr val="000000"/>
                  </a:solidFill>
                </a:uFill>
                <a:latin typeface="Arial" pitchFamily="34"/>
                <a:cs typeface="Arial" pitchFamily="34"/>
              </a:rPr>
              <a:t>de todo el equipamiento médico y de laboratorio del Hemocentro - BSRDLP en cumplimiento de un cronograma anual, que permitió disminuir los costos emergentes de mantenimientos correctivos y alargando la vida útil de este equipamiento, </a:t>
            </a:r>
            <a:r>
              <a:rPr lang="es-ES" sz="1100" b="1" cap="none">
                <a:uFill>
                  <a:solidFill>
                    <a:srgbClr val="000000"/>
                  </a:solidFill>
                </a:uFill>
                <a:latin typeface="Arial" pitchFamily="34"/>
                <a:cs typeface="Arial" pitchFamily="34"/>
              </a:rPr>
              <a:t>gracias al apoyo de la gobernación </a:t>
            </a:r>
            <a:r>
              <a:rPr lang="es-ES" sz="1100" cap="none">
                <a:uFill>
                  <a:solidFill>
                    <a:srgbClr val="000000"/>
                  </a:solidFill>
                </a:uFill>
                <a:latin typeface="Arial" pitchFamily="34"/>
                <a:cs typeface="Arial" pitchFamily="34"/>
              </a:rPr>
              <a:t>con la partida 20-220. </a:t>
            </a:r>
          </a:p>
          <a:p>
            <a:pPr marL="342900" marR="238128" lvl="0" indent="-342900" algn="just">
              <a:lnSpc>
                <a:spcPct val="100000"/>
              </a:lnSpc>
              <a:spcAft>
                <a:spcPts val="20"/>
              </a:spcAft>
              <a:buSzPts val="1200"/>
              <a:buFont typeface="Symbol" pitchFamily="18"/>
              <a:buChar char="-"/>
            </a:pPr>
            <a:r>
              <a:rPr lang="es-ES" sz="1100" cap="none">
                <a:uFill>
                  <a:solidFill>
                    <a:srgbClr val="000000"/>
                  </a:solidFill>
                </a:uFill>
                <a:latin typeface="Arial" pitchFamily="34"/>
                <a:cs typeface="Arial" pitchFamily="34"/>
              </a:rPr>
              <a:t>Se realizó la </a:t>
            </a:r>
            <a:r>
              <a:rPr lang="es-ES" sz="1100" b="1" cap="none">
                <a:uFill>
                  <a:solidFill>
                    <a:srgbClr val="000000"/>
                  </a:solidFill>
                </a:uFill>
                <a:latin typeface="Arial" pitchFamily="34"/>
                <a:cs typeface="Arial" pitchFamily="34"/>
              </a:rPr>
              <a:t>inspección anual de la infraestructura </a:t>
            </a:r>
            <a:r>
              <a:rPr lang="es-ES" sz="1100" cap="none">
                <a:uFill>
                  <a:solidFill>
                    <a:srgbClr val="000000"/>
                  </a:solidFill>
                </a:uFill>
                <a:latin typeface="Arial" pitchFamily="34"/>
                <a:cs typeface="Arial" pitchFamily="34"/>
              </a:rPr>
              <a:t>interna y externa del Hemocentro - BSRDLP para la detección de no conformidades y recomendación del mantenimiento anual. </a:t>
            </a:r>
          </a:p>
          <a:p>
            <a:pPr marL="342900" marR="238128" lvl="0" indent="-342900" algn="just">
              <a:lnSpc>
                <a:spcPct val="100000"/>
              </a:lnSpc>
              <a:spcAft>
                <a:spcPts val="20"/>
              </a:spcAft>
              <a:buSzPts val="1200"/>
              <a:buFont typeface="Symbol" pitchFamily="18"/>
              <a:buChar char="-"/>
            </a:pPr>
            <a:r>
              <a:rPr lang="es-ES" sz="1100" cap="none">
                <a:uFill>
                  <a:solidFill>
                    <a:srgbClr val="000000"/>
                  </a:solidFill>
                </a:uFill>
                <a:latin typeface="Arial" pitchFamily="34"/>
                <a:cs typeface="Arial" pitchFamily="34"/>
              </a:rPr>
              <a:t>Toma de </a:t>
            </a:r>
            <a:r>
              <a:rPr lang="es-ES" sz="1100" b="1" cap="none">
                <a:uFill>
                  <a:solidFill>
                    <a:srgbClr val="000000"/>
                  </a:solidFill>
                </a:uFill>
                <a:latin typeface="Arial" pitchFamily="34"/>
                <a:cs typeface="Arial" pitchFamily="34"/>
              </a:rPr>
              <a:t>acciones y recomendaciones a la apertura del buzón de quejas</a:t>
            </a:r>
            <a:r>
              <a:rPr lang="es-ES" sz="1100" cap="none">
                <a:uFill>
                  <a:solidFill>
                    <a:srgbClr val="000000"/>
                  </a:solidFill>
                </a:uFill>
                <a:latin typeface="Arial" pitchFamily="34"/>
                <a:cs typeface="Arial" pitchFamily="34"/>
              </a:rPr>
              <a:t>, sugerencias y felicitaciones.</a:t>
            </a:r>
          </a:p>
          <a:p>
            <a:pPr marL="342900" marR="238128" lvl="0" indent="-342900" algn="just">
              <a:lnSpc>
                <a:spcPct val="100000"/>
              </a:lnSpc>
              <a:spcAft>
                <a:spcPts val="20"/>
              </a:spcAft>
              <a:buSzPts val="1200"/>
              <a:buFont typeface="Symbol" pitchFamily="18"/>
              <a:buChar char="-"/>
            </a:pPr>
            <a:r>
              <a:rPr lang="es-ES" sz="1100" cap="none">
                <a:uFill>
                  <a:solidFill>
                    <a:srgbClr val="000000"/>
                  </a:solidFill>
                </a:uFill>
                <a:latin typeface="Arial" pitchFamily="34"/>
                <a:cs typeface="Arial" pitchFamily="34"/>
              </a:rPr>
              <a:t>Elaboración de la graficas de Levy – Jennings como </a:t>
            </a:r>
            <a:r>
              <a:rPr lang="es-ES" sz="1100" b="1" cap="none">
                <a:uFill>
                  <a:solidFill>
                    <a:srgbClr val="000000"/>
                  </a:solidFill>
                </a:uFill>
                <a:latin typeface="Arial" pitchFamily="34"/>
                <a:cs typeface="Arial" pitchFamily="34"/>
              </a:rPr>
              <a:t>control de calidad interna de laboratorio</a:t>
            </a:r>
            <a:r>
              <a:rPr lang="es-ES" sz="1100" cap="none">
                <a:uFill>
                  <a:solidFill>
                    <a:srgbClr val="000000"/>
                  </a:solidFill>
                </a:uFill>
                <a:latin typeface="Arial" pitchFamily="34"/>
                <a:cs typeface="Arial" pitchFamily="34"/>
              </a:rPr>
              <a:t>.</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Revisión anual de los manuales de procedimientos </a:t>
            </a:r>
            <a:r>
              <a:rPr lang="es-ES" sz="1100" cap="none">
                <a:uFill>
                  <a:solidFill>
                    <a:srgbClr val="000000"/>
                  </a:solidFill>
                </a:uFill>
                <a:latin typeface="Arial" pitchFamily="34"/>
                <a:cs typeface="Arial" pitchFamily="34"/>
              </a:rPr>
              <a:t>de todos los departamentos y unidades.</a:t>
            </a:r>
          </a:p>
          <a:p>
            <a:pPr marL="342900" marR="238128" lvl="0" indent="-342900" algn="just">
              <a:lnSpc>
                <a:spcPct val="100000"/>
              </a:lnSpc>
              <a:spcAft>
                <a:spcPts val="20"/>
              </a:spcAft>
              <a:buSzPts val="1200"/>
              <a:buFont typeface="Symbol" pitchFamily="18"/>
              <a:buChar char="-"/>
            </a:pPr>
            <a:r>
              <a:rPr lang="es-ES" sz="1100" b="1" cap="none">
                <a:uFill>
                  <a:solidFill>
                    <a:srgbClr val="000000"/>
                  </a:solidFill>
                </a:uFill>
                <a:latin typeface="Arial" pitchFamily="34"/>
                <a:cs typeface="Arial" pitchFamily="34"/>
              </a:rPr>
              <a:t>Implementación del método de quimioluminiscencia </a:t>
            </a:r>
            <a:r>
              <a:rPr lang="es-ES" sz="1100" cap="none">
                <a:uFill>
                  <a:solidFill>
                    <a:srgbClr val="000000"/>
                  </a:solidFill>
                </a:uFill>
                <a:latin typeface="Arial" pitchFamily="34"/>
                <a:cs typeface="Arial" pitchFamily="34"/>
              </a:rPr>
              <a:t>para realizar el tamizaje inmunoserologico acortando el tiempo de respuesta de 4 horas a una hora.</a:t>
            </a:r>
          </a:p>
          <a:p>
            <a:pPr lvl="0"/>
            <a:endParaRPr lang="es-ES" cap="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2 Marcador de contenido">
            <a:extLst>
              <a:ext uri="{FF2B5EF4-FFF2-40B4-BE49-F238E27FC236}">
                <a16:creationId xmlns:a16="http://schemas.microsoft.com/office/drawing/2014/main" id="{50768D1F-9D5E-9F4E-9F67-F1E26073DB30}"/>
              </a:ext>
            </a:extLst>
          </p:cNvPr>
          <p:cNvSpPr txBox="1">
            <a:spLocks/>
          </p:cNvSpPr>
          <p:nvPr/>
        </p:nvSpPr>
        <p:spPr>
          <a:xfrm>
            <a:off x="368134" y="1530133"/>
            <a:ext cx="11483439" cy="4888465"/>
          </a:xfrm>
          <a:prstGeom prst="rect">
            <a:avLst/>
          </a:prstGeom>
          <a:ln w="19050">
            <a:solidFill>
              <a:schemeClr val="accent1">
                <a:lumMod val="75000"/>
              </a:schemeClr>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spcBef>
                <a:spcPts val="0"/>
              </a:spcBef>
              <a:buSzPct val="100000"/>
              <a:buFont typeface="Wingdings" panose="05000000000000000000" pitchFamily="2" charset="2"/>
              <a:buChar char="Ø"/>
            </a:pPr>
            <a:r>
              <a:rPr lang="es-BO" sz="1700" dirty="0"/>
              <a:t> Constitución Política del Estado</a:t>
            </a:r>
          </a:p>
          <a:p>
            <a:pPr algn="just">
              <a:lnSpc>
                <a:spcPct val="150000"/>
              </a:lnSpc>
              <a:spcBef>
                <a:spcPts val="0"/>
              </a:spcBef>
              <a:buSzPct val="100000"/>
              <a:buFont typeface="Wingdings" panose="05000000000000000000" pitchFamily="2" charset="2"/>
              <a:buChar char="Ø"/>
            </a:pPr>
            <a:r>
              <a:rPr lang="es-BO" sz="1700" dirty="0"/>
              <a:t>Ley N° 1178 de Administración y Control gubernamental, 20 de julio de 1990.</a:t>
            </a:r>
          </a:p>
          <a:p>
            <a:pPr algn="just">
              <a:lnSpc>
                <a:spcPct val="150000"/>
              </a:lnSpc>
              <a:spcBef>
                <a:spcPts val="0"/>
              </a:spcBef>
              <a:buSzPct val="100000"/>
              <a:buFont typeface="Wingdings" panose="05000000000000000000" pitchFamily="2" charset="2"/>
              <a:buChar char="Ø"/>
            </a:pPr>
            <a:r>
              <a:rPr lang="es-BO" sz="1700" dirty="0"/>
              <a:t>D.S. N° 23318-A Reglamento de la Responsabilidad por la Función Pública, 13 de noviembre de 1992.</a:t>
            </a:r>
          </a:p>
          <a:p>
            <a:pPr lvl="0" algn="just">
              <a:lnSpc>
                <a:spcPct val="150000"/>
              </a:lnSpc>
              <a:spcBef>
                <a:spcPts val="0"/>
              </a:spcBef>
              <a:buSzPct val="100000"/>
              <a:buFont typeface="Wingdings" panose="05000000000000000000" pitchFamily="2" charset="2"/>
              <a:buChar char="Ø"/>
            </a:pPr>
            <a:r>
              <a:rPr lang="es-BO" sz="1700" dirty="0"/>
              <a:t>Ley N° 341, Ley de Participación y Control social, 5 de febrero de 2013.</a:t>
            </a:r>
            <a:endParaRPr lang="en-US" sz="1700" dirty="0"/>
          </a:p>
          <a:p>
            <a:pPr algn="just">
              <a:lnSpc>
                <a:spcPct val="150000"/>
              </a:lnSpc>
              <a:spcBef>
                <a:spcPts val="0"/>
              </a:spcBef>
              <a:buSzPct val="100000"/>
              <a:buFont typeface="Wingdings" panose="05000000000000000000" pitchFamily="2" charset="2"/>
              <a:buChar char="Ø"/>
            </a:pPr>
            <a:r>
              <a:rPr lang="es-BO" sz="1700" dirty="0"/>
              <a:t> Ley 031, Ley Marco de Autonomías y Descentralización “Andrés Ibáñez”, 19 de Julio 2010. </a:t>
            </a:r>
          </a:p>
          <a:p>
            <a:pPr algn="just">
              <a:lnSpc>
                <a:spcPct val="150000"/>
              </a:lnSpc>
              <a:spcBef>
                <a:spcPts val="0"/>
              </a:spcBef>
              <a:buSzPct val="100000"/>
              <a:buFont typeface="Wingdings" panose="05000000000000000000" pitchFamily="2" charset="2"/>
              <a:buChar char="Ø"/>
            </a:pPr>
            <a:r>
              <a:rPr lang="es-BO" sz="1700" dirty="0"/>
              <a:t>Ley 3131. D.S. Ejercicio Profesional Médico, 8 de agosto de 2005 y su D.S. reglamentario N° 28562.</a:t>
            </a:r>
          </a:p>
          <a:p>
            <a:pPr lvl="0" algn="just">
              <a:lnSpc>
                <a:spcPct val="150000"/>
              </a:lnSpc>
              <a:spcBef>
                <a:spcPts val="0"/>
              </a:spcBef>
              <a:buSzPct val="100000"/>
              <a:buFont typeface="Wingdings" panose="05000000000000000000" pitchFamily="2" charset="2"/>
              <a:buChar char="Ø"/>
            </a:pPr>
            <a:r>
              <a:rPr lang="es-BO" sz="1700" dirty="0"/>
              <a:t>Ley N° 004, Lucha Contra la Corrupción, enriquecimiento ilícito e investigación de fortunas “Marcelo Quiroga Santa Cruz”, 31 de marzo de 2010.</a:t>
            </a:r>
            <a:endParaRPr lang="en-US" sz="1700" dirty="0"/>
          </a:p>
          <a:p>
            <a:pPr lvl="0" algn="just">
              <a:lnSpc>
                <a:spcPct val="150000"/>
              </a:lnSpc>
              <a:spcBef>
                <a:spcPts val="0"/>
              </a:spcBef>
              <a:buSzPct val="100000"/>
              <a:buFont typeface="Wingdings" panose="05000000000000000000" pitchFamily="2" charset="2"/>
              <a:buChar char="Ø"/>
            </a:pPr>
            <a:r>
              <a:rPr lang="es-BO" sz="1700" dirty="0"/>
              <a:t>Ley N° 045, Ley Contra el Racismo y Toda Forma de Discriminación, 8 de octubre de 2010.</a:t>
            </a:r>
            <a:endParaRPr lang="en-US" sz="1700" dirty="0"/>
          </a:p>
          <a:p>
            <a:pPr lvl="0" algn="just">
              <a:lnSpc>
                <a:spcPct val="150000"/>
              </a:lnSpc>
              <a:spcBef>
                <a:spcPts val="0"/>
              </a:spcBef>
              <a:buSzPct val="100000"/>
              <a:buFont typeface="Wingdings" panose="05000000000000000000" pitchFamily="2" charset="2"/>
              <a:buChar char="Ø"/>
            </a:pPr>
            <a:r>
              <a:rPr lang="es-ES" sz="1700" dirty="0"/>
              <a:t>Ley N° 1152, ley modificatoria a la Ley N° 475 “Hacia el Sistema Único de salud, universal y gratuito”, 20 de febrero de 2019.</a:t>
            </a:r>
          </a:p>
          <a:p>
            <a:pPr lvl="0" algn="just">
              <a:lnSpc>
                <a:spcPct val="150000"/>
              </a:lnSpc>
              <a:spcBef>
                <a:spcPts val="0"/>
              </a:spcBef>
              <a:buSzPct val="100000"/>
              <a:buFont typeface="Wingdings" panose="05000000000000000000" pitchFamily="2" charset="2"/>
              <a:buChar char="Ø"/>
            </a:pPr>
            <a:r>
              <a:rPr lang="es-BO" sz="1700" dirty="0"/>
              <a:t>Resolución Ministerial N° 0251  que aprueba el Reglamento para la aplicación técnica y la gestión administrativa y financiera de la Ley N° 1152 de 20 de febrero de 2019 “Hacia el Sistema único de salud Universal y gratuito”, de 30 de junio de 2021.</a:t>
            </a:r>
          </a:p>
        </p:txBody>
      </p:sp>
      <p:sp>
        <p:nvSpPr>
          <p:cNvPr id="8" name="Título 1">
            <a:extLst>
              <a:ext uri="{FF2B5EF4-FFF2-40B4-BE49-F238E27FC236}">
                <a16:creationId xmlns:a16="http://schemas.microsoft.com/office/drawing/2014/main" id="{1547CE7C-2292-A949-99E3-0FB6F1537B8E}"/>
              </a:ext>
            </a:extLst>
          </p:cNvPr>
          <p:cNvSpPr txBox="1">
            <a:spLocks/>
          </p:cNvSpPr>
          <p:nvPr/>
        </p:nvSpPr>
        <p:spPr>
          <a:xfrm>
            <a:off x="2601714" y="745633"/>
            <a:ext cx="7016278"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NORMAS LEGALES GENERALES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2940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4FFE-532A-3AF0-4363-579CE4F3D51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82CA3D6B-1033-6263-4466-356853BFAE2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ángulo 9">
            <a:extLst>
              <a:ext uri="{FF2B5EF4-FFF2-40B4-BE49-F238E27FC236}">
                <a16:creationId xmlns:a16="http://schemas.microsoft.com/office/drawing/2014/main" id="{A5B31E01-46BF-3B09-7C31-CC905C062D34}"/>
              </a:ext>
            </a:extLst>
          </p:cNvPr>
          <p:cNvSpPr/>
          <p:nvPr/>
        </p:nvSpPr>
        <p:spPr>
          <a:xfrm>
            <a:off x="2356581" y="937596"/>
            <a:ext cx="7478837" cy="3186820"/>
          </a:xfrm>
          <a:prstGeom prst="rect">
            <a:avLst/>
          </a:prstGeom>
        </p:spPr>
        <p:txBody>
          <a:bodyPr vert="horz" lIns="91440" tIns="45720" rIns="91440" bIns="45720" rtlCol="0" anchor="ctr">
            <a:noAutofit/>
          </a:bodyPr>
          <a:lstStyle/>
          <a:p>
            <a:pPr algn="ctr" defTabSz="685800">
              <a:lnSpc>
                <a:spcPct val="90000"/>
              </a:lnSpc>
              <a:spcBef>
                <a:spcPct val="0"/>
              </a:spcBef>
            </a:pPr>
            <a:endParaRPr lang="es-ES" altLang="es-ES" sz="32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p:txBody>
      </p:sp>
      <p:sp>
        <p:nvSpPr>
          <p:cNvPr id="2" name="Título 1">
            <a:extLst>
              <a:ext uri="{FF2B5EF4-FFF2-40B4-BE49-F238E27FC236}">
                <a16:creationId xmlns:a16="http://schemas.microsoft.com/office/drawing/2014/main" id="{404B3365-6815-9103-D0E2-A08B5056CF06}"/>
              </a:ext>
            </a:extLst>
          </p:cNvPr>
          <p:cNvSpPr txBox="1">
            <a:spLocks/>
          </p:cNvSpPr>
          <p:nvPr/>
        </p:nvSpPr>
        <p:spPr>
          <a:xfrm>
            <a:off x="755345" y="689811"/>
            <a:ext cx="10409960" cy="59676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s-BO" sz="2800" dirty="0">
                <a:solidFill>
                  <a:srgbClr val="002060"/>
                </a:solidFill>
                <a:latin typeface="Arial" panose="020B0604020202020204" pitchFamily="34" charset="0"/>
                <a:cs typeface="Arial" panose="020B0604020202020204" pitchFamily="34" charset="0"/>
              </a:rPr>
              <a:t>Conclusiones</a:t>
            </a:r>
          </a:p>
          <a:p>
            <a:pPr algn="just"/>
            <a:endParaRPr lang="es-BO" sz="2800" dirty="0">
              <a:solidFill>
                <a:srgbClr val="002060"/>
              </a:solidFill>
              <a:latin typeface="Arial" panose="020B0604020202020204" pitchFamily="34" charset="0"/>
              <a:cs typeface="Arial" panose="020B0604020202020204" pitchFamily="34" charset="0"/>
            </a:endParaRPr>
          </a:p>
          <a:p>
            <a:pPr marL="285750" indent="-285750" algn="just">
              <a:lnSpc>
                <a:spcPct val="110000"/>
              </a:lnSpc>
              <a:buFont typeface="Arial" panose="020B0604020202020204" pitchFamily="34" charset="0"/>
              <a:buChar char="•"/>
            </a:pPr>
            <a:r>
              <a:rPr lang="es-BO" sz="1600" dirty="0">
                <a:solidFill>
                  <a:srgbClr val="002060"/>
                </a:solidFill>
                <a:latin typeface="Arial" panose="020B0604020202020204" pitchFamily="34" charset="0"/>
                <a:cs typeface="Arial" panose="020B0604020202020204" pitchFamily="34" charset="0"/>
              </a:rPr>
              <a:t>La intención de donar 24.232  y donación efectiva es 17.324 (71 %), diferidos 6.908 como primera causa es Hb. Baja, (generar políticas publicas) </a:t>
            </a:r>
          </a:p>
          <a:p>
            <a:pPr marL="285750" indent="-285750" algn="just">
              <a:lnSpc>
                <a:spcPct val="110000"/>
              </a:lnSpc>
              <a:buFont typeface="Arial" panose="020B0604020202020204" pitchFamily="34" charset="0"/>
              <a:buChar char="•"/>
            </a:pPr>
            <a:r>
              <a:rPr lang="es-ES" sz="1600" dirty="0">
                <a:solidFill>
                  <a:srgbClr val="002060"/>
                </a:solidFill>
                <a:latin typeface="Arial" panose="020B0604020202020204" pitchFamily="34" charset="0"/>
                <a:cs typeface="Arial" panose="020B0604020202020204" pitchFamily="34" charset="0"/>
              </a:rPr>
              <a:t>La tendencia de donación de sangre voluntaria es ascendente, </a:t>
            </a:r>
            <a:r>
              <a:rPr lang="es-BO" sz="1600" dirty="0">
                <a:solidFill>
                  <a:srgbClr val="002060"/>
                </a:solidFill>
                <a:latin typeface="Arial" panose="020B0604020202020204" pitchFamily="34" charset="0"/>
                <a:cs typeface="Arial" panose="020B0604020202020204" pitchFamily="34" charset="0"/>
              </a:rPr>
              <a:t>en los Grupos etarios de 18 – 25 años corresponde al 36 % y 31 – 40 años el 25 %, ( generar políticas publicas de promoción)</a:t>
            </a:r>
            <a:endParaRPr lang="es-ES" sz="1600" dirty="0">
              <a:solidFill>
                <a:srgbClr val="002060"/>
              </a:solidFill>
              <a:latin typeface="Arial" panose="020B0604020202020204" pitchFamily="34" charset="0"/>
              <a:cs typeface="Arial" panose="020B0604020202020204" pitchFamily="34" charset="0"/>
            </a:endParaRPr>
          </a:p>
          <a:p>
            <a:pPr marL="285750" indent="-285750" algn="just">
              <a:lnSpc>
                <a:spcPct val="110000"/>
              </a:lnSpc>
              <a:buFont typeface="Arial" panose="020B0604020202020204" pitchFamily="34" charset="0"/>
              <a:buChar char="•"/>
            </a:pPr>
            <a:r>
              <a:rPr lang="es-ES" sz="1600" dirty="0">
                <a:solidFill>
                  <a:srgbClr val="002060"/>
                </a:solidFill>
                <a:latin typeface="Arial" panose="020B0604020202020204" pitchFamily="34" charset="0"/>
                <a:cs typeface="Arial" panose="020B0604020202020204" pitchFamily="34" charset="0"/>
              </a:rPr>
              <a:t>La donación de repetición se va incrementando de 33 % a 37 %, lo cual nos demuestra que las personas nos tienen confianza, porque representamos seguridad (bioseguridad), clima organizacional, respondiendo a la demanda, con buen trato al donante, difusión en redes sociales, incremento de nuestros fidelizados.</a:t>
            </a:r>
          </a:p>
          <a:p>
            <a:pPr marL="285750" indent="-285750" algn="just">
              <a:lnSpc>
                <a:spcPct val="110000"/>
              </a:lnSpc>
              <a:buFont typeface="Arial" panose="020B0604020202020204" pitchFamily="34" charset="0"/>
              <a:buChar char="•"/>
            </a:pPr>
            <a:r>
              <a:rPr lang="es-ES" sz="1600" dirty="0">
                <a:solidFill>
                  <a:srgbClr val="002060"/>
                </a:solidFill>
                <a:latin typeface="Arial" panose="020B0604020202020204" pitchFamily="34" charset="0"/>
                <a:cs typeface="Arial" panose="020B0604020202020204" pitchFamily="34" charset="0"/>
              </a:rPr>
              <a:t>El descarte por </a:t>
            </a:r>
            <a:r>
              <a:rPr lang="es-ES" sz="1600" dirty="0" err="1">
                <a:solidFill>
                  <a:srgbClr val="002060"/>
                </a:solidFill>
                <a:latin typeface="Arial" panose="020B0604020202020204" pitchFamily="34" charset="0"/>
                <a:cs typeface="Arial" panose="020B0604020202020204" pitchFamily="34" charset="0"/>
              </a:rPr>
              <a:t>hemocomponentes</a:t>
            </a:r>
            <a:r>
              <a:rPr lang="es-ES" sz="1600" dirty="0">
                <a:solidFill>
                  <a:srgbClr val="002060"/>
                </a:solidFill>
                <a:latin typeface="Arial" panose="020B0604020202020204" pitchFamily="34" charset="0"/>
                <a:cs typeface="Arial" panose="020B0604020202020204" pitchFamily="34" charset="0"/>
              </a:rPr>
              <a:t> de 7.210 (2023) a 4.447 (2024), tiene tendencia a descenso, porque la producción se relaciona de acuerdo a la demanda, uso adecuado de </a:t>
            </a:r>
            <a:r>
              <a:rPr lang="es-ES" sz="1600" dirty="0" err="1">
                <a:solidFill>
                  <a:srgbClr val="002060"/>
                </a:solidFill>
                <a:latin typeface="Arial" panose="020B0604020202020204" pitchFamily="34" charset="0"/>
                <a:cs typeface="Arial" panose="020B0604020202020204" pitchFamily="34" charset="0"/>
              </a:rPr>
              <a:t>Hemocomponentes</a:t>
            </a:r>
            <a:r>
              <a:rPr lang="es-ES" sz="1600" dirty="0">
                <a:solidFill>
                  <a:srgbClr val="002060"/>
                </a:solidFill>
                <a:latin typeface="Arial" panose="020B0604020202020204" pitchFamily="34" charset="0"/>
                <a:cs typeface="Arial" panose="020B0604020202020204" pitchFamily="34" charset="0"/>
              </a:rPr>
              <a:t>, actualizaciones constantes en los Hospitales.</a:t>
            </a:r>
          </a:p>
          <a:p>
            <a:pPr marL="285750" indent="-285750" algn="just">
              <a:lnSpc>
                <a:spcPct val="110000"/>
              </a:lnSpc>
              <a:buFont typeface="Arial" panose="020B0604020202020204" pitchFamily="34" charset="0"/>
              <a:buChar char="•"/>
            </a:pPr>
            <a:r>
              <a:rPr lang="es-BO" sz="1600" dirty="0">
                <a:solidFill>
                  <a:srgbClr val="002060"/>
                </a:solidFill>
                <a:latin typeface="Arial" panose="020B0604020202020204" pitchFamily="34" charset="0"/>
                <a:cs typeface="Arial" panose="020B0604020202020204" pitchFamily="34" charset="0"/>
              </a:rPr>
              <a:t>De la donación efectiva 17.324  se ha producido 48.223 </a:t>
            </a:r>
            <a:r>
              <a:rPr lang="es-BO" sz="1600" dirty="0" err="1">
                <a:solidFill>
                  <a:srgbClr val="002060"/>
                </a:solidFill>
                <a:latin typeface="Arial" panose="020B0604020202020204" pitchFamily="34" charset="0"/>
                <a:cs typeface="Arial" panose="020B0604020202020204" pitchFamily="34" charset="0"/>
              </a:rPr>
              <a:t>Hemocomponentes</a:t>
            </a:r>
            <a:r>
              <a:rPr lang="es-BO" sz="1600" dirty="0">
                <a:solidFill>
                  <a:srgbClr val="002060"/>
                </a:solidFill>
                <a:latin typeface="Arial" panose="020B0604020202020204" pitchFamily="34" charset="0"/>
                <a:cs typeface="Arial" panose="020B0604020202020204" pitchFamily="34" charset="0"/>
              </a:rPr>
              <a:t> con un índice de fraccionamiento de 2.4 y distribuidas 36.279 corresponde al 75 %. (publico 70 %, Seguro social 13 %, privados 18 %.) nuestro stock diario esta entre los 300 a 400 </a:t>
            </a:r>
            <a:r>
              <a:rPr lang="es-BO" sz="1600" dirty="0" err="1">
                <a:solidFill>
                  <a:srgbClr val="002060"/>
                </a:solidFill>
                <a:latin typeface="Arial" panose="020B0604020202020204" pitchFamily="34" charset="0"/>
                <a:cs typeface="Arial" panose="020B0604020202020204" pitchFamily="34" charset="0"/>
              </a:rPr>
              <a:t>Hemocomponentes</a:t>
            </a:r>
            <a:r>
              <a:rPr lang="es-BO" sz="1600" dirty="0">
                <a:solidFill>
                  <a:srgbClr val="002060"/>
                </a:solidFill>
                <a:latin typeface="Arial" panose="020B0604020202020204" pitchFamily="34" charset="0"/>
                <a:cs typeface="Arial" panose="020B0604020202020204" pitchFamily="34" charset="0"/>
              </a:rPr>
              <a:t>.</a:t>
            </a:r>
          </a:p>
          <a:p>
            <a:pPr algn="just"/>
            <a:endParaRPr lang="es-BO"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83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D92385C7-D0D7-0A45-AF5C-5EE0AAEC6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21" y="5093359"/>
            <a:ext cx="1527323" cy="1802741"/>
          </a:xfrm>
          <a:prstGeom prst="rect">
            <a:avLst/>
          </a:prstGeom>
        </p:spPr>
      </p:pic>
      <p:pic>
        <p:nvPicPr>
          <p:cNvPr id="6" name="Imagen 5">
            <a:extLst>
              <a:ext uri="{FF2B5EF4-FFF2-40B4-BE49-F238E27FC236}">
                <a16:creationId xmlns:a16="http://schemas.microsoft.com/office/drawing/2014/main" id="{D8002438-0075-F347-A9FC-A1C3DBCBE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941" y="5257800"/>
            <a:ext cx="645895" cy="1440445"/>
          </a:xfrm>
          <a:prstGeom prst="rect">
            <a:avLst/>
          </a:prstGeom>
        </p:spPr>
      </p:pic>
      <p:pic>
        <p:nvPicPr>
          <p:cNvPr id="8" name="Imagen 7">
            <a:extLst>
              <a:ext uri="{FF2B5EF4-FFF2-40B4-BE49-F238E27FC236}">
                <a16:creationId xmlns:a16="http://schemas.microsoft.com/office/drawing/2014/main" id="{02DA39B4-A633-A047-8C31-7EABA4E78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228" y="5396415"/>
            <a:ext cx="2835543" cy="1440445"/>
          </a:xfrm>
          <a:prstGeom prst="rect">
            <a:avLst/>
          </a:prstGeom>
        </p:spPr>
      </p:pic>
      <p:sp>
        <p:nvSpPr>
          <p:cNvPr id="10" name="Rectángulo 9">
            <a:extLst>
              <a:ext uri="{FF2B5EF4-FFF2-40B4-BE49-F238E27FC236}">
                <a16:creationId xmlns:a16="http://schemas.microsoft.com/office/drawing/2014/main" id="{8B70AF1B-3FC2-C34B-B9B9-CE2B7F15BAFA}"/>
              </a:ext>
            </a:extLst>
          </p:cNvPr>
          <p:cNvSpPr/>
          <p:nvPr/>
        </p:nvSpPr>
        <p:spPr>
          <a:xfrm>
            <a:off x="2060247" y="937596"/>
            <a:ext cx="7478837" cy="908137"/>
          </a:xfrm>
          <a:prstGeom prst="rect">
            <a:avLst/>
          </a:prstGeom>
        </p:spPr>
        <p:txBody>
          <a:bodyPr vert="horz" lIns="91440" tIns="45720" rIns="91440" bIns="45720" rtlCol="0" anchor="ctr">
            <a:noAutofit/>
          </a:bodyPr>
          <a:lstStyle/>
          <a:p>
            <a:pPr algn="ctr" defTabSz="685800">
              <a:lnSpc>
                <a:spcPct val="90000"/>
              </a:lnSpc>
              <a:spcBef>
                <a:spcPct val="0"/>
              </a:spcBef>
            </a:pPr>
            <a:r>
              <a:rPr lang="es-ES" altLang="es-ES" sz="6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OTROS </a:t>
            </a:r>
            <a:r>
              <a:rPr lang="es-ES" altLang="es-ES" sz="66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rPr>
              <a:t>LOGROS</a:t>
            </a:r>
            <a:endParaRPr lang="es-ES" altLang="es-ES" sz="8000" b="1" dirty="0">
              <a:solidFill>
                <a:srgbClr val="C00000"/>
              </a:solidFill>
              <a:effectLst>
                <a:outerShdw blurRad="38100" dist="38100" dir="2700000" algn="tl">
                  <a:srgbClr val="000000">
                    <a:alpha val="43137"/>
                  </a:srgbClr>
                </a:outerShdw>
              </a:effectLst>
              <a:latin typeface="Copperplate Gothic Light" panose="020E0507020206020404" pitchFamily="34" charset="0"/>
              <a:ea typeface="+mj-ea"/>
              <a:cs typeface="+mj-cs"/>
            </a:endParaRPr>
          </a:p>
        </p:txBody>
      </p:sp>
      <p:pic>
        <p:nvPicPr>
          <p:cNvPr id="3" name="Imagen 2">
            <a:extLst>
              <a:ext uri="{FF2B5EF4-FFF2-40B4-BE49-F238E27FC236}">
                <a16:creationId xmlns:a16="http://schemas.microsoft.com/office/drawing/2014/main" id="{710403A8-8CFC-91C5-D494-B139435971F7}"/>
              </a:ext>
            </a:extLst>
          </p:cNvPr>
          <p:cNvPicPr>
            <a:picLocks noChangeAspect="1"/>
          </p:cNvPicPr>
          <p:nvPr/>
        </p:nvPicPr>
        <p:blipFill>
          <a:blip r:embed="rId6"/>
          <a:stretch>
            <a:fillRect/>
          </a:stretch>
        </p:blipFill>
        <p:spPr>
          <a:xfrm>
            <a:off x="5005572" y="2163002"/>
            <a:ext cx="1939294" cy="2613087"/>
          </a:xfrm>
          <a:prstGeom prst="rect">
            <a:avLst/>
          </a:prstGeom>
        </p:spPr>
      </p:pic>
    </p:spTree>
    <p:extLst>
      <p:ext uri="{BB962C8B-B14F-4D97-AF65-F5344CB8AC3E}">
        <p14:creationId xmlns:p14="http://schemas.microsoft.com/office/powerpoint/2010/main" val="108959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EC3A868A-15FC-6F4F-BE59-372C1A66A359}"/>
              </a:ext>
            </a:extLst>
          </p:cNvPr>
          <p:cNvSpPr txBox="1">
            <a:spLocks/>
          </p:cNvSpPr>
          <p:nvPr/>
        </p:nvSpPr>
        <p:spPr>
          <a:xfrm>
            <a:off x="1956024" y="902573"/>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OBJETIVOS ESPECIFICOS </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FD25EDF8-721C-9345-B620-F476AA07B31E}"/>
              </a:ext>
            </a:extLst>
          </p:cNvPr>
          <p:cNvSpPr txBox="1">
            <a:spLocks/>
          </p:cNvSpPr>
          <p:nvPr/>
        </p:nvSpPr>
        <p:spPr>
          <a:xfrm>
            <a:off x="652218" y="1590153"/>
            <a:ext cx="11009899" cy="7507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Aft>
                <a:spcPts val="1200"/>
              </a:spcAft>
              <a:buSzPct val="100000"/>
              <a:buFont typeface="Arial" panose="020B0604020202020204" pitchFamily="34" charset="0"/>
              <a:buBlip>
                <a:blip r:embed="rId3"/>
              </a:buBlip>
            </a:pPr>
            <a:r>
              <a:rPr lang="es-ES" sz="2000" dirty="0"/>
              <a:t> Mantener las 4 certificaciones al Sistema de Gestión de la Calidad referidas a la supra e infraestructura, debidamente certificada.</a:t>
            </a:r>
          </a:p>
        </p:txBody>
      </p:sp>
      <p:sp>
        <p:nvSpPr>
          <p:cNvPr id="8" name="CuadroTexto 7">
            <a:extLst>
              <a:ext uri="{FF2B5EF4-FFF2-40B4-BE49-F238E27FC236}">
                <a16:creationId xmlns:a16="http://schemas.microsoft.com/office/drawing/2014/main" id="{C80963F9-DFFB-7346-93E2-8C8ECFFE0E79}"/>
              </a:ext>
            </a:extLst>
          </p:cNvPr>
          <p:cNvSpPr txBox="1"/>
          <p:nvPr/>
        </p:nvSpPr>
        <p:spPr>
          <a:xfrm>
            <a:off x="2819180" y="2308061"/>
            <a:ext cx="6553637" cy="369332"/>
          </a:xfrm>
          <a:prstGeom prst="rect">
            <a:avLst/>
          </a:prstGeom>
          <a:noFill/>
        </p:spPr>
        <p:txBody>
          <a:bodyPr wrap="square" rtlCol="0">
            <a:spAutoFit/>
          </a:bodyPr>
          <a:lstStyle/>
          <a:p>
            <a:r>
              <a:rPr lang="es-BO" b="1" dirty="0">
                <a:solidFill>
                  <a:srgbClr val="C00000"/>
                </a:solidFill>
              </a:rPr>
              <a:t>CERTIFICACIÓN ISO 9001 – SISTEMA DE GESTIÓN DE LA CALIDAD</a:t>
            </a:r>
          </a:p>
        </p:txBody>
      </p:sp>
      <p:pic>
        <p:nvPicPr>
          <p:cNvPr id="9" name="Imagen 8">
            <a:extLst>
              <a:ext uri="{FF2B5EF4-FFF2-40B4-BE49-F238E27FC236}">
                <a16:creationId xmlns:a16="http://schemas.microsoft.com/office/drawing/2014/main" id="{A3280BEC-C055-4F48-A17D-5D8EEF4FDA18}"/>
              </a:ext>
            </a:extLst>
          </p:cNvPr>
          <p:cNvPicPr>
            <a:picLocks noChangeAspect="1"/>
          </p:cNvPicPr>
          <p:nvPr/>
        </p:nvPicPr>
        <p:blipFill>
          <a:blip r:embed="rId4"/>
          <a:stretch>
            <a:fillRect/>
          </a:stretch>
        </p:blipFill>
        <p:spPr>
          <a:xfrm>
            <a:off x="567834" y="3119111"/>
            <a:ext cx="2088816" cy="29514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88DFBA4E-8C56-4528-BB1E-EB4506A5D9D0}"/>
              </a:ext>
            </a:extLst>
          </p:cNvPr>
          <p:cNvPicPr>
            <a:picLocks noChangeAspect="1"/>
          </p:cNvPicPr>
          <p:nvPr/>
        </p:nvPicPr>
        <p:blipFill>
          <a:blip r:embed="rId5"/>
          <a:stretch>
            <a:fillRect/>
          </a:stretch>
        </p:blipFill>
        <p:spPr>
          <a:xfrm>
            <a:off x="2819180" y="3015577"/>
            <a:ext cx="3854076" cy="2765846"/>
          </a:xfrm>
          <a:prstGeom prst="rect">
            <a:avLst/>
          </a:prstGeom>
        </p:spPr>
      </p:pic>
      <p:pic>
        <p:nvPicPr>
          <p:cNvPr id="4" name="Imagen 3">
            <a:extLst>
              <a:ext uri="{FF2B5EF4-FFF2-40B4-BE49-F238E27FC236}">
                <a16:creationId xmlns:a16="http://schemas.microsoft.com/office/drawing/2014/main" id="{347C8F7E-0B5D-F9B1-7219-AD79F5B7B097}"/>
              </a:ext>
            </a:extLst>
          </p:cNvPr>
          <p:cNvPicPr>
            <a:picLocks noChangeAspect="1"/>
          </p:cNvPicPr>
          <p:nvPr/>
        </p:nvPicPr>
        <p:blipFill>
          <a:blip r:embed="rId6"/>
          <a:stretch>
            <a:fillRect/>
          </a:stretch>
        </p:blipFill>
        <p:spPr>
          <a:xfrm>
            <a:off x="6673256" y="2861648"/>
            <a:ext cx="2253328" cy="3208867"/>
          </a:xfrm>
          <a:prstGeom prst="rect">
            <a:avLst/>
          </a:prstGeom>
        </p:spPr>
      </p:pic>
      <p:pic>
        <p:nvPicPr>
          <p:cNvPr id="2" name="Imagen 1">
            <a:extLst>
              <a:ext uri="{FF2B5EF4-FFF2-40B4-BE49-F238E27FC236}">
                <a16:creationId xmlns:a16="http://schemas.microsoft.com/office/drawing/2014/main" id="{07370690-6224-F010-0E37-86E912669AD2}"/>
              </a:ext>
            </a:extLst>
          </p:cNvPr>
          <p:cNvPicPr>
            <a:picLocks noChangeAspect="1"/>
          </p:cNvPicPr>
          <p:nvPr/>
        </p:nvPicPr>
        <p:blipFill>
          <a:blip r:embed="rId7"/>
          <a:stretch>
            <a:fillRect/>
          </a:stretch>
        </p:blipFill>
        <p:spPr>
          <a:xfrm>
            <a:off x="8966807" y="2721303"/>
            <a:ext cx="2695310" cy="3489555"/>
          </a:xfrm>
          <a:prstGeom prst="rect">
            <a:avLst/>
          </a:prstGeom>
        </p:spPr>
      </p:pic>
    </p:spTree>
    <p:extLst>
      <p:ext uri="{BB962C8B-B14F-4D97-AF65-F5344CB8AC3E}">
        <p14:creationId xmlns:p14="http://schemas.microsoft.com/office/powerpoint/2010/main" val="1487266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73740D9-7261-8093-0E7C-A8539F6FD137}"/>
              </a:ext>
            </a:extLst>
          </p:cNvPr>
          <p:cNvPicPr>
            <a:picLocks noChangeAspect="1"/>
          </p:cNvPicPr>
          <p:nvPr/>
        </p:nvPicPr>
        <p:blipFill>
          <a:blip r:embed="rId2"/>
          <a:stretch>
            <a:fillRect/>
          </a:stretch>
        </p:blipFill>
        <p:spPr>
          <a:xfrm>
            <a:off x="0" y="-103517"/>
            <a:ext cx="12192000" cy="6858000"/>
          </a:xfrm>
          <a:prstGeom prst="rect">
            <a:avLst/>
          </a:prstGeom>
        </p:spPr>
      </p:pic>
      <p:sp>
        <p:nvSpPr>
          <p:cNvPr id="2" name="Título 1">
            <a:extLst>
              <a:ext uri="{FF2B5EF4-FFF2-40B4-BE49-F238E27FC236}">
                <a16:creationId xmlns:a16="http://schemas.microsoft.com/office/drawing/2014/main" id="{0F6C6E29-640B-01E7-2B97-427EDFD5BB49}"/>
              </a:ext>
            </a:extLst>
          </p:cNvPr>
          <p:cNvSpPr>
            <a:spLocks noGrp="1"/>
          </p:cNvSpPr>
          <p:nvPr>
            <p:ph type="title"/>
          </p:nvPr>
        </p:nvSpPr>
        <p:spPr>
          <a:xfrm>
            <a:off x="919133" y="827875"/>
            <a:ext cx="10515600" cy="713177"/>
          </a:xfrm>
        </p:spPr>
        <p:txBody>
          <a:bodyPr vert="horz" lIns="91440" tIns="45720" rIns="91440" bIns="45720" rtlCol="0" anchor="ctr">
            <a:noAutofit/>
          </a:bodyPr>
          <a:lstStyle/>
          <a:p>
            <a:pPr algn="ctr"/>
            <a:r>
              <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rPr>
              <a:t>ACTUALIZACIÓN DE MANUALES, REGLAMENTOS Y PROCEDIMIENTOS</a:t>
            </a:r>
            <a:endPar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7B1E0C74-58F9-A603-B864-D931183F75D2}"/>
              </a:ext>
            </a:extLst>
          </p:cNvPr>
          <p:cNvSpPr>
            <a:spLocks noGrp="1"/>
          </p:cNvSpPr>
          <p:nvPr>
            <p:ph idx="1"/>
          </p:nvPr>
        </p:nvSpPr>
        <p:spPr>
          <a:xfrm>
            <a:off x="919133" y="1699313"/>
            <a:ext cx="10515600" cy="966250"/>
          </a:xfrm>
        </p:spPr>
        <p:txBody>
          <a:bodyPr>
            <a:normAutofit/>
          </a:bodyPr>
          <a:lstStyle/>
          <a:p>
            <a:pPr marL="342900" lvl="0" indent="-342900" algn="just">
              <a:lnSpc>
                <a:spcPct val="100000"/>
              </a:lnSpc>
              <a:buFont typeface="Times New Roman" panose="02020603050405020304" pitchFamily="18" charset="0"/>
              <a:buChar char="-"/>
            </a:pPr>
            <a:r>
              <a:rPr lang="es-ES" sz="1800" dirty="0">
                <a:effectLst/>
                <a:latin typeface="Arial" panose="020B0604020202020204" pitchFamily="34" charset="0"/>
                <a:ea typeface="Times New Roman" panose="02020603050405020304" pitchFamily="18" charset="0"/>
              </a:rPr>
              <a:t>Actualización de 49 Manuales técnico operativos, administrativos y de Servicio, además de los Reglamentos exigidos en la normativa legal vigente del HEMOCENTRO – BSRDLP.</a:t>
            </a:r>
            <a:endParaRPr lang="es-BO" sz="1800" dirty="0">
              <a:effectLst/>
              <a:latin typeface="Times New Roman" panose="02020603050405020304" pitchFamily="18" charset="0"/>
              <a:ea typeface="Times New Roman" panose="02020603050405020304" pitchFamily="18" charset="0"/>
            </a:endParaRPr>
          </a:p>
        </p:txBody>
      </p:sp>
      <p:grpSp>
        <p:nvGrpSpPr>
          <p:cNvPr id="42" name="Grupo 41">
            <a:extLst>
              <a:ext uri="{FF2B5EF4-FFF2-40B4-BE49-F238E27FC236}">
                <a16:creationId xmlns:a16="http://schemas.microsoft.com/office/drawing/2014/main" id="{36A3345D-0867-3CD4-39C9-3D1A5D3A40ED}"/>
              </a:ext>
            </a:extLst>
          </p:cNvPr>
          <p:cNvGrpSpPr/>
          <p:nvPr/>
        </p:nvGrpSpPr>
        <p:grpSpPr>
          <a:xfrm>
            <a:off x="1279475" y="2379682"/>
            <a:ext cx="9820808" cy="3386117"/>
            <a:chOff x="757267" y="2464391"/>
            <a:chExt cx="9820808" cy="2154702"/>
          </a:xfrm>
        </p:grpSpPr>
        <p:pic>
          <p:nvPicPr>
            <p:cNvPr id="5" name="Imagen 4">
              <a:extLst>
                <a:ext uri="{FF2B5EF4-FFF2-40B4-BE49-F238E27FC236}">
                  <a16:creationId xmlns:a16="http://schemas.microsoft.com/office/drawing/2014/main" id="{927613DA-EBD0-A1EB-75EC-6F0726FFD320}"/>
                </a:ext>
              </a:extLst>
            </p:cNvPr>
            <p:cNvPicPr>
              <a:picLocks noChangeAspect="1"/>
            </p:cNvPicPr>
            <p:nvPr/>
          </p:nvPicPr>
          <p:blipFill>
            <a:blip r:embed="rId3"/>
            <a:stretch>
              <a:fillRect/>
            </a:stretch>
          </p:blipFill>
          <p:spPr>
            <a:xfrm>
              <a:off x="757267" y="2472444"/>
              <a:ext cx="1983171" cy="2146649"/>
            </a:xfrm>
            <a:prstGeom prst="rect">
              <a:avLst/>
            </a:prstGeom>
          </p:spPr>
        </p:pic>
        <p:pic>
          <p:nvPicPr>
            <p:cNvPr id="9" name="Imagen 8">
              <a:extLst>
                <a:ext uri="{FF2B5EF4-FFF2-40B4-BE49-F238E27FC236}">
                  <a16:creationId xmlns:a16="http://schemas.microsoft.com/office/drawing/2014/main" id="{341031A6-E9AB-0544-9694-F5D5B28BEF8E}"/>
                </a:ext>
              </a:extLst>
            </p:cNvPr>
            <p:cNvPicPr>
              <a:picLocks noChangeAspect="1"/>
            </p:cNvPicPr>
            <p:nvPr/>
          </p:nvPicPr>
          <p:blipFill>
            <a:blip r:embed="rId4"/>
            <a:stretch>
              <a:fillRect/>
            </a:stretch>
          </p:blipFill>
          <p:spPr>
            <a:xfrm>
              <a:off x="1595698" y="2472444"/>
              <a:ext cx="1639208" cy="2146649"/>
            </a:xfrm>
            <a:prstGeom prst="rect">
              <a:avLst/>
            </a:prstGeom>
          </p:spPr>
        </p:pic>
        <p:pic>
          <p:nvPicPr>
            <p:cNvPr id="23" name="Imagen 22">
              <a:extLst>
                <a:ext uri="{FF2B5EF4-FFF2-40B4-BE49-F238E27FC236}">
                  <a16:creationId xmlns:a16="http://schemas.microsoft.com/office/drawing/2014/main" id="{73C9FFF0-D13A-EE54-B268-439692424F27}"/>
                </a:ext>
              </a:extLst>
            </p:cNvPr>
            <p:cNvPicPr>
              <a:picLocks noChangeAspect="1"/>
            </p:cNvPicPr>
            <p:nvPr/>
          </p:nvPicPr>
          <p:blipFill>
            <a:blip r:embed="rId5"/>
            <a:stretch>
              <a:fillRect/>
            </a:stretch>
          </p:blipFill>
          <p:spPr>
            <a:xfrm>
              <a:off x="2228280" y="2467481"/>
              <a:ext cx="1518785" cy="2151612"/>
            </a:xfrm>
            <a:prstGeom prst="rect">
              <a:avLst/>
            </a:prstGeom>
          </p:spPr>
        </p:pic>
        <p:pic>
          <p:nvPicPr>
            <p:cNvPr id="25" name="Imagen 24">
              <a:extLst>
                <a:ext uri="{FF2B5EF4-FFF2-40B4-BE49-F238E27FC236}">
                  <a16:creationId xmlns:a16="http://schemas.microsoft.com/office/drawing/2014/main" id="{99B6FB39-D073-FD33-915D-F11E90752A49}"/>
                </a:ext>
              </a:extLst>
            </p:cNvPr>
            <p:cNvPicPr>
              <a:picLocks noChangeAspect="1"/>
            </p:cNvPicPr>
            <p:nvPr/>
          </p:nvPicPr>
          <p:blipFill>
            <a:blip r:embed="rId6"/>
            <a:stretch>
              <a:fillRect/>
            </a:stretch>
          </p:blipFill>
          <p:spPr>
            <a:xfrm>
              <a:off x="2885762" y="2464391"/>
              <a:ext cx="1571024" cy="2139783"/>
            </a:xfrm>
            <a:prstGeom prst="rect">
              <a:avLst/>
            </a:prstGeom>
          </p:spPr>
        </p:pic>
        <p:pic>
          <p:nvPicPr>
            <p:cNvPr id="27" name="Imagen 26">
              <a:extLst>
                <a:ext uri="{FF2B5EF4-FFF2-40B4-BE49-F238E27FC236}">
                  <a16:creationId xmlns:a16="http://schemas.microsoft.com/office/drawing/2014/main" id="{23E5E5BD-7332-1B0B-363B-D06721ABDDB8}"/>
                </a:ext>
              </a:extLst>
            </p:cNvPr>
            <p:cNvPicPr>
              <a:picLocks noChangeAspect="1"/>
            </p:cNvPicPr>
            <p:nvPr/>
          </p:nvPicPr>
          <p:blipFill>
            <a:blip r:embed="rId7"/>
            <a:stretch>
              <a:fillRect/>
            </a:stretch>
          </p:blipFill>
          <p:spPr>
            <a:xfrm>
              <a:off x="3554160" y="2477571"/>
              <a:ext cx="1758835" cy="2056814"/>
            </a:xfrm>
            <a:prstGeom prst="rect">
              <a:avLst/>
            </a:prstGeom>
          </p:spPr>
        </p:pic>
        <p:pic>
          <p:nvPicPr>
            <p:cNvPr id="29" name="Imagen 28">
              <a:extLst>
                <a:ext uri="{FF2B5EF4-FFF2-40B4-BE49-F238E27FC236}">
                  <a16:creationId xmlns:a16="http://schemas.microsoft.com/office/drawing/2014/main" id="{3562B4D6-3E2D-D392-0C24-791213E88C08}"/>
                </a:ext>
              </a:extLst>
            </p:cNvPr>
            <p:cNvPicPr>
              <a:picLocks noChangeAspect="1"/>
            </p:cNvPicPr>
            <p:nvPr/>
          </p:nvPicPr>
          <p:blipFill>
            <a:blip r:embed="rId8"/>
            <a:stretch>
              <a:fillRect/>
            </a:stretch>
          </p:blipFill>
          <p:spPr>
            <a:xfrm>
              <a:off x="4297363" y="2482565"/>
              <a:ext cx="1699825" cy="2051917"/>
            </a:xfrm>
            <a:prstGeom prst="rect">
              <a:avLst/>
            </a:prstGeom>
          </p:spPr>
        </p:pic>
        <p:pic>
          <p:nvPicPr>
            <p:cNvPr id="31" name="Imagen 30">
              <a:extLst>
                <a:ext uri="{FF2B5EF4-FFF2-40B4-BE49-F238E27FC236}">
                  <a16:creationId xmlns:a16="http://schemas.microsoft.com/office/drawing/2014/main" id="{6273044D-C1AE-EC51-F307-3C225BE4B0B0}"/>
                </a:ext>
              </a:extLst>
            </p:cNvPr>
            <p:cNvPicPr>
              <a:picLocks noChangeAspect="1"/>
            </p:cNvPicPr>
            <p:nvPr/>
          </p:nvPicPr>
          <p:blipFill>
            <a:blip r:embed="rId9"/>
            <a:stretch>
              <a:fillRect/>
            </a:stretch>
          </p:blipFill>
          <p:spPr>
            <a:xfrm>
              <a:off x="4986731" y="2482246"/>
              <a:ext cx="1571024" cy="2060862"/>
            </a:xfrm>
            <a:prstGeom prst="rect">
              <a:avLst/>
            </a:prstGeom>
          </p:spPr>
        </p:pic>
        <p:pic>
          <p:nvPicPr>
            <p:cNvPr id="33" name="Imagen 32">
              <a:extLst>
                <a:ext uri="{FF2B5EF4-FFF2-40B4-BE49-F238E27FC236}">
                  <a16:creationId xmlns:a16="http://schemas.microsoft.com/office/drawing/2014/main" id="{FFC3C77A-1871-5078-0F5D-930F3205D6A5}"/>
                </a:ext>
              </a:extLst>
            </p:cNvPr>
            <p:cNvPicPr>
              <a:picLocks noChangeAspect="1"/>
            </p:cNvPicPr>
            <p:nvPr/>
          </p:nvPicPr>
          <p:blipFill>
            <a:blip r:embed="rId10"/>
            <a:stretch>
              <a:fillRect/>
            </a:stretch>
          </p:blipFill>
          <p:spPr>
            <a:xfrm>
              <a:off x="5674423" y="2494925"/>
              <a:ext cx="1758835" cy="2065247"/>
            </a:xfrm>
            <a:prstGeom prst="rect">
              <a:avLst/>
            </a:prstGeom>
          </p:spPr>
        </p:pic>
        <p:pic>
          <p:nvPicPr>
            <p:cNvPr id="35" name="Imagen 34">
              <a:extLst>
                <a:ext uri="{FF2B5EF4-FFF2-40B4-BE49-F238E27FC236}">
                  <a16:creationId xmlns:a16="http://schemas.microsoft.com/office/drawing/2014/main" id="{E33675F3-DED6-5A1C-DE9F-4B36147C0B83}"/>
                </a:ext>
              </a:extLst>
            </p:cNvPr>
            <p:cNvPicPr>
              <a:picLocks noChangeAspect="1"/>
            </p:cNvPicPr>
            <p:nvPr/>
          </p:nvPicPr>
          <p:blipFill>
            <a:blip r:embed="rId11"/>
            <a:stretch>
              <a:fillRect/>
            </a:stretch>
          </p:blipFill>
          <p:spPr>
            <a:xfrm>
              <a:off x="6469414" y="2482565"/>
              <a:ext cx="2001501" cy="2083653"/>
            </a:xfrm>
            <a:prstGeom prst="rect">
              <a:avLst/>
            </a:prstGeom>
          </p:spPr>
        </p:pic>
        <p:pic>
          <p:nvPicPr>
            <p:cNvPr id="41" name="Imagen 40">
              <a:extLst>
                <a:ext uri="{FF2B5EF4-FFF2-40B4-BE49-F238E27FC236}">
                  <a16:creationId xmlns:a16="http://schemas.microsoft.com/office/drawing/2014/main" id="{91B84CF3-6C46-451F-30B8-113AD4AFEA5A}"/>
                </a:ext>
              </a:extLst>
            </p:cNvPr>
            <p:cNvPicPr>
              <a:picLocks noChangeAspect="1"/>
            </p:cNvPicPr>
            <p:nvPr/>
          </p:nvPicPr>
          <p:blipFill>
            <a:blip r:embed="rId12"/>
            <a:stretch>
              <a:fillRect/>
            </a:stretch>
          </p:blipFill>
          <p:spPr>
            <a:xfrm>
              <a:off x="7284680" y="2477570"/>
              <a:ext cx="1721034" cy="2126603"/>
            </a:xfrm>
            <a:prstGeom prst="rect">
              <a:avLst/>
            </a:prstGeom>
          </p:spPr>
        </p:pic>
        <p:pic>
          <p:nvPicPr>
            <p:cNvPr id="37" name="Imagen 36">
              <a:extLst>
                <a:ext uri="{FF2B5EF4-FFF2-40B4-BE49-F238E27FC236}">
                  <a16:creationId xmlns:a16="http://schemas.microsoft.com/office/drawing/2014/main" id="{45D523A3-BD42-062B-FDBD-5DEB104949AB}"/>
                </a:ext>
              </a:extLst>
            </p:cNvPr>
            <p:cNvPicPr>
              <a:picLocks noChangeAspect="1"/>
            </p:cNvPicPr>
            <p:nvPr/>
          </p:nvPicPr>
          <p:blipFill>
            <a:blip r:embed="rId13"/>
            <a:stretch>
              <a:fillRect/>
            </a:stretch>
          </p:blipFill>
          <p:spPr>
            <a:xfrm>
              <a:off x="7981391" y="2472444"/>
              <a:ext cx="1801977" cy="2070664"/>
            </a:xfrm>
            <a:prstGeom prst="rect">
              <a:avLst/>
            </a:prstGeom>
          </p:spPr>
        </p:pic>
        <p:pic>
          <p:nvPicPr>
            <p:cNvPr id="39" name="Imagen 38">
              <a:extLst>
                <a:ext uri="{FF2B5EF4-FFF2-40B4-BE49-F238E27FC236}">
                  <a16:creationId xmlns:a16="http://schemas.microsoft.com/office/drawing/2014/main" id="{5D269647-FF68-72A0-482F-562C8080B406}"/>
                </a:ext>
              </a:extLst>
            </p:cNvPr>
            <p:cNvPicPr>
              <a:picLocks noChangeAspect="1"/>
            </p:cNvPicPr>
            <p:nvPr/>
          </p:nvPicPr>
          <p:blipFill>
            <a:blip r:embed="rId14"/>
            <a:stretch>
              <a:fillRect/>
            </a:stretch>
          </p:blipFill>
          <p:spPr>
            <a:xfrm>
              <a:off x="8777024" y="2477571"/>
              <a:ext cx="1801051" cy="2088647"/>
            </a:xfrm>
            <a:prstGeom prst="rect">
              <a:avLst/>
            </a:prstGeom>
          </p:spPr>
        </p:pic>
      </p:grpSp>
    </p:spTree>
    <p:extLst>
      <p:ext uri="{BB962C8B-B14F-4D97-AF65-F5344CB8AC3E}">
        <p14:creationId xmlns:p14="http://schemas.microsoft.com/office/powerpoint/2010/main" val="938666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73740D9-7261-8093-0E7C-A8539F6FD137}"/>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F6C6E29-640B-01E7-2B97-427EDFD5BB49}"/>
              </a:ext>
            </a:extLst>
          </p:cNvPr>
          <p:cNvSpPr>
            <a:spLocks noGrp="1"/>
          </p:cNvSpPr>
          <p:nvPr>
            <p:ph type="title"/>
          </p:nvPr>
        </p:nvSpPr>
        <p:spPr>
          <a:xfrm>
            <a:off x="919133" y="612215"/>
            <a:ext cx="10515600" cy="713177"/>
          </a:xfrm>
        </p:spPr>
        <p:txBody>
          <a:bodyPr vert="horz" lIns="91440" tIns="45720" rIns="91440" bIns="45720" rtlCol="0" anchor="ctr">
            <a:noAutofit/>
          </a:bodyPr>
          <a:lstStyle/>
          <a:p>
            <a:pPr algn="ctr"/>
            <a:r>
              <a:rPr lang="es-ES" sz="2800" dirty="0">
                <a:solidFill>
                  <a:srgbClr val="C00000"/>
                </a:solidFill>
                <a:effectLst>
                  <a:outerShdw blurRad="38100" dist="38100" dir="2700000" algn="tl">
                    <a:srgbClr val="000000">
                      <a:alpha val="43137"/>
                    </a:srgbClr>
                  </a:outerShdw>
                </a:effectLst>
                <a:latin typeface="Arial Rounded MT Bold" panose="020F0704030504030204" pitchFamily="34" charset="0"/>
              </a:rPr>
              <a:t>CAPACITACIÓN DE RECURSOS HUMANOS</a:t>
            </a:r>
            <a:endPar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Marcador de contenido 2">
            <a:extLst>
              <a:ext uri="{FF2B5EF4-FFF2-40B4-BE49-F238E27FC236}">
                <a16:creationId xmlns:a16="http://schemas.microsoft.com/office/drawing/2014/main" id="{7B1E0C74-58F9-A603-B864-D931183F75D2}"/>
              </a:ext>
            </a:extLst>
          </p:cNvPr>
          <p:cNvSpPr>
            <a:spLocks noGrp="1"/>
          </p:cNvSpPr>
          <p:nvPr>
            <p:ph idx="1"/>
          </p:nvPr>
        </p:nvSpPr>
        <p:spPr>
          <a:xfrm>
            <a:off x="3674853" y="2637696"/>
            <a:ext cx="7759880" cy="2998017"/>
          </a:xfrm>
        </p:spPr>
        <p:txBody>
          <a:bodyPr vert="horz" lIns="91440" tIns="45720" rIns="91440" bIns="45720" rtlCol="0">
            <a:noAutofit/>
          </a:bodyPr>
          <a:lstStyle/>
          <a:p>
            <a:pPr marL="342900" indent="-342900" algn="just">
              <a:lnSpc>
                <a:spcPct val="120000"/>
              </a:lnSpc>
              <a:buChar char="-"/>
            </a:pPr>
            <a:r>
              <a:rPr lang="es-ES" sz="2100" dirty="0">
                <a:latin typeface="Arial" panose="020B0604020202020204" pitchFamily="34" charset="0"/>
                <a:cs typeface="Arial" panose="020B0604020202020204" pitchFamily="34" charset="0"/>
              </a:rPr>
              <a:t>Capacitación en Medicina Transfusional  y Bancos de Sangre a estudiantes de internado rotatorio de la Carrera de Bioquímica y a médicos residentes de la Especialidad de Hematología y Hemoterapia del Hospital de Clínicas.</a:t>
            </a:r>
            <a:endParaRPr lang="es-BO" sz="2100" dirty="0">
              <a:latin typeface="Arial" panose="020B0604020202020204" pitchFamily="34" charset="0"/>
              <a:cs typeface="Arial" panose="020B0604020202020204" pitchFamily="34" charset="0"/>
            </a:endParaRPr>
          </a:p>
          <a:p>
            <a:pPr marL="342900" indent="-342900" algn="just">
              <a:lnSpc>
                <a:spcPct val="120000"/>
              </a:lnSpc>
              <a:buChar char="-"/>
            </a:pPr>
            <a:r>
              <a:rPr lang="es-ES" sz="2100" dirty="0">
                <a:latin typeface="Arial" panose="020B0604020202020204" pitchFamily="34" charset="0"/>
                <a:cs typeface="Arial" panose="020B0604020202020204" pitchFamily="34" charset="0"/>
              </a:rPr>
              <a:t>Capacitación a personal de los Servicios de Transfusión hospitalarios, en el marco de la actualización permanente o a personal nuevo de dichos servicios.</a:t>
            </a:r>
            <a:endParaRPr lang="es-BO" sz="21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E747B56-91BF-FE17-55A4-03B750E2F25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9210" y="3052306"/>
            <a:ext cx="2935258" cy="2252396"/>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1E5A274B-95E0-1F21-E0EB-85018F93FCD6}"/>
              </a:ext>
            </a:extLst>
          </p:cNvPr>
          <p:cNvSpPr txBox="1"/>
          <p:nvPr/>
        </p:nvSpPr>
        <p:spPr>
          <a:xfrm>
            <a:off x="472175" y="1501218"/>
            <a:ext cx="10897439" cy="1220078"/>
          </a:xfrm>
          <a:prstGeom prst="rect">
            <a:avLst/>
          </a:prstGeom>
          <a:noFill/>
        </p:spPr>
        <p:txBody>
          <a:bodyPr wrap="square">
            <a:spAutoFit/>
          </a:bodyPr>
          <a:lstStyle/>
          <a:p>
            <a:pPr marL="342900" indent="-342900" algn="just">
              <a:lnSpc>
                <a:spcPct val="120000"/>
              </a:lnSpc>
              <a:buChar char="-"/>
            </a:pPr>
            <a:r>
              <a:rPr lang="es-ES" sz="2100" dirty="0">
                <a:latin typeface="Arial" panose="020B0604020202020204" pitchFamily="34" charset="0"/>
                <a:cs typeface="Arial" panose="020B0604020202020204" pitchFamily="34" charset="0"/>
              </a:rPr>
              <a:t>Asistencia y participación en calidad de expositores, en el curso de capacitación a personal médico y de enfermería en “Uso adecuado de hemoderivados”, organizado por Hospital de la Mujer</a:t>
            </a:r>
            <a:endParaRPr lang="es-BO" sz="21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8DE3E77-D210-32F5-7870-D975BD0E4711}"/>
              </a:ext>
            </a:extLst>
          </p:cNvPr>
          <p:cNvSpPr txBox="1"/>
          <p:nvPr/>
        </p:nvSpPr>
        <p:spPr>
          <a:xfrm>
            <a:off x="541307" y="5668063"/>
            <a:ext cx="10893425" cy="832279"/>
          </a:xfrm>
          <a:prstGeom prst="rect">
            <a:avLst/>
          </a:prstGeom>
          <a:noFill/>
        </p:spPr>
        <p:txBody>
          <a:bodyPr wrap="square">
            <a:spAutoFit/>
          </a:bodyPr>
          <a:lstStyle/>
          <a:p>
            <a:pPr marL="342900" indent="-342900" algn="just">
              <a:lnSpc>
                <a:spcPct val="120000"/>
              </a:lnSpc>
              <a:buChar char="-"/>
            </a:pPr>
            <a:r>
              <a:rPr lang="es-ES" sz="2100" dirty="0">
                <a:latin typeface="Arial" panose="020B0604020202020204" pitchFamily="34" charset="0"/>
                <a:cs typeface="Arial" panose="020B0604020202020204" pitchFamily="34" charset="0"/>
              </a:rPr>
              <a:t>Capacitación a promotores de la donación voluntaria altruista y repetitiva de sangre, pertenecientes a diferentes asociaciones del Departamento de La Paz</a:t>
            </a:r>
            <a:endParaRPr lang="es-BO"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247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1 Título">
            <a:extLst>
              <a:ext uri="{FF2B5EF4-FFF2-40B4-BE49-F238E27FC236}">
                <a16:creationId xmlns:a16="http://schemas.microsoft.com/office/drawing/2014/main" id="{BBA013EE-19A4-2348-9828-76AE51B95E25}"/>
              </a:ext>
            </a:extLst>
          </p:cNvPr>
          <p:cNvSpPr txBox="1">
            <a:spLocks/>
          </p:cNvSpPr>
          <p:nvPr/>
        </p:nvSpPr>
        <p:spPr>
          <a:xfrm>
            <a:off x="1956024" y="896499"/>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ALIANZAS ESTRATÉGICAS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9" name="CuadroTexto 8">
            <a:extLst>
              <a:ext uri="{FF2B5EF4-FFF2-40B4-BE49-F238E27FC236}">
                <a16:creationId xmlns:a16="http://schemas.microsoft.com/office/drawing/2014/main" id="{25D15E4F-615A-D44E-86DB-3F4BF4D522A3}"/>
              </a:ext>
            </a:extLst>
          </p:cNvPr>
          <p:cNvSpPr txBox="1"/>
          <p:nvPr/>
        </p:nvSpPr>
        <p:spPr>
          <a:xfrm>
            <a:off x="604070" y="3140803"/>
            <a:ext cx="9826862" cy="954107"/>
          </a:xfrm>
          <a:prstGeom prst="rect">
            <a:avLst/>
          </a:prstGeom>
          <a:noFill/>
        </p:spPr>
        <p:txBody>
          <a:bodyPr wrap="square" rtlCol="0">
            <a:spAutoFit/>
          </a:bodyPr>
          <a:lstStyle/>
          <a:p>
            <a:pPr marL="354013" indent="-354013" algn="just">
              <a:buFont typeface="Arial" panose="020B0604020202020204" pitchFamily="34" charset="0"/>
              <a:buChar char="•"/>
            </a:pPr>
            <a:r>
              <a:rPr lang="es-ES" sz="2800" dirty="0"/>
              <a:t>27 Instituciones con quienes se organizaron charlas informativas y colectas de sangre</a:t>
            </a:r>
          </a:p>
        </p:txBody>
      </p:sp>
      <p:sp>
        <p:nvSpPr>
          <p:cNvPr id="10" name="CuadroTexto 9">
            <a:extLst>
              <a:ext uri="{FF2B5EF4-FFF2-40B4-BE49-F238E27FC236}">
                <a16:creationId xmlns:a16="http://schemas.microsoft.com/office/drawing/2014/main" id="{780E8D76-1923-EF4A-B55B-9575FEC01EA7}"/>
              </a:ext>
            </a:extLst>
          </p:cNvPr>
          <p:cNvSpPr txBox="1"/>
          <p:nvPr/>
        </p:nvSpPr>
        <p:spPr>
          <a:xfrm>
            <a:off x="604071" y="4441984"/>
            <a:ext cx="9759129" cy="1231106"/>
          </a:xfrm>
          <a:prstGeom prst="rect">
            <a:avLst/>
          </a:prstGeom>
          <a:noFill/>
        </p:spPr>
        <p:txBody>
          <a:bodyPr wrap="square" rtlCol="0">
            <a:spAutoFit/>
          </a:bodyPr>
          <a:lstStyle/>
          <a:p>
            <a:pPr marL="457200" indent="-457200" algn="just">
              <a:buFont typeface="Arial" panose="020B0604020202020204" pitchFamily="34" charset="0"/>
              <a:buChar char="•"/>
            </a:pPr>
            <a:r>
              <a:rPr lang="es-ES" sz="2800" dirty="0"/>
              <a:t>22 empresas, instituciones y personas con quienes se lograron apoyos en cuanto a promoción de la donación de sangre </a:t>
            </a:r>
            <a:endParaRPr lang="es-BO" sz="2800" dirty="0"/>
          </a:p>
          <a:p>
            <a:pPr marL="285750" indent="-285750" algn="just">
              <a:buFont typeface="Arial" panose="020B0604020202020204" pitchFamily="34" charset="0"/>
              <a:buChar char="•"/>
            </a:pPr>
            <a:endParaRPr lang="es-BO" dirty="0"/>
          </a:p>
        </p:txBody>
      </p:sp>
      <p:sp>
        <p:nvSpPr>
          <p:cNvPr id="11" name="CuadroTexto 10">
            <a:extLst>
              <a:ext uri="{FF2B5EF4-FFF2-40B4-BE49-F238E27FC236}">
                <a16:creationId xmlns:a16="http://schemas.microsoft.com/office/drawing/2014/main" id="{296CF8D5-39A0-7B49-A026-D41F634FC0E6}"/>
              </a:ext>
            </a:extLst>
          </p:cNvPr>
          <p:cNvSpPr txBox="1"/>
          <p:nvPr/>
        </p:nvSpPr>
        <p:spPr>
          <a:xfrm>
            <a:off x="604070" y="2117461"/>
            <a:ext cx="9826863" cy="1384995"/>
          </a:xfrm>
          <a:prstGeom prst="rect">
            <a:avLst/>
          </a:prstGeom>
          <a:noFill/>
        </p:spPr>
        <p:txBody>
          <a:bodyPr wrap="square" rtlCol="0">
            <a:spAutoFit/>
          </a:bodyPr>
          <a:lstStyle/>
          <a:p>
            <a:pPr marL="354013" indent="-354013" algn="just">
              <a:buFont typeface="Arial" panose="020B0604020202020204" pitchFamily="34" charset="0"/>
              <a:buChar char="•"/>
            </a:pPr>
            <a:r>
              <a:rPr lang="en-US" sz="2800" dirty="0"/>
              <a:t>46 </a:t>
            </a:r>
            <a:r>
              <a:rPr lang="en-US" sz="2800" dirty="0" err="1"/>
              <a:t>Alianzas</a:t>
            </a:r>
            <a:r>
              <a:rPr lang="en-US" sz="2800" dirty="0"/>
              <a:t> </a:t>
            </a:r>
            <a:r>
              <a:rPr lang="en-US" sz="2800" dirty="0" err="1"/>
              <a:t>generadas</a:t>
            </a:r>
            <a:r>
              <a:rPr lang="en-US" sz="2800" dirty="0"/>
              <a:t> </a:t>
            </a:r>
            <a:r>
              <a:rPr lang="es-BO" sz="2800" dirty="0"/>
              <a:t>durante</a:t>
            </a:r>
            <a:r>
              <a:rPr lang="en-US" sz="2800" dirty="0"/>
              <a:t> la </a:t>
            </a:r>
            <a:r>
              <a:rPr lang="es-BO" sz="2800" dirty="0"/>
              <a:t>gestión para colectas interinstitucionales.</a:t>
            </a:r>
            <a:r>
              <a:rPr lang="en-US" sz="2800" dirty="0"/>
              <a:t> </a:t>
            </a:r>
          </a:p>
          <a:p>
            <a:pPr algn="just"/>
            <a:endParaRPr lang="es-ES" sz="2800" dirty="0"/>
          </a:p>
        </p:txBody>
      </p:sp>
    </p:spTree>
    <p:extLst>
      <p:ext uri="{BB962C8B-B14F-4D97-AF65-F5344CB8AC3E}">
        <p14:creationId xmlns:p14="http://schemas.microsoft.com/office/powerpoint/2010/main" val="2507298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242E79C2-F1D7-9144-A1B0-0633BE022DA5}"/>
              </a:ext>
            </a:extLst>
          </p:cNvPr>
          <p:cNvSpPr txBox="1">
            <a:spLocks/>
          </p:cNvSpPr>
          <p:nvPr/>
        </p:nvSpPr>
        <p:spPr>
          <a:xfrm>
            <a:off x="1956024" y="896499"/>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COLECTAS DE SANGRE</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57C2232D-D5DF-1143-A895-081CAD3A500A}"/>
              </a:ext>
            </a:extLst>
          </p:cNvPr>
          <p:cNvSpPr txBox="1">
            <a:spLocks/>
          </p:cNvSpPr>
          <p:nvPr/>
        </p:nvSpPr>
        <p:spPr>
          <a:xfrm>
            <a:off x="-243297" y="2709707"/>
            <a:ext cx="3534815" cy="12832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BO" sz="2800" b="1" dirty="0">
                <a:solidFill>
                  <a:srgbClr val="C00000"/>
                </a:solidFill>
              </a:rPr>
              <a:t>EMPRESAS</a:t>
            </a:r>
          </a:p>
          <a:p>
            <a:r>
              <a:rPr lang="es-BO" sz="2800" b="1" dirty="0">
                <a:solidFill>
                  <a:srgbClr val="C00000"/>
                </a:solidFill>
              </a:rPr>
              <a:t>PRIVADAS</a:t>
            </a:r>
            <a:endParaRPr lang="es-BO" sz="2800" dirty="0">
              <a:latin typeface="Arial" panose="020B0604020202020204" pitchFamily="34" charset="0"/>
              <a:ea typeface="Times New Roman" panose="02020603050405020304" pitchFamily="18" charset="0"/>
            </a:endParaRPr>
          </a:p>
        </p:txBody>
      </p:sp>
      <p:sp>
        <p:nvSpPr>
          <p:cNvPr id="8" name="Marcador de contenido 2">
            <a:extLst>
              <a:ext uri="{FF2B5EF4-FFF2-40B4-BE49-F238E27FC236}">
                <a16:creationId xmlns:a16="http://schemas.microsoft.com/office/drawing/2014/main" id="{EC5D7C7B-5333-A343-ADBD-88189DE6BDC0}"/>
              </a:ext>
            </a:extLst>
          </p:cNvPr>
          <p:cNvSpPr txBox="1">
            <a:spLocks/>
          </p:cNvSpPr>
          <p:nvPr/>
        </p:nvSpPr>
        <p:spPr>
          <a:xfrm>
            <a:off x="2535362" y="1818212"/>
            <a:ext cx="4178945" cy="27341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spcAft>
                <a:spcPts val="600"/>
              </a:spcAft>
            </a:pPr>
            <a:r>
              <a:rPr lang="es-ES" sz="2000" dirty="0"/>
              <a:t>- HANSA Soluciones Médicas </a:t>
            </a:r>
          </a:p>
          <a:p>
            <a:pPr algn="just">
              <a:spcBef>
                <a:spcPts val="0"/>
              </a:spcBef>
              <a:spcAft>
                <a:spcPts val="600"/>
              </a:spcAft>
            </a:pPr>
            <a:r>
              <a:rPr lang="es-ES" sz="2000" dirty="0"/>
              <a:t>- Banco de Desarrollo Productivo</a:t>
            </a:r>
          </a:p>
          <a:p>
            <a:pPr algn="just">
              <a:spcBef>
                <a:spcPts val="0"/>
              </a:spcBef>
              <a:spcAft>
                <a:spcPts val="600"/>
              </a:spcAft>
            </a:pPr>
            <a:r>
              <a:rPr lang="es-ES" sz="2000" dirty="0"/>
              <a:t>- Banco Bisa </a:t>
            </a:r>
          </a:p>
          <a:p>
            <a:pPr algn="just">
              <a:spcBef>
                <a:spcPts val="0"/>
              </a:spcBef>
              <a:spcAft>
                <a:spcPts val="600"/>
              </a:spcAft>
            </a:pPr>
            <a:r>
              <a:rPr lang="es-ES" sz="2000" dirty="0"/>
              <a:t>- Empresa PIL S.A. </a:t>
            </a:r>
          </a:p>
          <a:p>
            <a:pPr algn="just">
              <a:spcBef>
                <a:spcPts val="0"/>
              </a:spcBef>
              <a:spcAft>
                <a:spcPts val="600"/>
              </a:spcAft>
            </a:pPr>
            <a:r>
              <a:rPr lang="es-ES" sz="2000" dirty="0"/>
              <a:t>- CADELP - Universidades</a:t>
            </a:r>
          </a:p>
          <a:p>
            <a:pPr algn="just">
              <a:spcBef>
                <a:spcPts val="0"/>
              </a:spcBef>
              <a:spcAft>
                <a:spcPts val="600"/>
              </a:spcAft>
            </a:pPr>
            <a:r>
              <a:rPr lang="es-ES" sz="2000" dirty="0"/>
              <a:t>- Green Salad &amp; More </a:t>
            </a:r>
          </a:p>
          <a:p>
            <a:pPr algn="just">
              <a:spcBef>
                <a:spcPts val="0"/>
              </a:spcBef>
              <a:spcAft>
                <a:spcPts val="600"/>
              </a:spcAft>
            </a:pPr>
            <a:r>
              <a:rPr lang="es-ES" sz="2000" dirty="0"/>
              <a:t>- </a:t>
            </a:r>
            <a:r>
              <a:rPr lang="es-ES" sz="2000" dirty="0" err="1"/>
              <a:t>Multicine</a:t>
            </a:r>
            <a:r>
              <a:rPr lang="es-ES" sz="2000" dirty="0"/>
              <a:t> </a:t>
            </a:r>
            <a:endParaRPr lang="en-US" sz="2000" dirty="0"/>
          </a:p>
        </p:txBody>
      </p:sp>
      <p:pic>
        <p:nvPicPr>
          <p:cNvPr id="9" name="Imagen 8">
            <a:extLst>
              <a:ext uri="{FF2B5EF4-FFF2-40B4-BE49-F238E27FC236}">
                <a16:creationId xmlns:a16="http://schemas.microsoft.com/office/drawing/2014/main" id="{B9FBC594-26DC-674B-8ED8-F5F2F98A3D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868" y="1702805"/>
            <a:ext cx="4495447" cy="4580299"/>
          </a:xfrm>
          <a:prstGeom prst="rect">
            <a:avLst/>
          </a:prstGeom>
        </p:spPr>
      </p:pic>
      <p:pic>
        <p:nvPicPr>
          <p:cNvPr id="10" name="Imagen 9">
            <a:extLst>
              <a:ext uri="{FF2B5EF4-FFF2-40B4-BE49-F238E27FC236}">
                <a16:creationId xmlns:a16="http://schemas.microsoft.com/office/drawing/2014/main" id="{DC8B959F-ED11-534B-9A16-32E54B08D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67" b="15131"/>
          <a:stretch/>
        </p:blipFill>
        <p:spPr>
          <a:xfrm>
            <a:off x="2597450" y="4785402"/>
            <a:ext cx="2203447" cy="1497702"/>
          </a:xfrm>
          <a:prstGeom prst="rect">
            <a:avLst/>
          </a:prstGeom>
        </p:spPr>
      </p:pic>
      <p:pic>
        <p:nvPicPr>
          <p:cNvPr id="11" name="Imagen 10">
            <a:extLst>
              <a:ext uri="{FF2B5EF4-FFF2-40B4-BE49-F238E27FC236}">
                <a16:creationId xmlns:a16="http://schemas.microsoft.com/office/drawing/2014/main" id="{32FD9B2B-F59D-A145-B2D0-FF8D6D831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897" y="4785402"/>
            <a:ext cx="1872399" cy="1497702"/>
          </a:xfrm>
          <a:prstGeom prst="rect">
            <a:avLst/>
          </a:prstGeom>
        </p:spPr>
      </p:pic>
    </p:spTree>
    <p:extLst>
      <p:ext uri="{BB962C8B-B14F-4D97-AF65-F5344CB8AC3E}">
        <p14:creationId xmlns:p14="http://schemas.microsoft.com/office/powerpoint/2010/main" val="1899760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F799CD3F-4035-8045-AE34-614216AD43C3}"/>
              </a:ext>
            </a:extLst>
          </p:cNvPr>
          <p:cNvSpPr txBox="1">
            <a:spLocks/>
          </p:cNvSpPr>
          <p:nvPr/>
        </p:nvSpPr>
        <p:spPr>
          <a:xfrm>
            <a:off x="1956024" y="896499"/>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COLECTAS DE SANGRE</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4554EDCF-075C-6740-BFA0-CBA6FBFAF917}"/>
              </a:ext>
            </a:extLst>
          </p:cNvPr>
          <p:cNvSpPr txBox="1">
            <a:spLocks/>
          </p:cNvSpPr>
          <p:nvPr/>
        </p:nvSpPr>
        <p:spPr>
          <a:xfrm>
            <a:off x="1233432" y="1539236"/>
            <a:ext cx="4141962" cy="5357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BO" sz="1800" b="1" dirty="0">
                <a:solidFill>
                  <a:srgbClr val="C00000"/>
                </a:solidFill>
              </a:rPr>
              <a:t>EMPRESAS E INSTITUCIONES PÚBLICAS</a:t>
            </a:r>
          </a:p>
        </p:txBody>
      </p:sp>
      <p:sp>
        <p:nvSpPr>
          <p:cNvPr id="8" name="Marcador de contenido 2">
            <a:extLst>
              <a:ext uri="{FF2B5EF4-FFF2-40B4-BE49-F238E27FC236}">
                <a16:creationId xmlns:a16="http://schemas.microsoft.com/office/drawing/2014/main" id="{0E5846EE-C16C-2B4D-AAB4-3FC3719A7845}"/>
              </a:ext>
            </a:extLst>
          </p:cNvPr>
          <p:cNvSpPr txBox="1">
            <a:spLocks/>
          </p:cNvSpPr>
          <p:nvPr/>
        </p:nvSpPr>
        <p:spPr>
          <a:xfrm>
            <a:off x="1030929" y="2074991"/>
            <a:ext cx="4638355" cy="45205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600"/>
              </a:spcAft>
            </a:pPr>
            <a:r>
              <a:rPr lang="es-ES" sz="2800" dirty="0"/>
              <a:t>- Insumos Bolivia </a:t>
            </a:r>
          </a:p>
          <a:p>
            <a:pPr algn="l">
              <a:spcBef>
                <a:spcPts val="0"/>
              </a:spcBef>
              <a:spcAft>
                <a:spcPts val="600"/>
              </a:spcAft>
            </a:pPr>
            <a:r>
              <a:rPr lang="es-ES" sz="2800" dirty="0"/>
              <a:t>- Ministerio de Economía </a:t>
            </a:r>
          </a:p>
          <a:p>
            <a:pPr marL="179388" indent="-179388" algn="l">
              <a:spcBef>
                <a:spcPts val="0"/>
              </a:spcBef>
              <a:spcAft>
                <a:spcPts val="600"/>
              </a:spcAft>
            </a:pPr>
            <a:r>
              <a:rPr lang="es-ES" sz="2800" dirty="0"/>
              <a:t>- Hospital La Portada </a:t>
            </a:r>
          </a:p>
          <a:p>
            <a:pPr algn="l">
              <a:spcBef>
                <a:spcPts val="0"/>
              </a:spcBef>
              <a:spcAft>
                <a:spcPts val="600"/>
              </a:spcAft>
            </a:pPr>
            <a:r>
              <a:rPr lang="es-ES" sz="2800" dirty="0"/>
              <a:t>- Hospital </a:t>
            </a:r>
            <a:r>
              <a:rPr lang="es-ES" sz="2800" dirty="0" err="1"/>
              <a:t>Cotahuma</a:t>
            </a:r>
            <a:endParaRPr lang="es-ES" sz="2800" dirty="0"/>
          </a:p>
          <a:p>
            <a:pPr algn="l">
              <a:spcBef>
                <a:spcPts val="0"/>
              </a:spcBef>
              <a:spcAft>
                <a:spcPts val="600"/>
              </a:spcAft>
            </a:pPr>
            <a:r>
              <a:rPr lang="es-ES" sz="2800" dirty="0"/>
              <a:t>- Hospital Los Pinos</a:t>
            </a:r>
          </a:p>
          <a:p>
            <a:pPr algn="l">
              <a:spcBef>
                <a:spcPts val="0"/>
              </a:spcBef>
              <a:spcAft>
                <a:spcPts val="600"/>
              </a:spcAft>
            </a:pPr>
            <a:r>
              <a:rPr lang="es-ES" sz="2800" dirty="0"/>
              <a:t>- Hospital La Merced</a:t>
            </a:r>
          </a:p>
          <a:p>
            <a:pPr algn="l">
              <a:spcBef>
                <a:spcPts val="0"/>
              </a:spcBef>
              <a:spcAft>
                <a:spcPts val="600"/>
              </a:spcAft>
            </a:pPr>
            <a:endParaRPr lang="en-US" sz="2800" dirty="0"/>
          </a:p>
          <a:p>
            <a:pPr algn="l">
              <a:spcBef>
                <a:spcPts val="0"/>
              </a:spcBef>
              <a:spcAft>
                <a:spcPts val="600"/>
              </a:spcAft>
            </a:pPr>
            <a:endParaRPr lang="en-US" sz="2800" dirty="0"/>
          </a:p>
          <a:p>
            <a:pPr algn="l">
              <a:spcBef>
                <a:spcPts val="0"/>
              </a:spcBef>
              <a:spcAft>
                <a:spcPts val="600"/>
              </a:spcAft>
            </a:pPr>
            <a:endParaRPr lang="en-US" sz="2800" dirty="0"/>
          </a:p>
        </p:txBody>
      </p:sp>
      <p:pic>
        <p:nvPicPr>
          <p:cNvPr id="9" name="Imagen 8">
            <a:extLst>
              <a:ext uri="{FF2B5EF4-FFF2-40B4-BE49-F238E27FC236}">
                <a16:creationId xmlns:a16="http://schemas.microsoft.com/office/drawing/2014/main" id="{94A82B59-37D3-C849-AC62-D7CDA9773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162" y="1629424"/>
            <a:ext cx="4979406" cy="3504400"/>
          </a:xfrm>
          <a:prstGeom prst="rect">
            <a:avLst/>
          </a:prstGeom>
        </p:spPr>
      </p:pic>
      <p:pic>
        <p:nvPicPr>
          <p:cNvPr id="10" name="Imagen 9">
            <a:extLst>
              <a:ext uri="{FF2B5EF4-FFF2-40B4-BE49-F238E27FC236}">
                <a16:creationId xmlns:a16="http://schemas.microsoft.com/office/drawing/2014/main" id="{317B8483-3C88-0E44-8E78-1B7AE4F57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162" y="5250766"/>
            <a:ext cx="2113213" cy="1410062"/>
          </a:xfrm>
          <a:prstGeom prst="rect">
            <a:avLst/>
          </a:prstGeom>
        </p:spPr>
      </p:pic>
      <p:pic>
        <p:nvPicPr>
          <p:cNvPr id="11" name="Imagen 10">
            <a:extLst>
              <a:ext uri="{FF2B5EF4-FFF2-40B4-BE49-F238E27FC236}">
                <a16:creationId xmlns:a16="http://schemas.microsoft.com/office/drawing/2014/main" id="{1C2AF64F-6D94-9E4D-A0A8-E41E61077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6319" y="5255276"/>
            <a:ext cx="1874069" cy="1405552"/>
          </a:xfrm>
          <a:prstGeom prst="rect">
            <a:avLst/>
          </a:prstGeom>
        </p:spPr>
      </p:pic>
    </p:spTree>
    <p:extLst>
      <p:ext uri="{BB962C8B-B14F-4D97-AF65-F5344CB8AC3E}">
        <p14:creationId xmlns:p14="http://schemas.microsoft.com/office/powerpoint/2010/main" val="1513299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1" y="8894"/>
            <a:ext cx="12192000" cy="6858000"/>
          </a:xfrm>
          <a:prstGeom prst="rect">
            <a:avLst/>
          </a:prstGeom>
        </p:spPr>
      </p:pic>
      <p:sp>
        <p:nvSpPr>
          <p:cNvPr id="5" name="1 Título">
            <a:extLst>
              <a:ext uri="{FF2B5EF4-FFF2-40B4-BE49-F238E27FC236}">
                <a16:creationId xmlns:a16="http://schemas.microsoft.com/office/drawing/2014/main" id="{21CFCB2D-0BB6-A64B-951B-65C7F68115FC}"/>
              </a:ext>
            </a:extLst>
          </p:cNvPr>
          <p:cNvSpPr txBox="1">
            <a:spLocks/>
          </p:cNvSpPr>
          <p:nvPr/>
        </p:nvSpPr>
        <p:spPr>
          <a:xfrm>
            <a:off x="1956024" y="896499"/>
            <a:ext cx="8279951" cy="5357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COLECTAS DE SANGRE</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ED12D6F4-AFB2-A14A-A085-3C6039AECD47}"/>
              </a:ext>
            </a:extLst>
          </p:cNvPr>
          <p:cNvSpPr txBox="1">
            <a:spLocks/>
          </p:cNvSpPr>
          <p:nvPr/>
        </p:nvSpPr>
        <p:spPr>
          <a:xfrm>
            <a:off x="1689586" y="1312318"/>
            <a:ext cx="1254034" cy="5357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BO" sz="2800" b="1" dirty="0">
                <a:solidFill>
                  <a:srgbClr val="C00000"/>
                </a:solidFill>
              </a:rPr>
              <a:t>OTROS</a:t>
            </a:r>
          </a:p>
        </p:txBody>
      </p:sp>
      <p:sp>
        <p:nvSpPr>
          <p:cNvPr id="8" name="Marcador de contenido 2">
            <a:extLst>
              <a:ext uri="{FF2B5EF4-FFF2-40B4-BE49-F238E27FC236}">
                <a16:creationId xmlns:a16="http://schemas.microsoft.com/office/drawing/2014/main" id="{77E4FF72-FFEF-3A42-ACAC-3D285F1DACDF}"/>
              </a:ext>
            </a:extLst>
          </p:cNvPr>
          <p:cNvSpPr txBox="1">
            <a:spLocks/>
          </p:cNvSpPr>
          <p:nvPr/>
        </p:nvSpPr>
        <p:spPr>
          <a:xfrm>
            <a:off x="379563" y="1933910"/>
            <a:ext cx="5128114" cy="44224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600"/>
              </a:spcBef>
              <a:spcAft>
                <a:spcPts val="600"/>
              </a:spcAft>
            </a:pPr>
            <a:r>
              <a:rPr lang="es-ES" sz="2000" dirty="0"/>
              <a:t>- Universidad del Valle</a:t>
            </a:r>
          </a:p>
          <a:p>
            <a:pPr algn="just">
              <a:spcBef>
                <a:spcPts val="600"/>
              </a:spcBef>
              <a:spcAft>
                <a:spcPts val="600"/>
              </a:spcAft>
            </a:pPr>
            <a:r>
              <a:rPr lang="es-ES" sz="2000" dirty="0"/>
              <a:t>- UMSA </a:t>
            </a:r>
          </a:p>
          <a:p>
            <a:pPr algn="just">
              <a:spcBef>
                <a:spcPts val="600"/>
              </a:spcBef>
              <a:spcAft>
                <a:spcPts val="600"/>
              </a:spcAft>
            </a:pPr>
            <a:r>
              <a:rPr lang="es-ES" sz="2000" dirty="0"/>
              <a:t>- Universidad Católica Boliviana</a:t>
            </a:r>
          </a:p>
          <a:p>
            <a:pPr algn="just">
              <a:spcBef>
                <a:spcPts val="600"/>
              </a:spcBef>
              <a:spcAft>
                <a:spcPts val="600"/>
              </a:spcAft>
            </a:pPr>
            <a:r>
              <a:rPr lang="es-ES" sz="2000" dirty="0"/>
              <a:t>- Universidad Privada Boliviana</a:t>
            </a:r>
          </a:p>
          <a:p>
            <a:pPr algn="just">
              <a:spcBef>
                <a:spcPts val="600"/>
              </a:spcBef>
              <a:spcAft>
                <a:spcPts val="600"/>
              </a:spcAft>
            </a:pPr>
            <a:r>
              <a:rPr lang="es-ES" sz="2000" dirty="0"/>
              <a:t>- Universidad Domingo Savio</a:t>
            </a:r>
          </a:p>
          <a:p>
            <a:pPr algn="just">
              <a:spcBef>
                <a:spcPts val="600"/>
              </a:spcBef>
              <a:spcAft>
                <a:spcPts val="600"/>
              </a:spcAft>
            </a:pPr>
            <a:r>
              <a:rPr lang="es-ES" sz="2000" dirty="0"/>
              <a:t>- Universidad NUR</a:t>
            </a:r>
          </a:p>
          <a:p>
            <a:pPr algn="just">
              <a:spcBef>
                <a:spcPts val="600"/>
              </a:spcBef>
              <a:spcAft>
                <a:spcPts val="600"/>
              </a:spcAft>
            </a:pPr>
            <a:r>
              <a:rPr lang="es-ES" sz="2000" dirty="0"/>
              <a:t>- Iglesia Pare de Sufrir.</a:t>
            </a:r>
          </a:p>
          <a:p>
            <a:pPr algn="just">
              <a:spcBef>
                <a:spcPts val="600"/>
              </a:spcBef>
              <a:spcAft>
                <a:spcPts val="600"/>
              </a:spcAft>
            </a:pPr>
            <a:r>
              <a:rPr lang="es-ES" sz="2000" dirty="0"/>
              <a:t>- Iglesia de Jesucristo de los Santos de los Últimos Días</a:t>
            </a:r>
          </a:p>
          <a:p>
            <a:pPr algn="just">
              <a:spcBef>
                <a:spcPts val="600"/>
              </a:spcBef>
              <a:spcAft>
                <a:spcPts val="600"/>
              </a:spcAft>
            </a:pPr>
            <a:r>
              <a:rPr lang="es-ES" sz="2000" dirty="0"/>
              <a:t>- Iglesia Adventista. </a:t>
            </a:r>
            <a:endParaRPr lang="en-US" sz="2000" dirty="0"/>
          </a:p>
          <a:p>
            <a:pPr algn="just">
              <a:spcBef>
                <a:spcPts val="600"/>
              </a:spcBef>
              <a:spcAft>
                <a:spcPts val="600"/>
              </a:spcAft>
            </a:pPr>
            <a:endParaRPr lang="en-US" sz="2000" dirty="0"/>
          </a:p>
        </p:txBody>
      </p:sp>
      <p:pic>
        <p:nvPicPr>
          <p:cNvPr id="9" name="Imagen 8">
            <a:extLst>
              <a:ext uri="{FF2B5EF4-FFF2-40B4-BE49-F238E27FC236}">
                <a16:creationId xmlns:a16="http://schemas.microsoft.com/office/drawing/2014/main" id="{5CFE0BA5-12A3-0844-BE17-452FCCFDE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923" y="1848072"/>
            <a:ext cx="4116681" cy="2641945"/>
          </a:xfrm>
          <a:prstGeom prst="rect">
            <a:avLst/>
          </a:prstGeom>
        </p:spPr>
      </p:pic>
      <p:pic>
        <p:nvPicPr>
          <p:cNvPr id="3" name="Imagen 2">
            <a:extLst>
              <a:ext uri="{FF2B5EF4-FFF2-40B4-BE49-F238E27FC236}">
                <a16:creationId xmlns:a16="http://schemas.microsoft.com/office/drawing/2014/main" id="{EAB5E1D7-56E5-383D-2FED-5E843AE27325}"/>
              </a:ext>
            </a:extLst>
          </p:cNvPr>
          <p:cNvPicPr>
            <a:picLocks noChangeAspect="1"/>
          </p:cNvPicPr>
          <p:nvPr/>
        </p:nvPicPr>
        <p:blipFill>
          <a:blip r:embed="rId4"/>
          <a:stretch>
            <a:fillRect/>
          </a:stretch>
        </p:blipFill>
        <p:spPr>
          <a:xfrm>
            <a:off x="9642272" y="1640084"/>
            <a:ext cx="1820868" cy="3236715"/>
          </a:xfrm>
          <a:prstGeom prst="rect">
            <a:avLst/>
          </a:prstGeom>
        </p:spPr>
      </p:pic>
    </p:spTree>
    <p:extLst>
      <p:ext uri="{BB962C8B-B14F-4D97-AF65-F5344CB8AC3E}">
        <p14:creationId xmlns:p14="http://schemas.microsoft.com/office/powerpoint/2010/main" val="3643226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76E672FA-46D4-E340-8759-99F887530E48}"/>
              </a:ext>
            </a:extLst>
          </p:cNvPr>
          <p:cNvSpPr txBox="1">
            <a:spLocks/>
          </p:cNvSpPr>
          <p:nvPr/>
        </p:nvSpPr>
        <p:spPr>
          <a:xfrm>
            <a:off x="1956024" y="896499"/>
            <a:ext cx="8279951" cy="4497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3200" dirty="0">
                <a:solidFill>
                  <a:srgbClr val="C00000"/>
                </a:solidFill>
                <a:effectLst>
                  <a:outerShdw blurRad="38100" dist="38100" dir="2700000" algn="tl">
                    <a:srgbClr val="000000">
                      <a:alpha val="43137"/>
                    </a:srgbClr>
                  </a:outerShdw>
                </a:effectLst>
                <a:latin typeface="Arial Rounded MT Bold" panose="020F0704030504030204" pitchFamily="34" charset="0"/>
              </a:rPr>
              <a:t>DIFICULTADES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F4032CB1-FDA0-C240-9AFB-E28AF2989FA2}"/>
              </a:ext>
            </a:extLst>
          </p:cNvPr>
          <p:cNvSpPr txBox="1">
            <a:spLocks/>
          </p:cNvSpPr>
          <p:nvPr/>
        </p:nvSpPr>
        <p:spPr>
          <a:xfrm>
            <a:off x="707027" y="1430867"/>
            <a:ext cx="10984230" cy="4851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0000"/>
              </a:lnSpc>
              <a:spcBef>
                <a:spcPts val="1200"/>
              </a:spcBef>
              <a:buFont typeface="Wingdings" panose="05000000000000000000" pitchFamily="2" charset="2"/>
              <a:buChar char="ü"/>
            </a:pPr>
            <a:r>
              <a:rPr lang="es-BO" sz="1800" dirty="0"/>
              <a:t>Incremento de los costos de producción de </a:t>
            </a:r>
            <a:r>
              <a:rPr lang="es-BO" sz="1800" dirty="0" err="1"/>
              <a:t>Hemocomponentes</a:t>
            </a:r>
            <a:r>
              <a:rPr lang="es-BO" sz="1800" dirty="0"/>
              <a:t> de insumos y suministros.</a:t>
            </a:r>
          </a:p>
          <a:p>
            <a:pPr marL="342900" indent="-342900" algn="just">
              <a:lnSpc>
                <a:spcPct val="100000"/>
              </a:lnSpc>
              <a:spcBef>
                <a:spcPts val="1200"/>
              </a:spcBef>
              <a:buFont typeface="Wingdings" panose="05000000000000000000" pitchFamily="2" charset="2"/>
              <a:buChar char="ü"/>
            </a:pPr>
            <a:r>
              <a:rPr lang="es-BO" sz="1800" dirty="0"/>
              <a:t>Recursos económicos insuficientes destinados para la atención del SUS.</a:t>
            </a:r>
          </a:p>
          <a:p>
            <a:pPr marL="342900" indent="-342900" algn="just">
              <a:lnSpc>
                <a:spcPct val="100000"/>
              </a:lnSpc>
              <a:spcBef>
                <a:spcPts val="1200"/>
              </a:spcBef>
              <a:buFont typeface="Wingdings" panose="05000000000000000000" pitchFamily="2" charset="2"/>
              <a:buChar char="ü"/>
            </a:pPr>
            <a:r>
              <a:rPr lang="es-BO" sz="1800" dirty="0"/>
              <a:t>Desembolso inoportuno de recursos económicos.</a:t>
            </a:r>
          </a:p>
          <a:p>
            <a:pPr marL="342900" indent="-342900" algn="just">
              <a:lnSpc>
                <a:spcPct val="100000"/>
              </a:lnSpc>
              <a:spcBef>
                <a:spcPts val="1200"/>
              </a:spcBef>
              <a:buFont typeface="Wingdings" panose="05000000000000000000" pitchFamily="2" charset="2"/>
              <a:buChar char="ü"/>
            </a:pPr>
            <a:r>
              <a:rPr lang="es-BO" sz="1800" dirty="0"/>
              <a:t>Una sola Unidad móvil para realizar colectas en plazas, avenidas, condominios, mercados, etc.</a:t>
            </a:r>
          </a:p>
          <a:p>
            <a:pPr marL="342900" indent="-342900" algn="just">
              <a:lnSpc>
                <a:spcPct val="100000"/>
              </a:lnSpc>
              <a:spcBef>
                <a:spcPts val="1200"/>
              </a:spcBef>
              <a:buFont typeface="Wingdings" panose="05000000000000000000" pitchFamily="2" charset="2"/>
              <a:buChar char="ü"/>
            </a:pPr>
            <a:r>
              <a:rPr lang="es-BO" sz="1800" dirty="0"/>
              <a:t>Un solo equipo de aféresis, que impide su traslado hacia hospitales y clínicas para realizar procedimientos terapéuticos.</a:t>
            </a:r>
          </a:p>
          <a:p>
            <a:pPr marL="342900" indent="-342900" algn="just">
              <a:lnSpc>
                <a:spcPct val="100000"/>
              </a:lnSpc>
              <a:spcBef>
                <a:spcPts val="1200"/>
              </a:spcBef>
              <a:buFont typeface="Wingdings" panose="05000000000000000000" pitchFamily="2" charset="2"/>
              <a:buChar char="ü"/>
            </a:pPr>
            <a:r>
              <a:rPr lang="es-BO" sz="1800" dirty="0"/>
              <a:t>Ausencia de ítems para el personal técnico y administrativo del HEMOCENTRO-BSRDLP.</a:t>
            </a:r>
          </a:p>
          <a:p>
            <a:pPr marL="342900" indent="-342900" algn="just">
              <a:lnSpc>
                <a:spcPct val="100000"/>
              </a:lnSpc>
              <a:spcBef>
                <a:spcPts val="1200"/>
              </a:spcBef>
              <a:buFont typeface="Wingdings" panose="05000000000000000000" pitchFamily="2" charset="2"/>
              <a:buChar char="ü"/>
            </a:pPr>
            <a:r>
              <a:rPr lang="es-ES" sz="1800" dirty="0"/>
              <a:t>Espacios ya insuficientes, para la producción de </a:t>
            </a:r>
            <a:r>
              <a:rPr lang="es-ES" sz="1800" dirty="0" err="1"/>
              <a:t>hemocomponentes</a:t>
            </a:r>
            <a:r>
              <a:rPr lang="es-ES" sz="1800" dirty="0"/>
              <a:t>, por el crecimiento de la demanda en extracciones y almacenamiento de </a:t>
            </a:r>
            <a:r>
              <a:rPr lang="es-ES" sz="1800" dirty="0" err="1"/>
              <a:t>hemocomponentes</a:t>
            </a:r>
            <a:r>
              <a:rPr lang="es-ES" sz="1800" dirty="0"/>
              <a:t>.</a:t>
            </a:r>
          </a:p>
          <a:p>
            <a:pPr marL="342900" indent="-342900" algn="just">
              <a:lnSpc>
                <a:spcPct val="100000"/>
              </a:lnSpc>
              <a:spcBef>
                <a:spcPts val="1200"/>
              </a:spcBef>
              <a:buFont typeface="Wingdings" panose="05000000000000000000" pitchFamily="2" charset="2"/>
              <a:buChar char="ü"/>
            </a:pPr>
            <a:r>
              <a:rPr lang="es-ES" sz="1800" dirty="0"/>
              <a:t>Disminución significativa de materia prima, sangre humana o sus componentes, proveniente de donantes voluntarios altruistas no remunerados para cubrir toda la demanda.</a:t>
            </a:r>
          </a:p>
          <a:p>
            <a:pPr marL="342900" indent="-342900" algn="just">
              <a:lnSpc>
                <a:spcPct val="100000"/>
              </a:lnSpc>
              <a:spcBef>
                <a:spcPts val="1200"/>
              </a:spcBef>
              <a:buFont typeface="Wingdings" panose="05000000000000000000" pitchFamily="2" charset="2"/>
              <a:buChar char="ü"/>
            </a:pPr>
            <a:r>
              <a:rPr lang="es-ES" sz="1800" dirty="0"/>
              <a:t>Implementación de tecnologías para mejorar el tiempo de respuesta a la población en general. </a:t>
            </a:r>
          </a:p>
        </p:txBody>
      </p:sp>
    </p:spTree>
    <p:extLst>
      <p:ext uri="{BB962C8B-B14F-4D97-AF65-F5344CB8AC3E}">
        <p14:creationId xmlns:p14="http://schemas.microsoft.com/office/powerpoint/2010/main" val="274874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CEA08DA9-0CB6-0847-B1CD-946310DA62FC}"/>
              </a:ext>
            </a:extLst>
          </p:cNvPr>
          <p:cNvSpPr txBox="1">
            <a:spLocks/>
          </p:cNvSpPr>
          <p:nvPr/>
        </p:nvSpPr>
        <p:spPr>
          <a:xfrm>
            <a:off x="368135" y="1524407"/>
            <a:ext cx="11483439" cy="5090149"/>
          </a:xfrm>
          <a:prstGeom prst="rect">
            <a:avLst/>
          </a:prstGeom>
          <a:ln w="19050">
            <a:solidFill>
              <a:schemeClr val="accent1">
                <a:lumMod val="75000"/>
              </a:schemeClr>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600"/>
              </a:spcBef>
              <a:spcAft>
                <a:spcPts val="500"/>
              </a:spcAft>
              <a:buSzPct val="100000"/>
              <a:buFont typeface="Wingdings" panose="05000000000000000000" pitchFamily="2" charset="2"/>
              <a:buChar char="Ø"/>
            </a:pPr>
            <a:r>
              <a:rPr lang="es-BO" sz="1800" dirty="0"/>
              <a:t>Ley 1687 de Medicina Transfusional y Bancos de Sangre, 26 de marzo 1996.</a:t>
            </a:r>
          </a:p>
          <a:p>
            <a:pPr algn="just">
              <a:lnSpc>
                <a:spcPct val="100000"/>
              </a:lnSpc>
              <a:spcBef>
                <a:spcPts val="600"/>
              </a:spcBef>
              <a:spcAft>
                <a:spcPts val="500"/>
              </a:spcAft>
              <a:buSzPct val="100000"/>
              <a:buFont typeface="Wingdings" panose="05000000000000000000" pitchFamily="2" charset="2"/>
              <a:buChar char="Ø"/>
            </a:pPr>
            <a:r>
              <a:rPr lang="es-BO" sz="1800" dirty="0"/>
              <a:t>D.S. 24547 Reglamentario a la Ley de MT y BS, 30 de marzo de 1997.</a:t>
            </a:r>
          </a:p>
          <a:p>
            <a:pPr marL="171450" lvl="1" algn="just">
              <a:lnSpc>
                <a:spcPct val="100000"/>
              </a:lnSpc>
              <a:spcBef>
                <a:spcPts val="600"/>
              </a:spcBef>
              <a:spcAft>
                <a:spcPts val="500"/>
              </a:spcAft>
              <a:buSzPct val="100000"/>
              <a:buFont typeface="Wingdings" panose="05000000000000000000" pitchFamily="2" charset="2"/>
              <a:buChar char="Ø"/>
            </a:pPr>
            <a:r>
              <a:rPr lang="es-BO" dirty="0"/>
              <a:t>R.A. N° 028/02 del 20 de junio de 2002 del SEDES La Paz, que institucionaliza el Banco de sangre de Referencia departamental de La Paz.</a:t>
            </a:r>
          </a:p>
          <a:p>
            <a:pPr marL="171450" lvl="1" algn="just">
              <a:lnSpc>
                <a:spcPct val="100000"/>
              </a:lnSpc>
              <a:spcBef>
                <a:spcPts val="600"/>
              </a:spcBef>
              <a:spcAft>
                <a:spcPts val="500"/>
              </a:spcAft>
              <a:buSzPct val="100000"/>
              <a:buFont typeface="Wingdings" panose="05000000000000000000" pitchFamily="2" charset="2"/>
              <a:buChar char="Ø"/>
            </a:pPr>
            <a:r>
              <a:rPr lang="es-BO" dirty="0"/>
              <a:t>R.M. N° 795 del 7 de noviembre de 2006, que eleva al BSRDLP a HEMOCENTRO.</a:t>
            </a:r>
            <a:endParaRPr lang="en-US" dirty="0"/>
          </a:p>
          <a:p>
            <a:pPr marL="171450" lvl="1" algn="just">
              <a:lnSpc>
                <a:spcPct val="100000"/>
              </a:lnSpc>
              <a:spcBef>
                <a:spcPts val="600"/>
              </a:spcBef>
              <a:spcAft>
                <a:spcPts val="500"/>
              </a:spcAft>
              <a:buSzPct val="100000"/>
              <a:buFont typeface="Wingdings" panose="05000000000000000000" pitchFamily="2" charset="2"/>
              <a:buChar char="Ø"/>
            </a:pPr>
            <a:r>
              <a:rPr lang="es-BO" dirty="0"/>
              <a:t>R.M. 0315 10  mayo de 2007 que aprueba el reglamento obligatorios de caracterización y  habilitación  para la red nacional de Bancos de Sangre.</a:t>
            </a:r>
          </a:p>
          <a:p>
            <a:pPr lvl="0" algn="just">
              <a:lnSpc>
                <a:spcPct val="100000"/>
              </a:lnSpc>
              <a:spcBef>
                <a:spcPts val="600"/>
              </a:spcBef>
              <a:buSzPct val="100000"/>
              <a:buFont typeface="Wingdings" panose="05000000000000000000" pitchFamily="2" charset="2"/>
              <a:buChar char="Ø"/>
            </a:pPr>
            <a:r>
              <a:rPr lang="es-ES" sz="1800" dirty="0"/>
              <a:t>Ley N° 1302, Ley de fomento de la cultura de donación voluntaria, altruista y repetitiva de sangre, 18 de junio de 2020.</a:t>
            </a:r>
          </a:p>
          <a:p>
            <a:pPr algn="just">
              <a:lnSpc>
                <a:spcPct val="100000"/>
              </a:lnSpc>
              <a:spcBef>
                <a:spcPts val="600"/>
              </a:spcBef>
              <a:buSzPct val="100000"/>
              <a:buFont typeface="Wingdings" panose="05000000000000000000" pitchFamily="2" charset="2"/>
              <a:buChar char="Ø"/>
            </a:pPr>
            <a:r>
              <a:rPr lang="es-ES" sz="1800" dirty="0"/>
              <a:t>Ley N° 1343 Ley que establece medidas temporales de fomento a la donación voluntaria e informada de plasma hiperinmune de pacientes con coronavirus (COVID-19), 29 de octubre de 2020.</a:t>
            </a:r>
          </a:p>
          <a:p>
            <a:pPr marL="171450" lvl="1" algn="just">
              <a:lnSpc>
                <a:spcPct val="100000"/>
              </a:lnSpc>
              <a:spcBef>
                <a:spcPts val="600"/>
              </a:spcBef>
              <a:spcAft>
                <a:spcPts val="500"/>
              </a:spcAft>
              <a:buSzPct val="100000"/>
              <a:buFont typeface="Wingdings" panose="05000000000000000000" pitchFamily="2" charset="2"/>
              <a:buChar char="Ø"/>
            </a:pPr>
            <a:r>
              <a:rPr lang="es-BO" dirty="0"/>
              <a:t>Norma NB/ISO 9001:2015, Sistema de Gestión de Calidad. </a:t>
            </a:r>
          </a:p>
          <a:p>
            <a:pPr marL="171450" lvl="1" algn="just">
              <a:lnSpc>
                <a:spcPct val="100000"/>
              </a:lnSpc>
              <a:spcBef>
                <a:spcPts val="600"/>
              </a:spcBef>
              <a:spcAft>
                <a:spcPts val="500"/>
              </a:spcAft>
              <a:buSzPct val="100000"/>
              <a:buFont typeface="Wingdings" panose="05000000000000000000" pitchFamily="2" charset="2"/>
              <a:buChar char="Ø"/>
            </a:pPr>
            <a:r>
              <a:rPr lang="es-BO" dirty="0"/>
              <a:t>Otras normas únicas de carácter general, técnico administrativas aprobadas para la red nacional de Servicios de sangre</a:t>
            </a:r>
            <a:r>
              <a:rPr lang="es-ES" dirty="0"/>
              <a:t>.</a:t>
            </a:r>
            <a:endParaRPr lang="es-BO" dirty="0"/>
          </a:p>
        </p:txBody>
      </p:sp>
      <p:sp>
        <p:nvSpPr>
          <p:cNvPr id="5" name="Título 1">
            <a:extLst>
              <a:ext uri="{FF2B5EF4-FFF2-40B4-BE49-F238E27FC236}">
                <a16:creationId xmlns:a16="http://schemas.microsoft.com/office/drawing/2014/main" id="{593E5ED6-B015-9E47-9A48-980AFBAC6820}"/>
              </a:ext>
            </a:extLst>
          </p:cNvPr>
          <p:cNvSpPr txBox="1">
            <a:spLocks/>
          </p:cNvSpPr>
          <p:nvPr/>
        </p:nvSpPr>
        <p:spPr>
          <a:xfrm>
            <a:off x="2601714" y="745633"/>
            <a:ext cx="7016278" cy="7312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3200" dirty="0">
                <a:solidFill>
                  <a:srgbClr val="C00000"/>
                </a:solidFill>
                <a:effectLst>
                  <a:outerShdw blurRad="38100" dist="38100" dir="2700000" algn="tl">
                    <a:srgbClr val="000000">
                      <a:alpha val="43137"/>
                    </a:srgbClr>
                  </a:outerShdw>
                </a:effectLst>
                <a:latin typeface="Arial Rounded MT Bold" panose="020F0704030504030204" pitchFamily="34" charset="0"/>
              </a:rPr>
              <a:t>NORMAS LEGALES ESPECÍFICAS</a:t>
            </a:r>
            <a:endParaRPr lang="es-ES" sz="32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578279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21140"/>
            <a:ext cx="12192000" cy="6858000"/>
          </a:xfrm>
          <a:prstGeom prst="rect">
            <a:avLst/>
          </a:prstGeom>
        </p:spPr>
      </p:pic>
      <p:pic>
        <p:nvPicPr>
          <p:cNvPr id="5" name="Imagen 4">
            <a:extLst>
              <a:ext uri="{FF2B5EF4-FFF2-40B4-BE49-F238E27FC236}">
                <a16:creationId xmlns:a16="http://schemas.microsoft.com/office/drawing/2014/main" id="{D92385C7-D0D7-0A45-AF5C-5EE0AAEC6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321" y="5093359"/>
            <a:ext cx="1527323" cy="1802741"/>
          </a:xfrm>
          <a:prstGeom prst="rect">
            <a:avLst/>
          </a:prstGeom>
        </p:spPr>
      </p:pic>
      <p:pic>
        <p:nvPicPr>
          <p:cNvPr id="6" name="Imagen 5">
            <a:extLst>
              <a:ext uri="{FF2B5EF4-FFF2-40B4-BE49-F238E27FC236}">
                <a16:creationId xmlns:a16="http://schemas.microsoft.com/office/drawing/2014/main" id="{D8002438-0075-F347-A9FC-A1C3DBCBE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941" y="5257800"/>
            <a:ext cx="645895" cy="1440445"/>
          </a:xfrm>
          <a:prstGeom prst="rect">
            <a:avLst/>
          </a:prstGeom>
        </p:spPr>
      </p:pic>
      <p:pic>
        <p:nvPicPr>
          <p:cNvPr id="8" name="Imagen 7">
            <a:extLst>
              <a:ext uri="{FF2B5EF4-FFF2-40B4-BE49-F238E27FC236}">
                <a16:creationId xmlns:a16="http://schemas.microsoft.com/office/drawing/2014/main" id="{02DA39B4-A633-A047-8C31-7EABA4E78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228" y="5396415"/>
            <a:ext cx="2835543" cy="1440445"/>
          </a:xfrm>
          <a:prstGeom prst="rect">
            <a:avLst/>
          </a:prstGeom>
        </p:spPr>
      </p:pic>
      <p:sp>
        <p:nvSpPr>
          <p:cNvPr id="2" name="Título 3">
            <a:extLst>
              <a:ext uri="{FF2B5EF4-FFF2-40B4-BE49-F238E27FC236}">
                <a16:creationId xmlns:a16="http://schemas.microsoft.com/office/drawing/2014/main" id="{B9DB0993-72DC-CDF2-F198-83A694759321}"/>
              </a:ext>
            </a:extLst>
          </p:cNvPr>
          <p:cNvSpPr>
            <a:spLocks noGrp="1"/>
          </p:cNvSpPr>
          <p:nvPr>
            <p:ph type="ctrTitle"/>
          </p:nvPr>
        </p:nvSpPr>
        <p:spPr>
          <a:xfrm>
            <a:off x="1589176" y="1203285"/>
            <a:ext cx="9013645" cy="2968705"/>
          </a:xfrm>
        </p:spPr>
        <p:txBody>
          <a:bodyPr>
            <a:normAutofit fontScale="90000"/>
          </a:bodyPr>
          <a:lstStyle/>
          <a:p>
            <a:br>
              <a:rPr lang="es-ES" sz="4800" dirty="0"/>
            </a:br>
            <a:r>
              <a:rPr lang="es-ES" sz="5300" dirty="0">
                <a:solidFill>
                  <a:srgbClr val="C00000"/>
                </a:solidFill>
                <a:effectLst>
                  <a:outerShdw blurRad="38100" dist="38100" dir="2700000" algn="tl">
                    <a:srgbClr val="000000">
                      <a:alpha val="43137"/>
                    </a:srgbClr>
                  </a:outerShdw>
                </a:effectLst>
                <a:latin typeface="Arial Rounded MT Bold" panose="020F0704030504030204" pitchFamily="34" charset="0"/>
              </a:rPr>
              <a:t>I</a:t>
            </a:r>
            <a:r>
              <a:rPr lang="es-BO" sz="5300" dirty="0">
                <a:solidFill>
                  <a:srgbClr val="C00000"/>
                </a:solidFill>
                <a:effectLst>
                  <a:outerShdw blurRad="38100" dist="38100" dir="2700000" algn="tl">
                    <a:srgbClr val="000000">
                      <a:alpha val="43137"/>
                    </a:srgbClr>
                  </a:outerShdw>
                </a:effectLst>
                <a:latin typeface="Arial Rounded MT Bold" panose="020F0704030504030204" pitchFamily="34" charset="0"/>
              </a:rPr>
              <a:t>NFORME ADMINISTRATIVO FINANCIERO</a:t>
            </a:r>
            <a:br>
              <a:rPr lang="es-BO" sz="5300" dirty="0">
                <a:solidFill>
                  <a:srgbClr val="C00000"/>
                </a:solidFill>
                <a:effectLst>
                  <a:outerShdw blurRad="38100" dist="38100" dir="2700000" algn="tl">
                    <a:srgbClr val="000000">
                      <a:alpha val="43137"/>
                    </a:srgbClr>
                  </a:outerShdw>
                </a:effectLst>
                <a:latin typeface="Arial Rounded MT Bold" panose="020F0704030504030204" pitchFamily="34" charset="0"/>
              </a:rPr>
            </a:br>
            <a:r>
              <a:rPr lang="es-BO" sz="5300" dirty="0">
                <a:solidFill>
                  <a:srgbClr val="C00000"/>
                </a:solidFill>
                <a:effectLst>
                  <a:outerShdw blurRad="38100" dist="38100" dir="2700000" algn="tl">
                    <a:srgbClr val="000000">
                      <a:alpha val="43137"/>
                    </a:srgbClr>
                  </a:outerShdw>
                </a:effectLst>
                <a:latin typeface="Arial Rounded MT Bold" panose="020F0704030504030204" pitchFamily="34" charset="0"/>
              </a:rPr>
              <a:t>2024</a:t>
            </a:r>
            <a:endParaRPr lang="es-BO" sz="4000" dirty="0"/>
          </a:p>
        </p:txBody>
      </p:sp>
    </p:spTree>
    <p:extLst>
      <p:ext uri="{BB962C8B-B14F-4D97-AF65-F5344CB8AC3E}">
        <p14:creationId xmlns:p14="http://schemas.microsoft.com/office/powerpoint/2010/main" val="139453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13" descr="Medical Team Isolated On White, Set Of Hospital Medical Staff, Doctors,  Nurses And Surgeon, Healthcare And Medical Concept, Cartoon Character  Vector Illustration. Royalty Free Cliparts, Vectors, And Stock  Illustration. Image 69326946.">
            <a:extLst>
              <a:ext uri="{FF2B5EF4-FFF2-40B4-BE49-F238E27FC236}">
                <a16:creationId xmlns:a16="http://schemas.microsoft.com/office/drawing/2014/main" id="{99A3941C-D3D1-08D3-1414-1701CC4D2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76" b="10500"/>
          <a:stretch/>
        </p:blipFill>
        <p:spPr bwMode="auto">
          <a:xfrm>
            <a:off x="920988" y="4635395"/>
            <a:ext cx="3997126" cy="185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a:extLst>
              <a:ext uri="{FF2B5EF4-FFF2-40B4-BE49-F238E27FC236}">
                <a16:creationId xmlns:a16="http://schemas.microsoft.com/office/drawing/2014/main" id="{FE3DD781-66BC-AA4E-2CBE-AFAFBFF2C642}"/>
              </a:ext>
            </a:extLst>
          </p:cNvPr>
          <p:cNvSpPr>
            <a:spLocks noChangeArrowheads="1"/>
          </p:cNvSpPr>
          <p:nvPr/>
        </p:nvSpPr>
        <p:spPr bwMode="auto">
          <a:xfrm>
            <a:off x="710552" y="2200549"/>
            <a:ext cx="49167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spcAft>
                <a:spcPct val="0"/>
              </a:spcAft>
              <a:buFont typeface="Arial" panose="020B0604020202020204" pitchFamily="34" charset="0"/>
              <a:buNone/>
            </a:pPr>
            <a:r>
              <a:rPr lang="es-ES" altLang="es-BO" dirty="0">
                <a:solidFill>
                  <a:srgbClr val="0070C0"/>
                </a:solidFill>
                <a:latin typeface="Calibri" panose="020F0502020204030204" pitchFamily="34" charset="0"/>
                <a:cs typeface="Calibri" panose="020F0502020204030204" pitchFamily="34" charset="0"/>
              </a:rPr>
              <a:t>PERSONAL DEL HEMOCENTRO</a:t>
            </a:r>
          </a:p>
          <a:p>
            <a:pPr eaLnBrk="1" hangingPunct="1">
              <a:spcBef>
                <a:spcPct val="0"/>
              </a:spcBef>
              <a:spcAft>
                <a:spcPct val="0"/>
              </a:spcAft>
              <a:buFont typeface="Arial" panose="020B0604020202020204" pitchFamily="34" charset="0"/>
              <a:buNone/>
            </a:pPr>
            <a:endParaRPr lang="es-ES" altLang="es-BO" dirty="0">
              <a:latin typeface="Calibri" panose="020F0502020204030204" pitchFamily="34" charset="0"/>
              <a:cs typeface="Calibri" panose="020F0502020204030204" pitchFamily="34" charset="0"/>
            </a:endParaRPr>
          </a:p>
          <a:p>
            <a:pPr>
              <a:spcBef>
                <a:spcPct val="0"/>
              </a:spcBef>
              <a:spcAft>
                <a:spcPct val="0"/>
              </a:spcAft>
              <a:buNone/>
            </a:pPr>
            <a:r>
              <a:rPr lang="es-ES" altLang="es-BO" b="0" dirty="0">
                <a:latin typeface="Calibri" panose="020F0502020204030204" pitchFamily="34" charset="0"/>
                <a:cs typeface="Calibri" panose="020F0502020204030204" pitchFamily="34" charset="0"/>
              </a:rPr>
              <a:t>El personal del HEMOCENTRO - BSRDLP esta compuesto por:</a:t>
            </a:r>
          </a:p>
          <a:p>
            <a:pPr marL="342900" indent="-342900">
              <a:spcBef>
                <a:spcPct val="0"/>
              </a:spcBef>
              <a:spcAft>
                <a:spcPct val="0"/>
              </a:spcAft>
              <a:buFontTx/>
              <a:buChar char="-"/>
            </a:pPr>
            <a:r>
              <a:rPr lang="es-ES" altLang="es-BO" sz="2400" dirty="0">
                <a:latin typeface="Calibri" panose="020F0502020204030204" pitchFamily="34" charset="0"/>
                <a:cs typeface="Calibri" panose="020F0502020204030204" pitchFamily="34" charset="0"/>
              </a:rPr>
              <a:t>48 % </a:t>
            </a:r>
            <a:r>
              <a:rPr lang="es-ES" altLang="es-BO" b="0" dirty="0">
                <a:latin typeface="Calibri" panose="020F0502020204030204" pitchFamily="34" charset="0"/>
                <a:cs typeface="Calibri" panose="020F0502020204030204" pitchFamily="34" charset="0"/>
              </a:rPr>
              <a:t>de ítem </a:t>
            </a:r>
          </a:p>
          <a:p>
            <a:pPr marL="342900" indent="-342900">
              <a:spcBef>
                <a:spcPct val="0"/>
              </a:spcBef>
              <a:spcAft>
                <a:spcPct val="0"/>
              </a:spcAft>
              <a:buFontTx/>
              <a:buChar char="-"/>
            </a:pPr>
            <a:r>
              <a:rPr lang="es-ES" sz="2400" dirty="0">
                <a:latin typeface="Calibri" panose="020F0502020204030204" pitchFamily="34" charset="0"/>
                <a:cs typeface="Calibri" panose="020F0502020204030204" pitchFamily="34" charset="0"/>
              </a:rPr>
              <a:t>52 % </a:t>
            </a:r>
            <a:r>
              <a:rPr lang="es-ES" b="0" dirty="0">
                <a:latin typeface="Calibri" panose="020F0502020204030204" pitchFamily="34" charset="0"/>
                <a:cs typeface="Calibri" panose="020F0502020204030204" pitchFamily="34" charset="0"/>
              </a:rPr>
              <a:t>del personal es asumido con los recursos propios de </a:t>
            </a:r>
            <a:r>
              <a:rPr lang="es-ES" b="0" dirty="0" err="1">
                <a:latin typeface="Calibri" panose="020F0502020204030204" pitchFamily="34" charset="0"/>
                <a:cs typeface="Calibri" panose="020F0502020204030204" pitchFamily="34" charset="0"/>
              </a:rPr>
              <a:t>Hemocentro</a:t>
            </a:r>
            <a:r>
              <a:rPr lang="es-ES" b="0" dirty="0">
                <a:latin typeface="Calibri" panose="020F0502020204030204" pitchFamily="34" charset="0"/>
                <a:cs typeface="Calibri" panose="020F0502020204030204" pitchFamily="34" charset="0"/>
              </a:rPr>
              <a:t>.</a:t>
            </a:r>
          </a:p>
          <a:p>
            <a:pPr eaLnBrk="1" hangingPunct="1">
              <a:spcBef>
                <a:spcPct val="0"/>
              </a:spcBef>
              <a:spcAft>
                <a:spcPct val="0"/>
              </a:spcAft>
              <a:buFont typeface="Arial" panose="020B0604020202020204" pitchFamily="34" charset="0"/>
              <a:buNone/>
            </a:pPr>
            <a:endParaRPr lang="es-BO" altLang="en-US" b="0" dirty="0">
              <a:latin typeface="Calibri" panose="020F0502020204030204" pitchFamily="34" charset="0"/>
              <a:cs typeface="Calibri" panose="020F0502020204030204" pitchFamily="34" charset="0"/>
            </a:endParaRPr>
          </a:p>
        </p:txBody>
      </p:sp>
      <p:sp>
        <p:nvSpPr>
          <p:cNvPr id="4" name="Título 1">
            <a:extLst>
              <a:ext uri="{FF2B5EF4-FFF2-40B4-BE49-F238E27FC236}">
                <a16:creationId xmlns:a16="http://schemas.microsoft.com/office/drawing/2014/main" id="{6358D7CF-03CA-BDB8-DC18-E57587E8F749}"/>
              </a:ext>
            </a:extLst>
          </p:cNvPr>
          <p:cNvSpPr txBox="1">
            <a:spLocks/>
          </p:cNvSpPr>
          <p:nvPr/>
        </p:nvSpPr>
        <p:spPr>
          <a:xfrm>
            <a:off x="710552" y="1028604"/>
            <a:ext cx="10515600" cy="10241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t>SISTEMA DE ADMINISTRACIÓN DE PERSONAL - SAP</a:t>
            </a:r>
            <a:b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br>
            <a:r>
              <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egoe UI Variable Text Semibold" pitchFamily="2" charset="0"/>
                <a:ea typeface="Tahoma" panose="020B0604030504040204" pitchFamily="34" charset="0"/>
                <a:cs typeface="Tahoma" panose="020B0604030504040204" pitchFamily="34" charset="0"/>
              </a:rPr>
              <a:t>RECURSOS HUMANOS</a:t>
            </a:r>
            <a:endParaRPr kumimoji="0" lang="es-BO"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a 11">
            <a:extLst>
              <a:ext uri="{FF2B5EF4-FFF2-40B4-BE49-F238E27FC236}">
                <a16:creationId xmlns:a16="http://schemas.microsoft.com/office/drawing/2014/main" id="{55E03CF6-58AB-B468-F89F-003A189D874F}"/>
              </a:ext>
            </a:extLst>
          </p:cNvPr>
          <p:cNvGraphicFramePr>
            <a:graphicFrameLocks noGrp="1"/>
          </p:cNvGraphicFramePr>
          <p:nvPr/>
        </p:nvGraphicFramePr>
        <p:xfrm>
          <a:off x="5627290" y="2320132"/>
          <a:ext cx="5854156" cy="2705887"/>
        </p:xfrm>
        <a:graphic>
          <a:graphicData uri="http://schemas.openxmlformats.org/drawingml/2006/table">
            <a:tbl>
              <a:tblPr/>
              <a:tblGrid>
                <a:gridCol w="2838041">
                  <a:extLst>
                    <a:ext uri="{9D8B030D-6E8A-4147-A177-3AD203B41FA5}">
                      <a16:colId xmlns:a16="http://schemas.microsoft.com/office/drawing/2014/main" val="2992742438"/>
                    </a:ext>
                  </a:extLst>
                </a:gridCol>
                <a:gridCol w="1535881">
                  <a:extLst>
                    <a:ext uri="{9D8B030D-6E8A-4147-A177-3AD203B41FA5}">
                      <a16:colId xmlns:a16="http://schemas.microsoft.com/office/drawing/2014/main" val="2718702956"/>
                    </a:ext>
                  </a:extLst>
                </a:gridCol>
                <a:gridCol w="1480234">
                  <a:extLst>
                    <a:ext uri="{9D8B030D-6E8A-4147-A177-3AD203B41FA5}">
                      <a16:colId xmlns:a16="http://schemas.microsoft.com/office/drawing/2014/main" val="495766599"/>
                    </a:ext>
                  </a:extLst>
                </a:gridCol>
              </a:tblGrid>
              <a:tr h="413215">
                <a:tc rowSpan="2">
                  <a:txBody>
                    <a:bodyPr/>
                    <a:lstStyle/>
                    <a:p>
                      <a:pPr algn="ctr" fontAlgn="ctr"/>
                      <a:r>
                        <a:rPr lang="es-BO" sz="1800" b="1" i="0" u="none" strike="noStrike">
                          <a:solidFill>
                            <a:srgbClr val="000000"/>
                          </a:solidFill>
                          <a:effectLst/>
                          <a:latin typeface="Calibri" panose="020F0502020204030204" pitchFamily="34" charset="0"/>
                        </a:rPr>
                        <a:t>PERSONAL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gridSpan="2">
                  <a:txBody>
                    <a:bodyPr/>
                    <a:lstStyle/>
                    <a:p>
                      <a:pPr algn="ctr" fontAlgn="ctr"/>
                      <a:r>
                        <a:rPr lang="es-BO" sz="1600" b="1" i="0" u="none" strike="noStrike">
                          <a:solidFill>
                            <a:srgbClr val="000000"/>
                          </a:solidFill>
                          <a:effectLst/>
                          <a:latin typeface="Calibri" panose="020F0502020204030204" pitchFamily="34" charset="0"/>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s-BO"/>
                    </a:p>
                  </a:txBody>
                  <a:tcPr/>
                </a:tc>
                <a:extLst>
                  <a:ext uri="{0D108BD9-81ED-4DB2-BD59-A6C34878D82A}">
                    <a16:rowId xmlns:a16="http://schemas.microsoft.com/office/drawing/2014/main" val="3874941609"/>
                  </a:ext>
                </a:extLst>
              </a:tr>
              <a:tr h="359897">
                <a:tc vMerge="1">
                  <a:txBody>
                    <a:bodyPr/>
                    <a:lstStyle/>
                    <a:p>
                      <a:endParaRPr lang="es-BO"/>
                    </a:p>
                  </a:txBody>
                  <a:tcPr/>
                </a:tc>
                <a:tc>
                  <a:txBody>
                    <a:bodyPr/>
                    <a:lstStyle/>
                    <a:p>
                      <a:pPr algn="ctr" fontAlgn="ctr"/>
                      <a:r>
                        <a:rPr lang="es-BO" sz="1400" b="1" i="0" u="none" strike="noStrike">
                          <a:solidFill>
                            <a:srgbClr val="000000"/>
                          </a:solidFill>
                          <a:effectLst/>
                          <a:latin typeface="Calibri" panose="020F050202020403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1" i="0" u="none" strike="noStrike">
                          <a:solidFill>
                            <a:srgbClr val="000000"/>
                          </a:solidFill>
                          <a:effectLst/>
                          <a:latin typeface="Calibri" panose="020F0502020204030204" pitchFamily="34" charset="0"/>
                        </a:rPr>
                        <a:t>PORCENTAJE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57701553"/>
                  </a:ext>
                </a:extLst>
              </a:tr>
              <a:tr h="386555">
                <a:tc>
                  <a:txBody>
                    <a:bodyPr/>
                    <a:lstStyle/>
                    <a:p>
                      <a:pPr algn="ctr" fontAlgn="ctr"/>
                      <a:r>
                        <a:rPr lang="es-BO" sz="1400" b="0" i="0" u="none" strike="noStrike">
                          <a:solidFill>
                            <a:srgbClr val="000000"/>
                          </a:solidFill>
                          <a:effectLst/>
                          <a:latin typeface="Calibri" panose="020F0502020204030204" pitchFamily="34" charset="0"/>
                        </a:rPr>
                        <a:t>ITEM MINISTERIO DE SALUD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BO" sz="14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901926359"/>
                  </a:ext>
                </a:extLst>
              </a:tr>
              <a:tr h="386555">
                <a:tc>
                  <a:txBody>
                    <a:bodyPr/>
                    <a:lstStyle/>
                    <a:p>
                      <a:pPr algn="ctr" fontAlgn="ctr"/>
                      <a:r>
                        <a:rPr lang="es-BO" sz="1400" b="0" i="0" u="none" strike="noStrike">
                          <a:solidFill>
                            <a:srgbClr val="000000"/>
                          </a:solidFill>
                          <a:effectLst/>
                          <a:latin typeface="Calibri" panose="020F0502020204030204" pitchFamily="34" charset="0"/>
                        </a:rPr>
                        <a:t>ITEM SEDES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BO" sz="14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89696177"/>
                  </a:ext>
                </a:extLst>
              </a:tr>
              <a:tr h="386555">
                <a:tc>
                  <a:txBody>
                    <a:bodyPr/>
                    <a:lstStyle/>
                    <a:p>
                      <a:pPr algn="ctr" fontAlgn="ctr"/>
                      <a:r>
                        <a:rPr lang="es-BO" sz="1400" b="0" i="0" u="none" strike="noStrike">
                          <a:solidFill>
                            <a:srgbClr val="000000"/>
                          </a:solidFill>
                          <a:effectLst/>
                          <a:latin typeface="Calibri" panose="020F0502020204030204" pitchFamily="34" charset="0"/>
                        </a:rPr>
                        <a:t>CONSULTORES EN LINEA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BO" sz="14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08131954"/>
                  </a:ext>
                </a:extLst>
              </a:tr>
              <a:tr h="386555">
                <a:tc>
                  <a:txBody>
                    <a:bodyPr/>
                    <a:lstStyle/>
                    <a:p>
                      <a:pPr algn="ctr" fontAlgn="ctr"/>
                      <a:r>
                        <a:rPr lang="es-BO" sz="1400" b="0" i="0" u="none" strike="noStrike">
                          <a:solidFill>
                            <a:srgbClr val="000000"/>
                          </a:solidFill>
                          <a:effectLst/>
                          <a:latin typeface="Calibri" panose="020F0502020204030204" pitchFamily="34" charset="0"/>
                        </a:rPr>
                        <a:t>PERSONAL EVENTUAL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BO" sz="14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634471584"/>
                  </a:ext>
                </a:extLst>
              </a:tr>
              <a:tr h="386555">
                <a:tc>
                  <a:txBody>
                    <a:bodyPr/>
                    <a:lstStyle/>
                    <a:p>
                      <a:pPr algn="ctr" fontAlgn="ctr"/>
                      <a:r>
                        <a:rPr lang="es-BO" sz="1400" b="1" i="0" u="none" strike="noStrike" dirty="0">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s-BO" sz="1400" b="1"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s-BO" sz="1400" b="1"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26991293"/>
                  </a:ext>
                </a:extLst>
              </a:tr>
            </a:tbl>
          </a:graphicData>
        </a:graphic>
      </p:graphicFrame>
    </p:spTree>
    <p:extLst>
      <p:ext uri="{BB962C8B-B14F-4D97-AF65-F5344CB8AC3E}">
        <p14:creationId xmlns:p14="http://schemas.microsoft.com/office/powerpoint/2010/main" val="624045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52FF6-8B3D-9C53-3426-31CC235D41C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D633B702-0733-EFE2-51F1-BB1D5D93E620}"/>
              </a:ext>
            </a:extLst>
          </p:cNvPr>
          <p:cNvPicPr>
            <a:picLocks noChangeAspect="1"/>
          </p:cNvPicPr>
          <p:nvPr/>
        </p:nvPicPr>
        <p:blipFill>
          <a:blip r:embed="rId2"/>
          <a:stretch>
            <a:fill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18F0C332-90C6-1790-0856-77071F67DB54}"/>
              </a:ext>
            </a:extLst>
          </p:cNvPr>
          <p:cNvSpPr txBox="1">
            <a:spLocks/>
          </p:cNvSpPr>
          <p:nvPr/>
        </p:nvSpPr>
        <p:spPr>
          <a:xfrm>
            <a:off x="2225293" y="852449"/>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TESORERIA</a:t>
            </a:r>
          </a:p>
        </p:txBody>
      </p:sp>
      <p:sp>
        <p:nvSpPr>
          <p:cNvPr id="4" name="Marcador de texto 2">
            <a:extLst>
              <a:ext uri="{FF2B5EF4-FFF2-40B4-BE49-F238E27FC236}">
                <a16:creationId xmlns:a16="http://schemas.microsoft.com/office/drawing/2014/main" id="{5D866A74-A9AA-7487-B934-D3FA14C78146}"/>
              </a:ext>
            </a:extLst>
          </p:cNvPr>
          <p:cNvSpPr txBox="1">
            <a:spLocks/>
          </p:cNvSpPr>
          <p:nvPr/>
        </p:nvSpPr>
        <p:spPr>
          <a:xfrm>
            <a:off x="3432110" y="1593360"/>
            <a:ext cx="5327779" cy="627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BO" sz="24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FUENTES DE FINANCIAMIENTO 2024  </a:t>
            </a:r>
          </a:p>
        </p:txBody>
      </p:sp>
      <p:pic>
        <p:nvPicPr>
          <p:cNvPr id="9" name="Imagen 8">
            <a:extLst>
              <a:ext uri="{FF2B5EF4-FFF2-40B4-BE49-F238E27FC236}">
                <a16:creationId xmlns:a16="http://schemas.microsoft.com/office/drawing/2014/main" id="{29C01A6B-B3D8-810F-558A-4FB631C708DD}"/>
              </a:ext>
            </a:extLst>
          </p:cNvPr>
          <p:cNvPicPr>
            <a:picLocks noChangeAspect="1"/>
          </p:cNvPicPr>
          <p:nvPr/>
        </p:nvPicPr>
        <p:blipFill>
          <a:blip r:embed="rId3"/>
          <a:stretch>
            <a:fillRect/>
          </a:stretch>
        </p:blipFill>
        <p:spPr>
          <a:xfrm>
            <a:off x="2077052" y="2183947"/>
            <a:ext cx="8037891" cy="2875715"/>
          </a:xfrm>
          <a:prstGeom prst="rect">
            <a:avLst/>
          </a:prstGeom>
        </p:spPr>
      </p:pic>
      <p:pic>
        <p:nvPicPr>
          <p:cNvPr id="10" name="Imagen 9">
            <a:extLst>
              <a:ext uri="{FF2B5EF4-FFF2-40B4-BE49-F238E27FC236}">
                <a16:creationId xmlns:a16="http://schemas.microsoft.com/office/drawing/2014/main" id="{0DC31A25-00BC-4DB8-CB9E-614CF3DF2EA3}"/>
              </a:ext>
            </a:extLst>
          </p:cNvPr>
          <p:cNvPicPr>
            <a:picLocks noChangeAspect="1"/>
          </p:cNvPicPr>
          <p:nvPr/>
        </p:nvPicPr>
        <p:blipFill>
          <a:blip r:embed="rId4"/>
          <a:stretch>
            <a:fillRect/>
          </a:stretch>
        </p:blipFill>
        <p:spPr>
          <a:xfrm>
            <a:off x="2665602" y="5247062"/>
            <a:ext cx="6534595" cy="1516978"/>
          </a:xfrm>
          <a:prstGeom prst="rect">
            <a:avLst/>
          </a:prstGeom>
        </p:spPr>
      </p:pic>
    </p:spTree>
    <p:extLst>
      <p:ext uri="{BB962C8B-B14F-4D97-AF65-F5344CB8AC3E}">
        <p14:creationId xmlns:p14="http://schemas.microsoft.com/office/powerpoint/2010/main" val="406633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192ED-BA30-B5C5-201D-4F2B3470542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878F890-4CEA-7885-3EF0-F2C64005744A}"/>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D18880F-AFD9-017A-4D1F-DCCFF61F5AC1}"/>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TESORERIA</a:t>
            </a:r>
          </a:p>
        </p:txBody>
      </p:sp>
      <p:sp>
        <p:nvSpPr>
          <p:cNvPr id="3" name="Título 1">
            <a:extLst>
              <a:ext uri="{FF2B5EF4-FFF2-40B4-BE49-F238E27FC236}">
                <a16:creationId xmlns:a16="http://schemas.microsoft.com/office/drawing/2014/main" id="{C2DB810B-4DF3-6722-9BED-C727B8C0B863}"/>
              </a:ext>
            </a:extLst>
          </p:cNvPr>
          <p:cNvSpPr txBox="1">
            <a:spLocks/>
          </p:cNvSpPr>
          <p:nvPr/>
        </p:nvSpPr>
        <p:spPr>
          <a:xfrm>
            <a:off x="561263" y="1363633"/>
            <a:ext cx="10515600" cy="799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endParaRPr lang="es-BO" sz="1800" b="0" dirty="0"/>
          </a:p>
        </p:txBody>
      </p:sp>
      <p:sp>
        <p:nvSpPr>
          <p:cNvPr id="14" name="Título 1">
            <a:extLst>
              <a:ext uri="{FF2B5EF4-FFF2-40B4-BE49-F238E27FC236}">
                <a16:creationId xmlns:a16="http://schemas.microsoft.com/office/drawing/2014/main" id="{FDB7CAC4-8CFB-9B0D-375C-EA1422A84E3E}"/>
              </a:ext>
            </a:extLst>
          </p:cNvPr>
          <p:cNvSpPr txBox="1">
            <a:spLocks/>
          </p:cNvSpPr>
          <p:nvPr/>
        </p:nvSpPr>
        <p:spPr>
          <a:xfrm>
            <a:off x="628996" y="1285325"/>
            <a:ext cx="10515600" cy="1076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br>
              <a:rPr lang="es-ES" sz="1800" dirty="0"/>
            </a:br>
            <a:r>
              <a:rPr lang="es-ES" sz="1800" dirty="0"/>
              <a:t>FUENTE 20 ORGANISMO 230 RECURSOS ESPECÍFICOS</a:t>
            </a:r>
            <a:br>
              <a:rPr lang="es-ES" sz="1800" dirty="0"/>
            </a:br>
            <a:r>
              <a:rPr lang="es-ES" sz="1800" dirty="0"/>
              <a:t>DEL 1 DE ENERO AL 31 DE DICIEMBRE DE 2024</a:t>
            </a:r>
            <a:br>
              <a:rPr lang="es-ES" sz="1800" dirty="0"/>
            </a:br>
            <a:endParaRPr lang="es-BO" sz="1800" b="0" dirty="0"/>
          </a:p>
        </p:txBody>
      </p:sp>
      <p:pic>
        <p:nvPicPr>
          <p:cNvPr id="15" name="Imagen 14">
            <a:extLst>
              <a:ext uri="{FF2B5EF4-FFF2-40B4-BE49-F238E27FC236}">
                <a16:creationId xmlns:a16="http://schemas.microsoft.com/office/drawing/2014/main" id="{7AADB684-ABA5-6CF5-F0C4-722B92960AF4}"/>
              </a:ext>
            </a:extLst>
          </p:cNvPr>
          <p:cNvPicPr>
            <a:picLocks noChangeAspect="1"/>
          </p:cNvPicPr>
          <p:nvPr/>
        </p:nvPicPr>
        <p:blipFill>
          <a:blip r:embed="rId3"/>
          <a:stretch>
            <a:fillRect/>
          </a:stretch>
        </p:blipFill>
        <p:spPr>
          <a:xfrm>
            <a:off x="561263" y="2440328"/>
            <a:ext cx="7885403" cy="3857625"/>
          </a:xfrm>
          <a:prstGeom prst="rect">
            <a:avLst/>
          </a:prstGeom>
        </p:spPr>
      </p:pic>
      <p:pic>
        <p:nvPicPr>
          <p:cNvPr id="17" name="Imagen 16">
            <a:extLst>
              <a:ext uri="{FF2B5EF4-FFF2-40B4-BE49-F238E27FC236}">
                <a16:creationId xmlns:a16="http://schemas.microsoft.com/office/drawing/2014/main" id="{367EFCC9-04E9-C414-E8E8-7245FDC9219A}"/>
              </a:ext>
            </a:extLst>
          </p:cNvPr>
          <p:cNvPicPr>
            <a:picLocks noChangeAspect="1"/>
          </p:cNvPicPr>
          <p:nvPr/>
        </p:nvPicPr>
        <p:blipFill>
          <a:blip r:embed="rId4"/>
          <a:stretch>
            <a:fillRect/>
          </a:stretch>
        </p:blipFill>
        <p:spPr>
          <a:xfrm>
            <a:off x="8446666" y="2982824"/>
            <a:ext cx="3655586" cy="2589851"/>
          </a:xfrm>
          <a:prstGeom prst="rect">
            <a:avLst/>
          </a:prstGeom>
          <a:ln>
            <a:noFill/>
          </a:ln>
          <a:effectLst>
            <a:softEdge rad="112500"/>
          </a:effectLst>
        </p:spPr>
      </p:pic>
    </p:spTree>
    <p:extLst>
      <p:ext uri="{BB962C8B-B14F-4D97-AF65-F5344CB8AC3E}">
        <p14:creationId xmlns:p14="http://schemas.microsoft.com/office/powerpoint/2010/main" val="3403517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9FE2-18A6-B66C-557E-DC281140FE26}"/>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3B564F1-DA84-7B68-EEB0-2B1FA992AD08}"/>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3E217951-71B8-0350-A6DA-3725F0338A55}"/>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TESORERIA</a:t>
            </a:r>
          </a:p>
        </p:txBody>
      </p:sp>
      <p:sp>
        <p:nvSpPr>
          <p:cNvPr id="3" name="Título 1">
            <a:extLst>
              <a:ext uri="{FF2B5EF4-FFF2-40B4-BE49-F238E27FC236}">
                <a16:creationId xmlns:a16="http://schemas.microsoft.com/office/drawing/2014/main" id="{BB552F66-0533-D330-90EA-6FFF50A1F220}"/>
              </a:ext>
            </a:extLst>
          </p:cNvPr>
          <p:cNvSpPr txBox="1">
            <a:spLocks/>
          </p:cNvSpPr>
          <p:nvPr/>
        </p:nvSpPr>
        <p:spPr>
          <a:xfrm>
            <a:off x="561263" y="1363633"/>
            <a:ext cx="10515600" cy="799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endParaRPr lang="es-BO" sz="1800" b="0" dirty="0"/>
          </a:p>
        </p:txBody>
      </p:sp>
      <p:pic>
        <p:nvPicPr>
          <p:cNvPr id="5" name="Imagen 4">
            <a:extLst>
              <a:ext uri="{FF2B5EF4-FFF2-40B4-BE49-F238E27FC236}">
                <a16:creationId xmlns:a16="http://schemas.microsoft.com/office/drawing/2014/main" id="{70FAF022-2AFC-C817-89BC-E92529C363D4}"/>
              </a:ext>
            </a:extLst>
          </p:cNvPr>
          <p:cNvPicPr>
            <a:picLocks noChangeAspect="1"/>
          </p:cNvPicPr>
          <p:nvPr/>
        </p:nvPicPr>
        <p:blipFill>
          <a:blip r:embed="rId3"/>
          <a:stretch>
            <a:fillRect/>
          </a:stretch>
        </p:blipFill>
        <p:spPr>
          <a:xfrm>
            <a:off x="784754" y="2542691"/>
            <a:ext cx="6775980" cy="3823758"/>
          </a:xfrm>
          <a:prstGeom prst="rect">
            <a:avLst/>
          </a:prstGeom>
        </p:spPr>
      </p:pic>
      <p:sp>
        <p:nvSpPr>
          <p:cNvPr id="6" name="Rectángulo 6">
            <a:extLst>
              <a:ext uri="{FF2B5EF4-FFF2-40B4-BE49-F238E27FC236}">
                <a16:creationId xmlns:a16="http://schemas.microsoft.com/office/drawing/2014/main" id="{E5CDD56D-5454-6FD6-62D9-ABC928F96100}"/>
              </a:ext>
            </a:extLst>
          </p:cNvPr>
          <p:cNvSpPr>
            <a:spLocks noChangeArrowheads="1"/>
          </p:cNvSpPr>
          <p:nvPr/>
        </p:nvSpPr>
        <p:spPr bwMode="auto">
          <a:xfrm>
            <a:off x="7764833" y="2807966"/>
            <a:ext cx="384987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spcAft>
                <a:spcPct val="0"/>
              </a:spcAft>
              <a:buFont typeface="Arial" panose="020B0604020202020204" pitchFamily="34" charset="0"/>
              <a:buNone/>
            </a:pPr>
            <a:r>
              <a:rPr lang="es-ES" altLang="es-BO" sz="1600" b="0" i="1" dirty="0">
                <a:latin typeface="Calibri" panose="020F0502020204030204" pitchFamily="34" charset="0"/>
                <a:cs typeface="Calibri" panose="020F0502020204030204" pitchFamily="34" charset="0"/>
              </a:rPr>
              <a:t>En cumplimiento al Reglamento del Sistema Único de Salud, en su artículo 66 (Procedimiento de cobro y pago por exámenes de Laboratorio Imagenología/Gabinete y servicios de sangre otorgados por laboratorios públicos de referencia nacional o departamental y </a:t>
            </a:r>
            <a:r>
              <a:rPr lang="es-ES" altLang="es-BO" sz="1600" i="1" dirty="0">
                <a:latin typeface="Calibri" panose="020F0502020204030204" pitchFamily="34" charset="0"/>
                <a:cs typeface="Calibri" panose="020F0502020204030204" pitchFamily="34" charset="0"/>
              </a:rPr>
              <a:t>BANCOS DE SANGRE (HEMOCENTROS) </a:t>
            </a:r>
            <a:r>
              <a:rPr lang="es-ES" altLang="es-BO" sz="1600" b="0" i="1" dirty="0">
                <a:latin typeface="Calibri" panose="020F0502020204030204" pitchFamily="34" charset="0"/>
                <a:cs typeface="Calibri" panose="020F0502020204030204" pitchFamily="34" charset="0"/>
              </a:rPr>
              <a:t>solicitados por establecimientos de Salud Públicos) a través de Traspasos Presupuestarios Intrainstitucionales, previa conciliación, continuando con Transferencias entre libretas (TRL).</a:t>
            </a:r>
            <a:endParaRPr lang="es-BO" altLang="en-US" sz="1600" b="0" i="1" dirty="0">
              <a:latin typeface="Calibri" panose="020F0502020204030204" pitchFamily="34" charset="0"/>
              <a:cs typeface="Calibri" panose="020F0502020204030204" pitchFamily="34" charset="0"/>
            </a:endParaRPr>
          </a:p>
        </p:txBody>
      </p:sp>
      <p:sp>
        <p:nvSpPr>
          <p:cNvPr id="13" name="Título 1">
            <a:extLst>
              <a:ext uri="{FF2B5EF4-FFF2-40B4-BE49-F238E27FC236}">
                <a16:creationId xmlns:a16="http://schemas.microsoft.com/office/drawing/2014/main" id="{01DAFE85-F5E6-F91A-F99D-117601351FCF}"/>
              </a:ext>
            </a:extLst>
          </p:cNvPr>
          <p:cNvSpPr txBox="1">
            <a:spLocks/>
          </p:cNvSpPr>
          <p:nvPr/>
        </p:nvSpPr>
        <p:spPr>
          <a:xfrm>
            <a:off x="645930" y="1249955"/>
            <a:ext cx="10515600" cy="1076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s-ES" sz="1800" dirty="0"/>
              <a:t>FUENTE 41 ORGANISMO 111 RECURSOS TGN</a:t>
            </a:r>
            <a:br>
              <a:rPr lang="es-ES" sz="1800" dirty="0"/>
            </a:br>
            <a:r>
              <a:rPr lang="es-ES" sz="1800" dirty="0"/>
              <a:t>DEL 1 DE ENERO AL 31 DE DICIEMBRE DE 2024</a:t>
            </a:r>
            <a:br>
              <a:rPr lang="es-ES" sz="1800" dirty="0"/>
            </a:br>
            <a:endParaRPr lang="es-BO" sz="1800" b="0" dirty="0"/>
          </a:p>
        </p:txBody>
      </p:sp>
    </p:spTree>
    <p:extLst>
      <p:ext uri="{BB962C8B-B14F-4D97-AF65-F5344CB8AC3E}">
        <p14:creationId xmlns:p14="http://schemas.microsoft.com/office/powerpoint/2010/main" val="989371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23EC-BCE9-B66F-4B61-88C9B7A0E2C5}"/>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28803513-F9D0-98B9-6592-C9394ACE73CE}"/>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ángulo 6">
            <a:extLst>
              <a:ext uri="{FF2B5EF4-FFF2-40B4-BE49-F238E27FC236}">
                <a16:creationId xmlns:a16="http://schemas.microsoft.com/office/drawing/2014/main" id="{F70E5AAD-0352-649E-F7E1-A5AD4462BEA7}"/>
              </a:ext>
            </a:extLst>
          </p:cNvPr>
          <p:cNvSpPr>
            <a:spLocks noChangeArrowheads="1"/>
          </p:cNvSpPr>
          <p:nvPr/>
        </p:nvSpPr>
        <p:spPr bwMode="auto">
          <a:xfrm>
            <a:off x="837810" y="2162646"/>
            <a:ext cx="95777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spcAft>
                <a:spcPct val="0"/>
              </a:spcAft>
              <a:buFont typeface="Arial" panose="020B0604020202020204" pitchFamily="34" charset="0"/>
              <a:buNone/>
            </a:pPr>
            <a:endParaRPr lang="es-ES" altLang="es-BO" dirty="0">
              <a:latin typeface="Calibri" panose="020F0502020204030204" pitchFamily="34" charset="0"/>
              <a:cs typeface="Calibri" panose="020F0502020204030204" pitchFamily="34" charset="0"/>
            </a:endParaRPr>
          </a:p>
          <a:p>
            <a:pPr eaLnBrk="1" hangingPunct="1">
              <a:spcBef>
                <a:spcPct val="0"/>
              </a:spcBef>
              <a:spcAft>
                <a:spcPct val="0"/>
              </a:spcAft>
              <a:buFont typeface="Arial" panose="020B0604020202020204" pitchFamily="34" charset="0"/>
              <a:buNone/>
            </a:pPr>
            <a:r>
              <a:rPr lang="es-ES" altLang="es-BO" b="0" dirty="0">
                <a:latin typeface="Calibri" panose="020F0502020204030204" pitchFamily="34" charset="0"/>
                <a:cs typeface="Calibri" panose="020F0502020204030204" pitchFamily="34" charset="0"/>
              </a:rPr>
              <a:t>La ejecución de la fuente 20-230 esta sujeta a los ingresos percibidos de la Institución.</a:t>
            </a:r>
            <a:endParaRPr lang="es-BO" altLang="en-US" b="0" dirty="0">
              <a:latin typeface="Calibri" panose="020F0502020204030204" pitchFamily="34" charset="0"/>
              <a:cs typeface="Calibri" panose="020F0502020204030204" pitchFamily="34" charset="0"/>
            </a:endParaRPr>
          </a:p>
        </p:txBody>
      </p:sp>
      <p:sp>
        <p:nvSpPr>
          <p:cNvPr id="2" name="Título 1">
            <a:extLst>
              <a:ext uri="{FF2B5EF4-FFF2-40B4-BE49-F238E27FC236}">
                <a16:creationId xmlns:a16="http://schemas.microsoft.com/office/drawing/2014/main" id="{0F42A01A-BAFD-297A-643D-FC99FBCE32C7}"/>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sp>
        <p:nvSpPr>
          <p:cNvPr id="3" name="Título 1">
            <a:extLst>
              <a:ext uri="{FF2B5EF4-FFF2-40B4-BE49-F238E27FC236}">
                <a16:creationId xmlns:a16="http://schemas.microsoft.com/office/drawing/2014/main" id="{135FC8EE-AC33-C589-4534-F4432AAD6FDF}"/>
              </a:ext>
            </a:extLst>
          </p:cNvPr>
          <p:cNvSpPr txBox="1">
            <a:spLocks/>
          </p:cNvSpPr>
          <p:nvPr/>
        </p:nvSpPr>
        <p:spPr>
          <a:xfrm>
            <a:off x="561263" y="1363632"/>
            <a:ext cx="10515600" cy="1076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s-ES" sz="1800" dirty="0"/>
              <a:t>EJECUCIÓN PRESUPUESTARÍA DE GASTOS</a:t>
            </a:r>
            <a:br>
              <a:rPr lang="es-ES" sz="1800" dirty="0"/>
            </a:br>
            <a:r>
              <a:rPr lang="es-ES" sz="1800" dirty="0"/>
              <a:t>FUENTE 20 ORGANISMO 230 RECURSOS ESPECÍFICOS</a:t>
            </a:r>
            <a:br>
              <a:rPr lang="es-ES" sz="1800" dirty="0"/>
            </a:br>
            <a:r>
              <a:rPr lang="es-ES" sz="1800" dirty="0"/>
              <a:t>DEL 1 DE ENERO AL 31 DE DICIEMBRE DE 2024</a:t>
            </a:r>
            <a:br>
              <a:rPr lang="es-ES" sz="1800" dirty="0"/>
            </a:br>
            <a:r>
              <a:rPr lang="es-ES" sz="1800" b="0" dirty="0"/>
              <a:t>REPORTE SEGÚN SISTEMA SIGEP</a:t>
            </a:r>
            <a:endParaRPr lang="es-BO" sz="1800" b="0" dirty="0"/>
          </a:p>
        </p:txBody>
      </p:sp>
      <p:pic>
        <p:nvPicPr>
          <p:cNvPr id="10" name="Imagen 9">
            <a:extLst>
              <a:ext uri="{FF2B5EF4-FFF2-40B4-BE49-F238E27FC236}">
                <a16:creationId xmlns:a16="http://schemas.microsoft.com/office/drawing/2014/main" id="{F725B00C-EDB3-3702-D946-F3A0550C64AD}"/>
              </a:ext>
            </a:extLst>
          </p:cNvPr>
          <p:cNvPicPr>
            <a:picLocks noChangeAspect="1"/>
          </p:cNvPicPr>
          <p:nvPr/>
        </p:nvPicPr>
        <p:blipFill>
          <a:blip r:embed="rId3"/>
          <a:stretch>
            <a:fillRect/>
          </a:stretch>
        </p:blipFill>
        <p:spPr>
          <a:xfrm>
            <a:off x="480834" y="3066665"/>
            <a:ext cx="11230328" cy="2771775"/>
          </a:xfrm>
          <a:prstGeom prst="rect">
            <a:avLst/>
          </a:prstGeom>
        </p:spPr>
      </p:pic>
    </p:spTree>
    <p:extLst>
      <p:ext uri="{BB962C8B-B14F-4D97-AF65-F5344CB8AC3E}">
        <p14:creationId xmlns:p14="http://schemas.microsoft.com/office/powerpoint/2010/main" val="1853263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B47E-8E76-325A-182F-9F2731059E52}"/>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EBC299DE-1116-38A6-EE5C-87122097F8E1}"/>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4D52812-9EB5-05FE-8E65-B9056F4032F8}"/>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sp>
        <p:nvSpPr>
          <p:cNvPr id="4" name="Título 1">
            <a:extLst>
              <a:ext uri="{FF2B5EF4-FFF2-40B4-BE49-F238E27FC236}">
                <a16:creationId xmlns:a16="http://schemas.microsoft.com/office/drawing/2014/main" id="{93157DC7-B07D-5817-FBD2-F44C58F4F20F}"/>
              </a:ext>
            </a:extLst>
          </p:cNvPr>
          <p:cNvSpPr txBox="1">
            <a:spLocks/>
          </p:cNvSpPr>
          <p:nvPr/>
        </p:nvSpPr>
        <p:spPr>
          <a:xfrm>
            <a:off x="637463" y="1554135"/>
            <a:ext cx="10515600" cy="9121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s-ES" sz="1800" dirty="0"/>
              <a:t>EJECUCIÓN PRESUPUESTARÍA DE GASTOS</a:t>
            </a:r>
            <a:br>
              <a:rPr lang="es-ES" sz="1800" dirty="0"/>
            </a:br>
            <a:r>
              <a:rPr lang="es-ES" sz="1800" dirty="0"/>
              <a:t>FUENTE 20 ORGANISMO 220 REGALIAS</a:t>
            </a:r>
            <a:br>
              <a:rPr lang="es-ES" sz="1800" dirty="0"/>
            </a:br>
            <a:r>
              <a:rPr lang="es-ES" sz="1800" dirty="0"/>
              <a:t>DEL 1 DE ENERO AL 31 DE DICIEMBRE DE 2024</a:t>
            </a:r>
            <a:br>
              <a:rPr lang="es-ES" sz="1800" dirty="0"/>
            </a:br>
            <a:r>
              <a:rPr lang="es-ES" sz="1800" dirty="0"/>
              <a:t>REPORTE SEGÚN: SISTEMA SIGEP</a:t>
            </a:r>
            <a:endParaRPr lang="es-BO" sz="1800" dirty="0"/>
          </a:p>
        </p:txBody>
      </p:sp>
      <p:pic>
        <p:nvPicPr>
          <p:cNvPr id="5" name="Imagen 4">
            <a:extLst>
              <a:ext uri="{FF2B5EF4-FFF2-40B4-BE49-F238E27FC236}">
                <a16:creationId xmlns:a16="http://schemas.microsoft.com/office/drawing/2014/main" id="{4F7B764E-520F-7B2F-44EB-0019EABA620E}"/>
              </a:ext>
            </a:extLst>
          </p:cNvPr>
          <p:cNvPicPr>
            <a:picLocks noChangeAspect="1"/>
          </p:cNvPicPr>
          <p:nvPr/>
        </p:nvPicPr>
        <p:blipFill>
          <a:blip r:embed="rId3"/>
          <a:stretch>
            <a:fillRect/>
          </a:stretch>
        </p:blipFill>
        <p:spPr>
          <a:xfrm>
            <a:off x="527940" y="3004718"/>
            <a:ext cx="6743171" cy="1767788"/>
          </a:xfrm>
          <a:prstGeom prst="rect">
            <a:avLst/>
          </a:prstGeom>
        </p:spPr>
      </p:pic>
      <p:sp>
        <p:nvSpPr>
          <p:cNvPr id="6" name="Marcador de contenido 2">
            <a:extLst>
              <a:ext uri="{FF2B5EF4-FFF2-40B4-BE49-F238E27FC236}">
                <a16:creationId xmlns:a16="http://schemas.microsoft.com/office/drawing/2014/main" id="{AF94DCF9-7332-0802-0414-F174B11C76B7}"/>
              </a:ext>
            </a:extLst>
          </p:cNvPr>
          <p:cNvSpPr txBox="1">
            <a:spLocks/>
          </p:cNvSpPr>
          <p:nvPr/>
        </p:nvSpPr>
        <p:spPr>
          <a:xfrm>
            <a:off x="7477317" y="2785056"/>
            <a:ext cx="4320075" cy="3311678"/>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10000"/>
              </a:lnSpc>
              <a:buFont typeface="Arial" panose="020B0604020202020204" pitchFamily="34" charset="0"/>
              <a:buBlip>
                <a:blip r:embed="rId4"/>
              </a:buBlip>
            </a:pPr>
            <a:r>
              <a:rPr lang="es-ES" sz="1900" dirty="0">
                <a:latin typeface="+mn-lt"/>
              </a:rPr>
              <a:t>Servicio de </a:t>
            </a:r>
            <a:r>
              <a:rPr lang="es-ES" sz="1900" b="1" dirty="0">
                <a:latin typeface="+mn-lt"/>
              </a:rPr>
              <a:t>MANTENIMIENTO preventivo y correctivo a los equipos médicos de Hemocentro </a:t>
            </a:r>
            <a:r>
              <a:rPr lang="es-ES" sz="1900" dirty="0">
                <a:latin typeface="+mn-lt"/>
              </a:rPr>
              <a:t>pagados de forma mensual hasta el 31/12/2024</a:t>
            </a:r>
            <a:r>
              <a:rPr lang="es-ES" sz="1900" i="1" dirty="0">
                <a:latin typeface="+mn-lt"/>
                <a:cs typeface="Calibri" panose="020F0502020204030204" pitchFamily="34" charset="0"/>
              </a:rPr>
              <a:t>.</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preventivo</a:t>
            </a:r>
            <a:r>
              <a:rPr lang="es-ES" sz="1900" i="1" dirty="0">
                <a:latin typeface="+mn-lt"/>
                <a:cs typeface="Calibri" panose="020F0502020204030204" pitchFamily="34" charset="0"/>
              </a:rPr>
              <a:t> </a:t>
            </a:r>
            <a:r>
              <a:rPr lang="es-ES" sz="1900" b="1" i="1" dirty="0">
                <a:latin typeface="+mn-lt"/>
                <a:cs typeface="Calibri" panose="020F0502020204030204" pitchFamily="34" charset="0"/>
              </a:rPr>
              <a:t>a las centrifugadoras </a:t>
            </a:r>
            <a:r>
              <a:rPr lang="es-ES" sz="1900" i="1" dirty="0">
                <a:latin typeface="+mn-lt"/>
                <a:cs typeface="Calibri" panose="020F0502020204030204" pitchFamily="34" charset="0"/>
              </a:rPr>
              <a:t>del Departamento de Producción.</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a los aires acondicionados de espacios de equipos médicos.</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preventivo a equipo Optía de Aféresis </a:t>
            </a:r>
            <a:r>
              <a:rPr lang="es-ES" sz="1900" i="1" dirty="0">
                <a:latin typeface="+mn-lt"/>
                <a:cs typeface="Calibri" panose="020F0502020204030204" pitchFamily="34" charset="0"/>
              </a:rPr>
              <a:t>para el Departamento de Selección del Donante y Aféresis.</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a:t>
            </a:r>
            <a:r>
              <a:rPr lang="es-ES" sz="1900" i="1" dirty="0">
                <a:latin typeface="+mn-lt"/>
                <a:cs typeface="Calibri" panose="020F0502020204030204" pitchFamily="34" charset="0"/>
              </a:rPr>
              <a:t> a la Unidad Móvil del Departamento de Promoción y Extensión Social.</a:t>
            </a:r>
          </a:p>
          <a:p>
            <a:pPr marL="536575" indent="-536575">
              <a:lnSpc>
                <a:spcPct val="110000"/>
              </a:lnSpc>
              <a:buFont typeface="Arial" panose="020B0604020202020204" pitchFamily="34" charset="0"/>
              <a:buBlip>
                <a:blip r:embed="rId4"/>
              </a:buBlip>
            </a:pPr>
            <a:r>
              <a:rPr lang="es-ES" sz="1900" i="1" dirty="0">
                <a:latin typeface="+mn-lt"/>
                <a:cs typeface="Calibri" panose="020F0502020204030204" pitchFamily="34" charset="0"/>
              </a:rPr>
              <a:t>Servicio de </a:t>
            </a:r>
            <a:r>
              <a:rPr lang="es-ES" sz="1900" b="1" i="1" dirty="0">
                <a:latin typeface="+mn-lt"/>
                <a:cs typeface="Calibri" panose="020F0502020204030204" pitchFamily="34" charset="0"/>
              </a:rPr>
              <a:t>MANTENIMIENTO </a:t>
            </a:r>
            <a:r>
              <a:rPr lang="es-ES" sz="1900" i="1" dirty="0">
                <a:latin typeface="+mn-lt"/>
                <a:cs typeface="Calibri" panose="020F0502020204030204" pitchFamily="34" charset="0"/>
              </a:rPr>
              <a:t>de instalación eléctrica para equipos de almacenamiento de hemocomponentes. </a:t>
            </a:r>
          </a:p>
          <a:p>
            <a:pPr marL="0" indent="0">
              <a:lnSpc>
                <a:spcPct val="110000"/>
              </a:lnSpc>
              <a:buNone/>
            </a:pPr>
            <a:endParaRPr lang="es-ES" sz="1600" i="1" dirty="0">
              <a:latin typeface="+mn-lt"/>
              <a:cs typeface="Calibri" panose="020F0502020204030204" pitchFamily="34" charset="0"/>
            </a:endParaRPr>
          </a:p>
          <a:p>
            <a:pPr marL="536575" indent="-536575">
              <a:lnSpc>
                <a:spcPct val="110000"/>
              </a:lnSpc>
              <a:buFont typeface="Arial" panose="020B0604020202020204" pitchFamily="34" charset="0"/>
              <a:buBlip>
                <a:blip r:embed="rId4"/>
              </a:buBlip>
            </a:pPr>
            <a:endParaRPr lang="es-ES" sz="1600" i="1" dirty="0">
              <a:latin typeface="+mn-lt"/>
              <a:cs typeface="Calibri" panose="020F0502020204030204" pitchFamily="34" charset="0"/>
            </a:endParaRPr>
          </a:p>
          <a:p>
            <a:pPr marL="0" indent="0">
              <a:lnSpc>
                <a:spcPct val="110000"/>
              </a:lnSpc>
              <a:buNone/>
            </a:pPr>
            <a:endParaRPr lang="es-ES" sz="1600" dirty="0">
              <a:latin typeface="+mn-lt"/>
            </a:endParaRPr>
          </a:p>
        </p:txBody>
      </p:sp>
      <p:pic>
        <p:nvPicPr>
          <p:cNvPr id="9" name="Imagen 8">
            <a:extLst>
              <a:ext uri="{FF2B5EF4-FFF2-40B4-BE49-F238E27FC236}">
                <a16:creationId xmlns:a16="http://schemas.microsoft.com/office/drawing/2014/main" id="{AF7E4353-4456-0B80-7A0D-1BEE6D4AA7C1}"/>
              </a:ext>
            </a:extLst>
          </p:cNvPr>
          <p:cNvPicPr>
            <a:picLocks noChangeAspect="1"/>
          </p:cNvPicPr>
          <p:nvPr/>
        </p:nvPicPr>
        <p:blipFill>
          <a:blip r:embed="rId5"/>
          <a:stretch>
            <a:fillRect/>
          </a:stretch>
        </p:blipFill>
        <p:spPr>
          <a:xfrm>
            <a:off x="3711060" y="4832163"/>
            <a:ext cx="1743657" cy="1743657"/>
          </a:xfrm>
          <a:prstGeom prst="rect">
            <a:avLst/>
          </a:prstGeom>
          <a:ln>
            <a:noFill/>
          </a:ln>
          <a:effectLst>
            <a:softEdge rad="112500"/>
          </a:effectLst>
        </p:spPr>
      </p:pic>
    </p:spTree>
    <p:extLst>
      <p:ext uri="{BB962C8B-B14F-4D97-AF65-F5344CB8AC3E}">
        <p14:creationId xmlns:p14="http://schemas.microsoft.com/office/powerpoint/2010/main" val="1179313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5DED9-2BE9-448B-23BA-D348BBEEF5C3}"/>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C7625CA0-B117-7DD0-AAAF-F3E2C4A7E35F}"/>
              </a:ext>
            </a:extLst>
          </p:cNvPr>
          <p:cNvPicPr>
            <a:picLocks noChangeAspect="1"/>
          </p:cNvPicPr>
          <p:nvPr/>
        </p:nvPicPr>
        <p:blipFill>
          <a:blip r:embed="rId2"/>
          <a:stretch>
            <a:fillRect/>
          </a:stretch>
        </p:blipFill>
        <p:spPr>
          <a:xfrm>
            <a:off x="-1" y="-36883"/>
            <a:ext cx="12192000" cy="6858000"/>
          </a:xfrm>
          <a:prstGeom prst="rect">
            <a:avLst/>
          </a:prstGeom>
        </p:spPr>
      </p:pic>
      <p:sp>
        <p:nvSpPr>
          <p:cNvPr id="3" name="1 Título">
            <a:extLst>
              <a:ext uri="{FF2B5EF4-FFF2-40B4-BE49-F238E27FC236}">
                <a16:creationId xmlns:a16="http://schemas.microsoft.com/office/drawing/2014/main" id="{FA0E1A63-D516-78A6-1D62-0C6F6EDA358E}"/>
              </a:ext>
            </a:extLst>
          </p:cNvPr>
          <p:cNvSpPr txBox="1">
            <a:spLocks/>
          </p:cNvSpPr>
          <p:nvPr/>
        </p:nvSpPr>
        <p:spPr>
          <a:xfrm>
            <a:off x="810541" y="824082"/>
            <a:ext cx="10570917" cy="1066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BO" sz="2800" b="1"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
        <p:nvSpPr>
          <p:cNvPr id="9" name="Título 1">
            <a:extLst>
              <a:ext uri="{FF2B5EF4-FFF2-40B4-BE49-F238E27FC236}">
                <a16:creationId xmlns:a16="http://schemas.microsoft.com/office/drawing/2014/main" id="{EA7CA2F7-1A68-4EE3-7F82-33E3C2381669}"/>
              </a:ext>
            </a:extLst>
          </p:cNvPr>
          <p:cNvSpPr txBox="1">
            <a:spLocks/>
          </p:cNvSpPr>
          <p:nvPr/>
        </p:nvSpPr>
        <p:spPr>
          <a:xfrm>
            <a:off x="561263" y="1490632"/>
            <a:ext cx="10515600" cy="10766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es-ES" sz="1800" dirty="0"/>
              <a:t>EJECUCIÓN PRESUPUESTARÍA DE GASTOS</a:t>
            </a:r>
            <a:br>
              <a:rPr lang="es-ES" sz="1800" dirty="0"/>
            </a:br>
            <a:r>
              <a:rPr lang="es-ES" sz="1800" dirty="0"/>
              <a:t>FUENTE 41 ORGANISMO 111 RECURSOS TGN</a:t>
            </a:r>
            <a:br>
              <a:rPr lang="es-ES" sz="1800" dirty="0"/>
            </a:br>
            <a:r>
              <a:rPr lang="es-ES" sz="1800" dirty="0"/>
              <a:t>DEL 1 DE ENERO AL 31 DE DICIEMBRE DE 2024</a:t>
            </a:r>
            <a:br>
              <a:rPr lang="es-ES" sz="1800" dirty="0"/>
            </a:br>
            <a:r>
              <a:rPr lang="es-ES" sz="1800" b="0" dirty="0"/>
              <a:t>REPORTE SEGÚN SISTEMA SIGEP</a:t>
            </a:r>
            <a:endParaRPr lang="es-BO" sz="1800" b="0" dirty="0"/>
          </a:p>
        </p:txBody>
      </p:sp>
      <p:sp>
        <p:nvSpPr>
          <p:cNvPr id="11" name="Título 1">
            <a:extLst>
              <a:ext uri="{FF2B5EF4-FFF2-40B4-BE49-F238E27FC236}">
                <a16:creationId xmlns:a16="http://schemas.microsoft.com/office/drawing/2014/main" id="{6D28BA7A-67ED-0328-14BF-92D21F676701}"/>
              </a:ext>
            </a:extLst>
          </p:cNvPr>
          <p:cNvSpPr txBox="1">
            <a:spLocks/>
          </p:cNvSpPr>
          <p:nvPr/>
        </p:nvSpPr>
        <p:spPr>
          <a:xfrm>
            <a:off x="1948357" y="740365"/>
            <a:ext cx="7741411" cy="71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BO" sz="4400" dirty="0">
                <a:latin typeface="Segoe UI Variable Text Semibold" pitchFamily="2" charset="0"/>
              </a:rPr>
              <a:t>SISTEMA DE PRESUPUESTOS</a:t>
            </a:r>
          </a:p>
        </p:txBody>
      </p:sp>
      <p:pic>
        <p:nvPicPr>
          <p:cNvPr id="12" name="Imagen 11">
            <a:extLst>
              <a:ext uri="{FF2B5EF4-FFF2-40B4-BE49-F238E27FC236}">
                <a16:creationId xmlns:a16="http://schemas.microsoft.com/office/drawing/2014/main" id="{E3EB9877-F278-D803-9490-4C5EEB4E6FF7}"/>
              </a:ext>
            </a:extLst>
          </p:cNvPr>
          <p:cNvPicPr>
            <a:picLocks noChangeAspect="1"/>
          </p:cNvPicPr>
          <p:nvPr/>
        </p:nvPicPr>
        <p:blipFill>
          <a:blip r:embed="rId3"/>
          <a:stretch>
            <a:fillRect/>
          </a:stretch>
        </p:blipFill>
        <p:spPr>
          <a:xfrm>
            <a:off x="479772" y="2714428"/>
            <a:ext cx="9146828" cy="3683356"/>
          </a:xfrm>
          <a:prstGeom prst="rect">
            <a:avLst/>
          </a:prstGeom>
        </p:spPr>
      </p:pic>
      <p:pic>
        <p:nvPicPr>
          <p:cNvPr id="13" name="Imagen 12">
            <a:extLst>
              <a:ext uri="{FF2B5EF4-FFF2-40B4-BE49-F238E27FC236}">
                <a16:creationId xmlns:a16="http://schemas.microsoft.com/office/drawing/2014/main" id="{D2B3E54D-593F-B5A1-EFC1-0BF6AF085B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327" b="94104" l="9872" r="47878">
                        <a14:foregroundMark x1="14808" y1="41043" x2="15400" y2="25170"/>
                        <a14:foregroundMark x1="18065" y1="16780" x2="18065" y2="16780"/>
                        <a14:foregroundMark x1="10661" y1="61678" x2="9970" y2="52154"/>
                        <a14:foregroundMark x1="29418" y1="87982" x2="29418" y2="92971"/>
                        <a14:foregroundMark x1="17572" y1="90023" x2="17572" y2="90023"/>
                        <a14:foregroundMark x1="45706" y1="77778" x2="45805" y2="78912"/>
                        <a14:foregroundMark x1="47878" y1="86621" x2="47878" y2="86621"/>
                        <a14:foregroundMark x1="24877" y1="92971" x2="24877" y2="92971"/>
                        <a14:foregroundMark x1="17572" y1="91837" x2="17572" y2="91837"/>
                        <a14:foregroundMark x1="18559" y1="91837" x2="19052" y2="91610"/>
                        <a14:foregroundMark x1="38006" y1="94104" x2="38006" y2="94104"/>
                        <a14:foregroundMark x1="39882" y1="90023" x2="39882" y2="90023"/>
                        <a14:backgroundMark x1="8588" y1="30159" x2="15104" y2="4989"/>
                      </a14:backgroundRemoval>
                    </a14:imgEffect>
                  </a14:imgLayer>
                </a14:imgProps>
              </a:ext>
            </a:extLst>
          </a:blip>
          <a:srcRect l="7014" t="13370" r="50000" b="3854"/>
          <a:stretch/>
        </p:blipFill>
        <p:spPr>
          <a:xfrm>
            <a:off x="9731249" y="2956518"/>
            <a:ext cx="2398433" cy="2011137"/>
          </a:xfrm>
          <a:prstGeom prst="rect">
            <a:avLst/>
          </a:prstGeom>
        </p:spPr>
      </p:pic>
      <p:sp>
        <p:nvSpPr>
          <p:cNvPr id="15" name="CuadroTexto 14">
            <a:extLst>
              <a:ext uri="{FF2B5EF4-FFF2-40B4-BE49-F238E27FC236}">
                <a16:creationId xmlns:a16="http://schemas.microsoft.com/office/drawing/2014/main" id="{9366DE96-507E-3254-7C5A-14EB892E7310}"/>
              </a:ext>
            </a:extLst>
          </p:cNvPr>
          <p:cNvSpPr txBox="1"/>
          <p:nvPr/>
        </p:nvSpPr>
        <p:spPr>
          <a:xfrm>
            <a:off x="9801536" y="5356846"/>
            <a:ext cx="2257858" cy="830997"/>
          </a:xfrm>
          <a:prstGeom prst="rect">
            <a:avLst/>
          </a:prstGeom>
          <a:noFill/>
        </p:spPr>
        <p:txBody>
          <a:bodyPr wrap="square" rtlCol="0">
            <a:spAutoFit/>
          </a:bodyPr>
          <a:lstStyle/>
          <a:p>
            <a:pPr algn="ctr"/>
            <a:r>
              <a:rPr lang="es-ES" sz="2400" b="1" dirty="0">
                <a:solidFill>
                  <a:srgbClr val="7030A0"/>
                </a:solidFill>
                <a:effectLst>
                  <a:outerShdw blurRad="38100" dist="38100" dir="2700000" algn="tl">
                    <a:srgbClr val="000000">
                      <a:alpha val="43137"/>
                    </a:srgbClr>
                  </a:outerShdw>
                </a:effectLst>
              </a:rPr>
              <a:t>% EJECUCIÓN  98,32 %</a:t>
            </a:r>
            <a:endParaRPr lang="es-BO" sz="24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8012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DEA56930-21DF-5843-B177-57CEF78E8ECF}"/>
              </a:ext>
            </a:extLst>
          </p:cNvPr>
          <p:cNvPicPr>
            <a:picLocks noChangeAspect="1"/>
          </p:cNvPicPr>
          <p:nvPr/>
        </p:nvPicPr>
        <p:blipFill>
          <a:blip r:embed="rId3"/>
          <a:stretch>
            <a:fillRect/>
          </a:stretch>
        </p:blipFill>
        <p:spPr>
          <a:xfrm>
            <a:off x="527079" y="918512"/>
            <a:ext cx="3530600" cy="2404533"/>
          </a:xfrm>
          <a:prstGeom prst="rect">
            <a:avLst/>
          </a:prstGeom>
        </p:spPr>
      </p:pic>
      <p:pic>
        <p:nvPicPr>
          <p:cNvPr id="8" name="Imagen 7">
            <a:extLst>
              <a:ext uri="{FF2B5EF4-FFF2-40B4-BE49-F238E27FC236}">
                <a16:creationId xmlns:a16="http://schemas.microsoft.com/office/drawing/2014/main" id="{E74DFDF3-1626-724A-BD0A-F233C2192792}"/>
              </a:ext>
            </a:extLst>
          </p:cNvPr>
          <p:cNvPicPr>
            <a:picLocks noChangeAspect="1"/>
          </p:cNvPicPr>
          <p:nvPr/>
        </p:nvPicPr>
        <p:blipFill>
          <a:blip r:embed="rId3"/>
          <a:stretch>
            <a:fillRect/>
          </a:stretch>
        </p:blipFill>
        <p:spPr>
          <a:xfrm>
            <a:off x="4080176" y="3936032"/>
            <a:ext cx="3530600" cy="2404533"/>
          </a:xfrm>
          <a:prstGeom prst="rect">
            <a:avLst/>
          </a:prstGeom>
        </p:spPr>
      </p:pic>
      <p:pic>
        <p:nvPicPr>
          <p:cNvPr id="5" name="Imagen 4">
            <a:extLst>
              <a:ext uri="{FF2B5EF4-FFF2-40B4-BE49-F238E27FC236}">
                <a16:creationId xmlns:a16="http://schemas.microsoft.com/office/drawing/2014/main" id="{6030445A-4629-F74F-B612-CB3ADCA57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56" y="1116873"/>
            <a:ext cx="6724046" cy="5043035"/>
          </a:xfrm>
          <a:prstGeom prst="rect">
            <a:avLst/>
          </a:prstGeom>
        </p:spPr>
      </p:pic>
      <p:pic>
        <p:nvPicPr>
          <p:cNvPr id="9" name="Imagen 8">
            <a:extLst>
              <a:ext uri="{FF2B5EF4-FFF2-40B4-BE49-F238E27FC236}">
                <a16:creationId xmlns:a16="http://schemas.microsoft.com/office/drawing/2014/main" id="{02E529AB-A9A8-2B41-8043-D4BEEDF86C8A}"/>
              </a:ext>
            </a:extLst>
          </p:cNvPr>
          <p:cNvPicPr>
            <a:picLocks noChangeAspect="1"/>
          </p:cNvPicPr>
          <p:nvPr/>
        </p:nvPicPr>
        <p:blipFill>
          <a:blip r:embed="rId5"/>
          <a:stretch>
            <a:fillRect/>
          </a:stretch>
        </p:blipFill>
        <p:spPr>
          <a:xfrm>
            <a:off x="8034034" y="1521826"/>
            <a:ext cx="3721645" cy="3009201"/>
          </a:xfrm>
          <a:prstGeom prst="rect">
            <a:avLst/>
          </a:prstGeom>
        </p:spPr>
      </p:pic>
      <p:sp>
        <p:nvSpPr>
          <p:cNvPr id="10" name="1 Título">
            <a:extLst>
              <a:ext uri="{FF2B5EF4-FFF2-40B4-BE49-F238E27FC236}">
                <a16:creationId xmlns:a16="http://schemas.microsoft.com/office/drawing/2014/main" id="{8A0665E4-D4F2-F54C-9320-D875C502933C}"/>
              </a:ext>
            </a:extLst>
          </p:cNvPr>
          <p:cNvSpPr txBox="1">
            <a:spLocks/>
          </p:cNvSpPr>
          <p:nvPr/>
        </p:nvSpPr>
        <p:spPr>
          <a:xfrm>
            <a:off x="7184665" y="4494495"/>
            <a:ext cx="5220436" cy="1152128"/>
          </a:xfrm>
          <a:prstGeom prst="rect">
            <a:avLst/>
          </a:prstGeom>
          <a:ln>
            <a:noFill/>
          </a:ln>
        </p:spPr>
        <p:txBody>
          <a:bodyPr vert="horz" lIns="91440" tIns="45720" rIns="91440" bIns="45720" rtlCol="0" anchor="b">
            <a:normAutofit/>
          </a:bodyPr>
          <a:lstStyle>
            <a:lvl1pPr algn="ctr" defTabSz="914400" rtl="0" eaLnBrk="1" latinLnBrk="0" hangingPunct="1">
              <a:spcBef>
                <a:spcPct val="0"/>
              </a:spcBef>
              <a:buNone/>
              <a:defRPr sz="3200" b="1" kern="1200">
                <a:solidFill>
                  <a:srgbClr val="C0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6000" dirty="0">
                <a:solidFill>
                  <a:srgbClr val="FF0000"/>
                </a:solidFill>
                <a:latin typeface="Edwardian Script ITC" panose="030303020407070D0804" pitchFamily="66" charset="0"/>
                <a:cs typeface="Arial" pitchFamily="34" charset="0"/>
              </a:rPr>
              <a:t>¡Muchas Gracias!</a:t>
            </a:r>
            <a:endParaRPr lang="es-ES" sz="6000" b="0" i="1" dirty="0">
              <a:solidFill>
                <a:srgbClr val="FF0000"/>
              </a:solidFill>
              <a:latin typeface="Edwardian Script ITC" panose="030303020407070D0804" pitchFamily="66" charset="0"/>
              <a:cs typeface="Arial" pitchFamily="34" charset="0"/>
            </a:endParaRPr>
          </a:p>
        </p:txBody>
      </p:sp>
    </p:spTree>
    <p:extLst>
      <p:ext uri="{BB962C8B-B14F-4D97-AF65-F5344CB8AC3E}">
        <p14:creationId xmlns:p14="http://schemas.microsoft.com/office/powerpoint/2010/main" val="249232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6D3C9496-D81F-C64B-A58B-FB82294D3E37}"/>
              </a:ext>
            </a:extLst>
          </p:cNvPr>
          <p:cNvSpPr txBox="1">
            <a:spLocks/>
          </p:cNvSpPr>
          <p:nvPr/>
        </p:nvSpPr>
        <p:spPr>
          <a:xfrm>
            <a:off x="2152650" y="984453"/>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800" dirty="0">
                <a:solidFill>
                  <a:srgbClr val="C00000"/>
                </a:solidFill>
                <a:effectLst>
                  <a:outerShdw blurRad="38100" dist="38100" dir="2700000" algn="tl">
                    <a:srgbClr val="000000">
                      <a:alpha val="43137"/>
                    </a:srgbClr>
                  </a:outerShdw>
                </a:effectLst>
                <a:latin typeface="Arial Rounded MT Bold" panose="020F0704030504030204" pitchFamily="34" charset="0"/>
              </a:rPr>
              <a:t>MISIÓN</a:t>
            </a:r>
            <a:endParaRPr lang="en-US" sz="4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Marcador de contenido 2">
            <a:extLst>
              <a:ext uri="{FF2B5EF4-FFF2-40B4-BE49-F238E27FC236}">
                <a16:creationId xmlns:a16="http://schemas.microsoft.com/office/drawing/2014/main" id="{C0D84FA4-4C42-1C40-94B6-5C8517ADAF87}"/>
              </a:ext>
            </a:extLst>
          </p:cNvPr>
          <p:cNvSpPr txBox="1">
            <a:spLocks/>
          </p:cNvSpPr>
          <p:nvPr/>
        </p:nvSpPr>
        <p:spPr>
          <a:xfrm>
            <a:off x="674915" y="2073506"/>
            <a:ext cx="10842170" cy="38660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Aft>
                <a:spcPts val="1800"/>
              </a:spcAft>
            </a:pPr>
            <a:r>
              <a:rPr lang="es-BO" sz="2300"/>
              <a:t>Como HEMOCENTRO-BSRDLP debemos responder a las necesidades terapéuticas con  Sangre Segura a la sociedad en general, sin distinción ni restricción de ninguna índole, respetando culturas, creencias religiosas y saberes ancestrales. </a:t>
            </a:r>
          </a:p>
          <a:p>
            <a:pPr algn="just">
              <a:spcAft>
                <a:spcPts val="1800"/>
              </a:spcAft>
            </a:pPr>
            <a:r>
              <a:rPr lang="es-BO" sz="2300"/>
              <a:t>Para ello articulamos en forma planificada, coherente, dinámica, flexible, organizada, integral e integrada nuestras actividades con los servicios de transfusión hospitalarios, enfatizando la exigencia de velar por el uso racional y adecuado de los productos sanguíneos, la formación de recursos humanos responsables, competitivos, el aseguramiento de la calidad de los procesos de producción de hemocomponentes, la donación voluntaria y altruista, cumpliendo con todas las disposiciones emergentes de la normatividad legal vigente para entidades estatales. </a:t>
            </a:r>
            <a:endParaRPr lang="en-US" sz="2300" dirty="0"/>
          </a:p>
        </p:txBody>
      </p:sp>
    </p:spTree>
    <p:extLst>
      <p:ext uri="{BB962C8B-B14F-4D97-AF65-F5344CB8AC3E}">
        <p14:creationId xmlns:p14="http://schemas.microsoft.com/office/powerpoint/2010/main" val="33801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39A5F7BA-D6AA-AC4A-B6FB-CEC1FE28F61C}"/>
              </a:ext>
            </a:extLst>
          </p:cNvPr>
          <p:cNvSpPr txBox="1">
            <a:spLocks/>
          </p:cNvSpPr>
          <p:nvPr/>
        </p:nvSpPr>
        <p:spPr>
          <a:xfrm>
            <a:off x="688769" y="2136585"/>
            <a:ext cx="10830295" cy="34210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Aft>
                <a:spcPts val="1800"/>
              </a:spcAft>
            </a:pPr>
            <a:r>
              <a:rPr lang="es-BO" sz="2300" dirty="0"/>
              <a:t>Mejorar en los próximos cinco años los niveles de calidad, como la primera empresa de salud pública con certificación al Sistema de Gestión de la Calidad ISO y acreditada, sin fines de lucro, con alcance departamental y nacional en lo referente a las funciones legales delegadas, con una administración transparente delegada, autofinanciable, capaz de responder rápidamente a las exigencias legales, desafíos ambientales y técnicos con excelentes niveles de eficiencia y eficacia, requeridos para otorgar Sangre Segura como medio terapéutico en forma oportuna a quien la necesite, sin discriminación de índole alguna, alcanzando con ello la plena satisfacción de los clientes y el reconocimiento por la excelencia de gestión de los elementos que la componen, la calidad de los servicios ofertados y su rol eminentemente social.</a:t>
            </a:r>
            <a:endParaRPr lang="en-US" sz="2300" dirty="0"/>
          </a:p>
          <a:p>
            <a:pPr algn="just">
              <a:spcAft>
                <a:spcPts val="1800"/>
              </a:spcAft>
            </a:pPr>
            <a:endParaRPr lang="en-US" sz="2300" dirty="0"/>
          </a:p>
        </p:txBody>
      </p:sp>
      <p:sp>
        <p:nvSpPr>
          <p:cNvPr id="5" name="Título 1">
            <a:extLst>
              <a:ext uri="{FF2B5EF4-FFF2-40B4-BE49-F238E27FC236}">
                <a16:creationId xmlns:a16="http://schemas.microsoft.com/office/drawing/2014/main" id="{367006B0-63DE-D344-8127-6D39435473F9}"/>
              </a:ext>
            </a:extLst>
          </p:cNvPr>
          <p:cNvSpPr txBox="1">
            <a:spLocks/>
          </p:cNvSpPr>
          <p:nvPr/>
        </p:nvSpPr>
        <p:spPr>
          <a:xfrm>
            <a:off x="2152650" y="984453"/>
            <a:ext cx="7886700" cy="802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4800" dirty="0">
                <a:solidFill>
                  <a:srgbClr val="C00000"/>
                </a:solidFill>
                <a:effectLst>
                  <a:outerShdw blurRad="38100" dist="38100" dir="2700000" algn="tl">
                    <a:srgbClr val="000000">
                      <a:alpha val="43137"/>
                    </a:srgbClr>
                  </a:outerShdw>
                </a:effectLst>
                <a:latin typeface="Arial Rounded MT Bold" panose="020F0704030504030204" pitchFamily="34" charset="0"/>
              </a:rPr>
              <a:t>VISIÓN</a:t>
            </a:r>
            <a:endParaRPr lang="en-US" sz="4800" dirty="0">
              <a:solidFill>
                <a:srgbClr val="C0000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5114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6" name="2 Marcador de contenido">
            <a:extLst>
              <a:ext uri="{FF2B5EF4-FFF2-40B4-BE49-F238E27FC236}">
                <a16:creationId xmlns:a16="http://schemas.microsoft.com/office/drawing/2014/main" id="{0F15ADF3-C09C-DD47-A2F4-BE7E8AFC046B}"/>
              </a:ext>
            </a:extLst>
          </p:cNvPr>
          <p:cNvSpPr txBox="1">
            <a:spLocks/>
          </p:cNvSpPr>
          <p:nvPr/>
        </p:nvSpPr>
        <p:spPr>
          <a:xfrm>
            <a:off x="1821044" y="2348767"/>
            <a:ext cx="2278223" cy="29019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 algn="l">
              <a:lnSpc>
                <a:spcPct val="100000"/>
              </a:lnSpc>
              <a:spcBef>
                <a:spcPts val="600"/>
              </a:spcBef>
              <a:buSzPct val="100000"/>
            </a:pPr>
            <a:endParaRPr lang="es-BO" sz="1800" b="1" dirty="0">
              <a:solidFill>
                <a:srgbClr val="C00000"/>
              </a:solidFill>
            </a:endParaRPr>
          </a:p>
          <a:p>
            <a:pPr algn="l">
              <a:lnSpc>
                <a:spcPct val="100000"/>
              </a:lnSpc>
              <a:spcBef>
                <a:spcPts val="600"/>
              </a:spcBef>
              <a:buSzPct val="100000"/>
              <a:buFont typeface="Wingdings" panose="05000000000000000000" pitchFamily="2" charset="2"/>
              <a:buChar char="Ø"/>
            </a:pPr>
            <a:r>
              <a:rPr lang="es-BO" sz="1800" b="1" dirty="0"/>
              <a:t>EXCELENCIA </a:t>
            </a:r>
          </a:p>
          <a:p>
            <a:pPr algn="l">
              <a:lnSpc>
                <a:spcPct val="100000"/>
              </a:lnSpc>
              <a:spcBef>
                <a:spcPts val="600"/>
              </a:spcBef>
              <a:buSzPct val="100000"/>
              <a:buFont typeface="Wingdings" panose="05000000000000000000" pitchFamily="2" charset="2"/>
              <a:buChar char="Ø"/>
            </a:pPr>
            <a:r>
              <a:rPr lang="es-BO" sz="1800" b="1" dirty="0"/>
              <a:t>SOLIDARIDAD </a:t>
            </a:r>
          </a:p>
          <a:p>
            <a:pPr algn="l">
              <a:lnSpc>
                <a:spcPct val="100000"/>
              </a:lnSpc>
              <a:spcBef>
                <a:spcPts val="600"/>
              </a:spcBef>
              <a:buSzPct val="100000"/>
              <a:buFont typeface="Wingdings" panose="05000000000000000000" pitchFamily="2" charset="2"/>
              <a:buChar char="Ø"/>
            </a:pPr>
            <a:r>
              <a:rPr lang="es-BO" sz="1800" b="1" dirty="0"/>
              <a:t>PLURALISMO </a:t>
            </a:r>
          </a:p>
          <a:p>
            <a:pPr algn="l">
              <a:lnSpc>
                <a:spcPct val="100000"/>
              </a:lnSpc>
              <a:spcBef>
                <a:spcPts val="600"/>
              </a:spcBef>
              <a:buSzPct val="100000"/>
              <a:buFont typeface="Wingdings" panose="05000000000000000000" pitchFamily="2" charset="2"/>
              <a:buChar char="Ø"/>
            </a:pPr>
            <a:r>
              <a:rPr lang="es-BO" sz="1800" b="1" dirty="0"/>
              <a:t>TOLERANCIA </a:t>
            </a:r>
          </a:p>
          <a:p>
            <a:pPr algn="l">
              <a:lnSpc>
                <a:spcPct val="100000"/>
              </a:lnSpc>
              <a:spcBef>
                <a:spcPts val="600"/>
              </a:spcBef>
              <a:buSzPct val="100000"/>
              <a:buFont typeface="Wingdings" panose="05000000000000000000" pitchFamily="2" charset="2"/>
              <a:buChar char="Ø"/>
            </a:pPr>
            <a:r>
              <a:rPr lang="es-BO" sz="1800" b="1" dirty="0"/>
              <a:t>JUSTICIA </a:t>
            </a:r>
          </a:p>
          <a:p>
            <a:pPr algn="l">
              <a:lnSpc>
                <a:spcPct val="100000"/>
              </a:lnSpc>
              <a:spcBef>
                <a:spcPts val="600"/>
              </a:spcBef>
              <a:buSzPct val="100000"/>
              <a:buFont typeface="Wingdings" panose="05000000000000000000" pitchFamily="2" charset="2"/>
              <a:buChar char="Ø"/>
            </a:pPr>
            <a:r>
              <a:rPr lang="es-BO" sz="1800" b="1" dirty="0"/>
              <a:t>CREATIVIDAD </a:t>
            </a:r>
          </a:p>
          <a:p>
            <a:pPr algn="l">
              <a:lnSpc>
                <a:spcPct val="100000"/>
              </a:lnSpc>
              <a:spcBef>
                <a:spcPts val="600"/>
              </a:spcBef>
              <a:buSzPct val="100000"/>
              <a:buFont typeface="Wingdings" panose="05000000000000000000" pitchFamily="2" charset="2"/>
              <a:buChar char="Ø"/>
            </a:pPr>
            <a:r>
              <a:rPr lang="es-BO" sz="1800" b="1" dirty="0"/>
              <a:t>LIBERTAD</a:t>
            </a:r>
          </a:p>
        </p:txBody>
      </p:sp>
      <p:sp>
        <p:nvSpPr>
          <p:cNvPr id="8" name="2 Marcador de contenido">
            <a:extLst>
              <a:ext uri="{FF2B5EF4-FFF2-40B4-BE49-F238E27FC236}">
                <a16:creationId xmlns:a16="http://schemas.microsoft.com/office/drawing/2014/main" id="{AE2F609C-87C9-ED48-80E5-582E8085CE51}"/>
              </a:ext>
            </a:extLst>
          </p:cNvPr>
          <p:cNvSpPr txBox="1">
            <a:spLocks/>
          </p:cNvSpPr>
          <p:nvPr/>
        </p:nvSpPr>
        <p:spPr>
          <a:xfrm>
            <a:off x="8138815" y="1999149"/>
            <a:ext cx="1305631" cy="432048"/>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rgbClr val="C00000"/>
              </a:buClr>
              <a:buSzPct val="76000"/>
              <a:buFont typeface="Wingdings 2" pitchFamily="18" charset="2"/>
              <a:buChar char=""/>
              <a:defRPr sz="2400" kern="1200">
                <a:solidFill>
                  <a:srgbClr val="002060"/>
                </a:solidFill>
                <a:latin typeface="+mn-lt"/>
                <a:ea typeface="+mn-ea"/>
                <a:cs typeface="+mn-cs"/>
              </a:defRPr>
            </a:lvl1pPr>
            <a:lvl2pPr marL="640080" indent="-274320" algn="l" defTabSz="914400" rtl="0" eaLnBrk="1" latinLnBrk="0" hangingPunct="1">
              <a:spcBef>
                <a:spcPct val="20000"/>
              </a:spcBef>
              <a:buClr>
                <a:srgbClr val="C00000"/>
              </a:buClr>
              <a:buSzPct val="76000"/>
              <a:buFont typeface="Wingdings 2" pitchFamily="18" charset="2"/>
              <a:buChar char=""/>
              <a:defRPr sz="2200" kern="1200">
                <a:solidFill>
                  <a:srgbClr val="002060"/>
                </a:solidFill>
                <a:latin typeface="+mn-lt"/>
                <a:ea typeface="+mn-ea"/>
                <a:cs typeface="+mn-cs"/>
              </a:defRPr>
            </a:lvl2pPr>
            <a:lvl3pPr marL="914400" indent="-228600" algn="l" defTabSz="914400" rtl="0" eaLnBrk="1" latinLnBrk="0" hangingPunct="1">
              <a:spcBef>
                <a:spcPct val="20000"/>
              </a:spcBef>
              <a:buClr>
                <a:srgbClr val="C00000"/>
              </a:buClr>
              <a:buSzPct val="76000"/>
              <a:buFont typeface="Wingdings 2" pitchFamily="18" charset="2"/>
              <a:buChar char=""/>
              <a:defRPr sz="2000" kern="1200">
                <a:solidFill>
                  <a:srgbClr val="002060"/>
                </a:solidFill>
                <a:latin typeface="+mn-lt"/>
                <a:ea typeface="+mn-ea"/>
                <a:cs typeface="+mn-cs"/>
              </a:defRPr>
            </a:lvl3pPr>
            <a:lvl4pPr marL="1124712" indent="-228600" algn="l" defTabSz="914400" rtl="0" eaLnBrk="1" latinLnBrk="0" hangingPunct="1">
              <a:spcBef>
                <a:spcPct val="20000"/>
              </a:spcBef>
              <a:buClr>
                <a:srgbClr val="C00000"/>
              </a:buClr>
              <a:buSzPct val="76000"/>
              <a:buFont typeface="Wingdings 2" pitchFamily="18" charset="2"/>
              <a:buChar char=""/>
              <a:defRPr sz="1800" kern="1200">
                <a:solidFill>
                  <a:srgbClr val="002060"/>
                </a:solidFill>
                <a:latin typeface="+mn-lt"/>
                <a:ea typeface="+mn-ea"/>
                <a:cs typeface="+mn-cs"/>
              </a:defRPr>
            </a:lvl4pPr>
            <a:lvl5pPr marL="1325880" indent="-228600" algn="l" defTabSz="914400" rtl="0" eaLnBrk="1" latinLnBrk="0" hangingPunct="1">
              <a:spcBef>
                <a:spcPct val="20000"/>
              </a:spcBef>
              <a:buClr>
                <a:srgbClr val="C00000"/>
              </a:buClr>
              <a:buSzPct val="76000"/>
              <a:buFont typeface="Wingdings 2" pitchFamily="18" charset="2"/>
              <a:buChar char=""/>
              <a:defRPr sz="1600" kern="1200" baseline="0">
                <a:solidFill>
                  <a:srgbClr val="002060"/>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defTabSz="685800">
              <a:spcBef>
                <a:spcPts val="600"/>
              </a:spcBef>
              <a:buSzPct val="100000"/>
              <a:buNone/>
            </a:pPr>
            <a:r>
              <a:rPr lang="es-BO" sz="2200" b="1" dirty="0">
                <a:solidFill>
                  <a:srgbClr val="C00000"/>
                </a:solidFill>
              </a:rPr>
              <a:t>VALORES</a:t>
            </a:r>
          </a:p>
        </p:txBody>
      </p:sp>
      <p:sp>
        <p:nvSpPr>
          <p:cNvPr id="9" name="2 Marcador de contenido">
            <a:extLst>
              <a:ext uri="{FF2B5EF4-FFF2-40B4-BE49-F238E27FC236}">
                <a16:creationId xmlns:a16="http://schemas.microsoft.com/office/drawing/2014/main" id="{8757F924-5629-2040-830D-E475C771ED5A}"/>
              </a:ext>
            </a:extLst>
          </p:cNvPr>
          <p:cNvSpPr txBox="1">
            <a:spLocks/>
          </p:cNvSpPr>
          <p:nvPr/>
        </p:nvSpPr>
        <p:spPr>
          <a:xfrm>
            <a:off x="3592425" y="2673764"/>
            <a:ext cx="3110502" cy="29019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buSzPct val="100000"/>
              <a:buFont typeface="Wingdings" panose="05000000000000000000" pitchFamily="2" charset="2"/>
              <a:buChar char="Ø"/>
            </a:pPr>
            <a:r>
              <a:rPr lang="es-BO" sz="1800" b="1" dirty="0"/>
              <a:t>RESPETO A LAS  PERSONAS</a:t>
            </a:r>
          </a:p>
          <a:p>
            <a:pPr algn="l">
              <a:lnSpc>
                <a:spcPct val="100000"/>
              </a:lnSpc>
              <a:spcBef>
                <a:spcPts val="600"/>
              </a:spcBef>
              <a:buSzPct val="100000"/>
              <a:buFont typeface="Wingdings" panose="05000000000000000000" pitchFamily="2" charset="2"/>
              <a:buChar char="Ø"/>
            </a:pPr>
            <a:r>
              <a:rPr lang="es-BO" sz="1800" b="1" dirty="0"/>
              <a:t> HUMANITARISMO </a:t>
            </a:r>
          </a:p>
          <a:p>
            <a:pPr algn="l">
              <a:lnSpc>
                <a:spcPct val="100000"/>
              </a:lnSpc>
              <a:spcBef>
                <a:spcPts val="600"/>
              </a:spcBef>
              <a:buSzPct val="100000"/>
              <a:buFont typeface="Wingdings" panose="05000000000000000000" pitchFamily="2" charset="2"/>
              <a:buChar char="Ø"/>
            </a:pPr>
            <a:r>
              <a:rPr lang="es-BO" sz="1800" b="1" dirty="0"/>
              <a:t>DIGNIDAD</a:t>
            </a:r>
          </a:p>
          <a:p>
            <a:pPr algn="l">
              <a:lnSpc>
                <a:spcPct val="100000"/>
              </a:lnSpc>
              <a:spcBef>
                <a:spcPts val="600"/>
              </a:spcBef>
              <a:buSzPct val="100000"/>
              <a:buFont typeface="Wingdings" panose="05000000000000000000" pitchFamily="2" charset="2"/>
              <a:buChar char="Ø"/>
            </a:pPr>
            <a:r>
              <a:rPr lang="es-BO" sz="1800" b="1" dirty="0"/>
              <a:t>DEBER </a:t>
            </a:r>
          </a:p>
          <a:p>
            <a:pPr algn="l">
              <a:lnSpc>
                <a:spcPct val="100000"/>
              </a:lnSpc>
              <a:spcBef>
                <a:spcPts val="600"/>
              </a:spcBef>
              <a:buSzPct val="100000"/>
              <a:buFont typeface="Wingdings" panose="05000000000000000000" pitchFamily="2" charset="2"/>
              <a:buChar char="Ø"/>
            </a:pPr>
            <a:r>
              <a:rPr lang="es-BO" sz="1800" b="1" dirty="0"/>
              <a:t>FIRMEZA</a:t>
            </a:r>
          </a:p>
          <a:p>
            <a:pPr algn="l">
              <a:lnSpc>
                <a:spcPct val="100000"/>
              </a:lnSpc>
              <a:spcBef>
                <a:spcPts val="600"/>
              </a:spcBef>
              <a:buSzPct val="100000"/>
              <a:buFont typeface="Wingdings" panose="05000000000000000000" pitchFamily="2" charset="2"/>
              <a:buChar char="Ø"/>
            </a:pPr>
            <a:r>
              <a:rPr lang="es-BO" sz="1800" b="1" dirty="0"/>
              <a:t>VERDAD </a:t>
            </a:r>
          </a:p>
          <a:p>
            <a:pPr algn="l">
              <a:lnSpc>
                <a:spcPct val="100000"/>
              </a:lnSpc>
              <a:spcBef>
                <a:spcPts val="600"/>
              </a:spcBef>
              <a:buSzPct val="100000"/>
              <a:buFont typeface="Wingdings" panose="05000000000000000000" pitchFamily="2" charset="2"/>
              <a:buChar char="Ø"/>
            </a:pPr>
            <a:r>
              <a:rPr lang="es-BO" sz="1800" b="1" dirty="0"/>
              <a:t>LEALTAD</a:t>
            </a:r>
          </a:p>
        </p:txBody>
      </p:sp>
      <p:sp>
        <p:nvSpPr>
          <p:cNvPr id="10" name="2 Marcador de contenido">
            <a:extLst>
              <a:ext uri="{FF2B5EF4-FFF2-40B4-BE49-F238E27FC236}">
                <a16:creationId xmlns:a16="http://schemas.microsoft.com/office/drawing/2014/main" id="{1AB9A4A0-E354-ED45-90CB-B3674306AB38}"/>
              </a:ext>
            </a:extLst>
          </p:cNvPr>
          <p:cNvSpPr txBox="1">
            <a:spLocks/>
          </p:cNvSpPr>
          <p:nvPr/>
        </p:nvSpPr>
        <p:spPr>
          <a:xfrm>
            <a:off x="2613880" y="1992744"/>
            <a:ext cx="1720800" cy="4320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
              <a:lnSpc>
                <a:spcPct val="100000"/>
              </a:lnSpc>
              <a:spcBef>
                <a:spcPts val="600"/>
              </a:spcBef>
              <a:buSzPct val="100000"/>
            </a:pPr>
            <a:r>
              <a:rPr lang="es-BO" sz="2200" b="1" dirty="0">
                <a:solidFill>
                  <a:srgbClr val="C00000"/>
                </a:solidFill>
              </a:rPr>
              <a:t>PRINCIPIOS</a:t>
            </a:r>
          </a:p>
        </p:txBody>
      </p:sp>
      <p:sp>
        <p:nvSpPr>
          <p:cNvPr id="11" name="2 Marcador de contenido">
            <a:extLst>
              <a:ext uri="{FF2B5EF4-FFF2-40B4-BE49-F238E27FC236}">
                <a16:creationId xmlns:a16="http://schemas.microsoft.com/office/drawing/2014/main" id="{56486C21-639F-8B45-990A-CD5D73AED77F}"/>
              </a:ext>
            </a:extLst>
          </p:cNvPr>
          <p:cNvSpPr txBox="1">
            <a:spLocks/>
          </p:cNvSpPr>
          <p:nvPr/>
        </p:nvSpPr>
        <p:spPr>
          <a:xfrm>
            <a:off x="7539988" y="2303425"/>
            <a:ext cx="2647678" cy="264379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rgbClr val="C00000"/>
              </a:buClr>
              <a:buSzPct val="76000"/>
              <a:buFont typeface="Wingdings 2" pitchFamily="18" charset="2"/>
              <a:buChar char=""/>
              <a:defRPr sz="2400" kern="1200">
                <a:solidFill>
                  <a:srgbClr val="002060"/>
                </a:solidFill>
                <a:latin typeface="+mn-lt"/>
                <a:ea typeface="+mn-ea"/>
                <a:cs typeface="+mn-cs"/>
              </a:defRPr>
            </a:lvl1pPr>
            <a:lvl2pPr marL="640080" indent="-274320" algn="l" defTabSz="914400" rtl="0" eaLnBrk="1" latinLnBrk="0" hangingPunct="1">
              <a:spcBef>
                <a:spcPct val="20000"/>
              </a:spcBef>
              <a:buClr>
                <a:srgbClr val="C00000"/>
              </a:buClr>
              <a:buSzPct val="76000"/>
              <a:buFont typeface="Wingdings 2" pitchFamily="18" charset="2"/>
              <a:buChar char=""/>
              <a:defRPr sz="2200" kern="1200">
                <a:solidFill>
                  <a:srgbClr val="002060"/>
                </a:solidFill>
                <a:latin typeface="+mn-lt"/>
                <a:ea typeface="+mn-ea"/>
                <a:cs typeface="+mn-cs"/>
              </a:defRPr>
            </a:lvl2pPr>
            <a:lvl3pPr marL="914400" indent="-228600" algn="l" defTabSz="914400" rtl="0" eaLnBrk="1" latinLnBrk="0" hangingPunct="1">
              <a:spcBef>
                <a:spcPct val="20000"/>
              </a:spcBef>
              <a:buClr>
                <a:srgbClr val="C00000"/>
              </a:buClr>
              <a:buSzPct val="76000"/>
              <a:buFont typeface="Wingdings 2" pitchFamily="18" charset="2"/>
              <a:buChar char=""/>
              <a:defRPr sz="2000" kern="1200">
                <a:solidFill>
                  <a:srgbClr val="002060"/>
                </a:solidFill>
                <a:latin typeface="+mn-lt"/>
                <a:ea typeface="+mn-ea"/>
                <a:cs typeface="+mn-cs"/>
              </a:defRPr>
            </a:lvl3pPr>
            <a:lvl4pPr marL="1124712" indent="-228600" algn="l" defTabSz="914400" rtl="0" eaLnBrk="1" latinLnBrk="0" hangingPunct="1">
              <a:spcBef>
                <a:spcPct val="20000"/>
              </a:spcBef>
              <a:buClr>
                <a:srgbClr val="C00000"/>
              </a:buClr>
              <a:buSzPct val="76000"/>
              <a:buFont typeface="Wingdings 2" pitchFamily="18" charset="2"/>
              <a:buChar char=""/>
              <a:defRPr sz="1800" kern="1200">
                <a:solidFill>
                  <a:srgbClr val="002060"/>
                </a:solidFill>
                <a:latin typeface="+mn-lt"/>
                <a:ea typeface="+mn-ea"/>
                <a:cs typeface="+mn-cs"/>
              </a:defRPr>
            </a:lvl4pPr>
            <a:lvl5pPr marL="1325880" indent="-228600" algn="l" defTabSz="914400" rtl="0" eaLnBrk="1" latinLnBrk="0" hangingPunct="1">
              <a:spcBef>
                <a:spcPct val="20000"/>
              </a:spcBef>
              <a:buClr>
                <a:srgbClr val="C00000"/>
              </a:buClr>
              <a:buSzPct val="76000"/>
              <a:buFont typeface="Wingdings 2" pitchFamily="18" charset="2"/>
              <a:buChar char=""/>
              <a:defRPr sz="1600" kern="1200" baseline="0">
                <a:solidFill>
                  <a:srgbClr val="002060"/>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defTabSz="685800">
              <a:spcBef>
                <a:spcPts val="600"/>
              </a:spcBef>
              <a:buSzPct val="100000"/>
              <a:buNone/>
            </a:pPr>
            <a:endParaRPr lang="es-BO" sz="1800" b="1" dirty="0">
              <a:solidFill>
                <a:srgbClr val="C00000"/>
              </a:solidFill>
            </a:endParaRPr>
          </a:p>
          <a:p>
            <a:pPr>
              <a:buClrTx/>
              <a:buSzPct val="100000"/>
              <a:buFont typeface="Wingdings" panose="05000000000000000000" pitchFamily="2" charset="2"/>
              <a:buChar char="Ø"/>
            </a:pPr>
            <a:r>
              <a:rPr lang="es-BO" sz="2000" b="1" dirty="0">
                <a:solidFill>
                  <a:schemeClr val="tx1"/>
                </a:solidFill>
              </a:rPr>
              <a:t>TRANSPARENCIA </a:t>
            </a:r>
          </a:p>
          <a:p>
            <a:pPr>
              <a:buClrTx/>
              <a:buSzPct val="100000"/>
              <a:buFont typeface="Wingdings" panose="05000000000000000000" pitchFamily="2" charset="2"/>
              <a:buChar char="Ø"/>
            </a:pPr>
            <a:r>
              <a:rPr lang="es-BO" sz="2000" b="1" dirty="0">
                <a:solidFill>
                  <a:schemeClr val="tx1"/>
                </a:solidFill>
              </a:rPr>
              <a:t>LEGITIMIDAD</a:t>
            </a:r>
          </a:p>
          <a:p>
            <a:pPr>
              <a:buClrTx/>
              <a:buSzPct val="100000"/>
              <a:buFont typeface="Wingdings" panose="05000000000000000000" pitchFamily="2" charset="2"/>
              <a:buChar char="Ø"/>
            </a:pPr>
            <a:r>
              <a:rPr lang="es-BO" sz="2000" b="1" dirty="0">
                <a:solidFill>
                  <a:schemeClr val="tx1"/>
                </a:solidFill>
              </a:rPr>
              <a:t>LEGALIDAD </a:t>
            </a:r>
          </a:p>
          <a:p>
            <a:pPr>
              <a:buClrTx/>
              <a:buSzPct val="100000"/>
              <a:buFont typeface="Wingdings" panose="05000000000000000000" pitchFamily="2" charset="2"/>
              <a:buChar char="Ø"/>
            </a:pPr>
            <a:r>
              <a:rPr lang="es-BO" sz="2000" b="1" dirty="0">
                <a:solidFill>
                  <a:schemeClr val="tx1"/>
                </a:solidFill>
              </a:rPr>
              <a:t>UNIVERSALIDAD </a:t>
            </a:r>
          </a:p>
          <a:p>
            <a:pPr>
              <a:buClrTx/>
              <a:buSzPct val="100000"/>
              <a:buFont typeface="Wingdings" panose="05000000000000000000" pitchFamily="2" charset="2"/>
              <a:buChar char="Ø"/>
            </a:pPr>
            <a:r>
              <a:rPr lang="es-BO" sz="2000" b="1" dirty="0">
                <a:solidFill>
                  <a:schemeClr val="tx1"/>
                </a:solidFill>
              </a:rPr>
              <a:t>COMPETITIVIDAD</a:t>
            </a:r>
          </a:p>
        </p:txBody>
      </p:sp>
      <p:sp>
        <p:nvSpPr>
          <p:cNvPr id="13" name="1 Título">
            <a:extLst>
              <a:ext uri="{FF2B5EF4-FFF2-40B4-BE49-F238E27FC236}">
                <a16:creationId xmlns:a16="http://schemas.microsoft.com/office/drawing/2014/main" id="{C4698EBA-30F0-534D-A529-C87131E23C2E}"/>
              </a:ext>
            </a:extLst>
          </p:cNvPr>
          <p:cNvSpPr txBox="1">
            <a:spLocks/>
          </p:cNvSpPr>
          <p:nvPr/>
        </p:nvSpPr>
        <p:spPr>
          <a:xfrm>
            <a:off x="3849033" y="1126070"/>
            <a:ext cx="4493934" cy="383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PRINCIPIOS Y VALORES</a:t>
            </a:r>
          </a:p>
          <a:p>
            <a:endParaRPr lang="es-BO" sz="2400" dirty="0">
              <a:latin typeface="Arial Rounded MT Bold" panose="020F0704030504030204" pitchFamily="34" charset="0"/>
            </a:endParaRPr>
          </a:p>
        </p:txBody>
      </p:sp>
    </p:spTree>
    <p:extLst>
      <p:ext uri="{BB962C8B-B14F-4D97-AF65-F5344CB8AC3E}">
        <p14:creationId xmlns:p14="http://schemas.microsoft.com/office/powerpoint/2010/main" val="529204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1 Título">
            <a:extLst>
              <a:ext uri="{FF2B5EF4-FFF2-40B4-BE49-F238E27FC236}">
                <a16:creationId xmlns:a16="http://schemas.microsoft.com/office/drawing/2014/main" id="{C8C1AF92-F12E-854C-85AB-795B4AE20D3B}"/>
              </a:ext>
            </a:extLst>
          </p:cNvPr>
          <p:cNvSpPr txBox="1">
            <a:spLocks/>
          </p:cNvSpPr>
          <p:nvPr/>
        </p:nvSpPr>
        <p:spPr>
          <a:xfrm>
            <a:off x="2041849" y="910170"/>
            <a:ext cx="8108302" cy="38340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BO" sz="2800" dirty="0">
                <a:solidFill>
                  <a:srgbClr val="C00000"/>
                </a:solidFill>
                <a:effectLst>
                  <a:outerShdw blurRad="38100" dist="38100" dir="2700000" algn="tl">
                    <a:srgbClr val="000000">
                      <a:alpha val="43137"/>
                    </a:srgbClr>
                  </a:outerShdw>
                </a:effectLst>
                <a:latin typeface="Arial Rounded MT Bold" panose="020F0704030504030204" pitchFamily="34" charset="0"/>
              </a:rPr>
              <a:t>ESTRUCTURA ORGÁNICO FUNCIONAL </a:t>
            </a:r>
          </a:p>
        </p:txBody>
      </p:sp>
      <p:grpSp>
        <p:nvGrpSpPr>
          <p:cNvPr id="6" name="Grupo 5">
            <a:extLst>
              <a:ext uri="{FF2B5EF4-FFF2-40B4-BE49-F238E27FC236}">
                <a16:creationId xmlns:a16="http://schemas.microsoft.com/office/drawing/2014/main" id="{7CCC01A7-3EC5-D746-8FF8-D67C646C2124}"/>
              </a:ext>
            </a:extLst>
          </p:cNvPr>
          <p:cNvGrpSpPr/>
          <p:nvPr/>
        </p:nvGrpSpPr>
        <p:grpSpPr>
          <a:xfrm>
            <a:off x="517114" y="1489166"/>
            <a:ext cx="11069640" cy="5244603"/>
            <a:chOff x="538196" y="640606"/>
            <a:chExt cx="8282451" cy="5537543"/>
          </a:xfrm>
        </p:grpSpPr>
        <p:sp>
          <p:nvSpPr>
            <p:cNvPr id="8" name="Flecha abajo 7">
              <a:extLst>
                <a:ext uri="{FF2B5EF4-FFF2-40B4-BE49-F238E27FC236}">
                  <a16:creationId xmlns:a16="http://schemas.microsoft.com/office/drawing/2014/main" id="{7145855B-B935-6A47-8E5F-BB0A4AF2A8DF}"/>
                </a:ext>
              </a:extLst>
            </p:cNvPr>
            <p:cNvSpPr/>
            <p:nvPr/>
          </p:nvSpPr>
          <p:spPr>
            <a:xfrm>
              <a:off x="4142789" y="989045"/>
              <a:ext cx="447869" cy="2855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Flecha abajo 8">
              <a:extLst>
                <a:ext uri="{FF2B5EF4-FFF2-40B4-BE49-F238E27FC236}">
                  <a16:creationId xmlns:a16="http://schemas.microsoft.com/office/drawing/2014/main" id="{BD8F606C-65D4-644E-9C21-220B158D0E3D}"/>
                </a:ext>
              </a:extLst>
            </p:cNvPr>
            <p:cNvSpPr/>
            <p:nvPr/>
          </p:nvSpPr>
          <p:spPr>
            <a:xfrm>
              <a:off x="4101825" y="1813558"/>
              <a:ext cx="447869" cy="2855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Flecha arriba y abajo 9">
              <a:extLst>
                <a:ext uri="{FF2B5EF4-FFF2-40B4-BE49-F238E27FC236}">
                  <a16:creationId xmlns:a16="http://schemas.microsoft.com/office/drawing/2014/main" id="{95B10D58-6FE6-804C-91EA-AFE924B359D1}"/>
                </a:ext>
              </a:extLst>
            </p:cNvPr>
            <p:cNvSpPr/>
            <p:nvPr/>
          </p:nvSpPr>
          <p:spPr>
            <a:xfrm>
              <a:off x="4088423" y="2469570"/>
              <a:ext cx="447869" cy="553121"/>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nvGrpSpPr>
            <p:cNvPr id="11" name="Grupo 10">
              <a:extLst>
                <a:ext uri="{FF2B5EF4-FFF2-40B4-BE49-F238E27FC236}">
                  <a16:creationId xmlns:a16="http://schemas.microsoft.com/office/drawing/2014/main" id="{84231427-E5D1-C843-87CA-2F79FF6E45BF}"/>
                </a:ext>
              </a:extLst>
            </p:cNvPr>
            <p:cNvGrpSpPr/>
            <p:nvPr/>
          </p:nvGrpSpPr>
          <p:grpSpPr>
            <a:xfrm>
              <a:off x="538196" y="640606"/>
              <a:ext cx="8282451" cy="5537543"/>
              <a:chOff x="646797" y="631276"/>
              <a:chExt cx="8282451" cy="5537543"/>
            </a:xfrm>
          </p:grpSpPr>
          <p:grpSp>
            <p:nvGrpSpPr>
              <p:cNvPr id="12" name="Grupo 11">
                <a:extLst>
                  <a:ext uri="{FF2B5EF4-FFF2-40B4-BE49-F238E27FC236}">
                    <a16:creationId xmlns:a16="http://schemas.microsoft.com/office/drawing/2014/main" id="{6B920BD6-87C0-6044-B667-4743C7CA49CA}"/>
                  </a:ext>
                </a:extLst>
              </p:cNvPr>
              <p:cNvGrpSpPr/>
              <p:nvPr/>
            </p:nvGrpSpPr>
            <p:grpSpPr>
              <a:xfrm>
                <a:off x="837571" y="631276"/>
                <a:ext cx="7683701" cy="5537543"/>
                <a:chOff x="644753" y="965165"/>
                <a:chExt cx="8169274" cy="5716517"/>
              </a:xfrm>
            </p:grpSpPr>
            <p:grpSp>
              <p:nvGrpSpPr>
                <p:cNvPr id="18" name="112 Grupo">
                  <a:extLst>
                    <a:ext uri="{FF2B5EF4-FFF2-40B4-BE49-F238E27FC236}">
                      <a16:creationId xmlns:a16="http://schemas.microsoft.com/office/drawing/2014/main" id="{1B75B2C7-CDFB-A14F-A7FF-742D67AE8889}"/>
                    </a:ext>
                  </a:extLst>
                </p:cNvPr>
                <p:cNvGrpSpPr/>
                <p:nvPr/>
              </p:nvGrpSpPr>
              <p:grpSpPr>
                <a:xfrm>
                  <a:off x="644753" y="965165"/>
                  <a:ext cx="8169274" cy="5716517"/>
                  <a:chOff x="579438" y="976384"/>
                  <a:chExt cx="8169274" cy="5716517"/>
                </a:xfrm>
              </p:grpSpPr>
              <p:sp>
                <p:nvSpPr>
                  <p:cNvPr id="20" name="AutoShape 3">
                    <a:extLst>
                      <a:ext uri="{FF2B5EF4-FFF2-40B4-BE49-F238E27FC236}">
                        <a16:creationId xmlns:a16="http://schemas.microsoft.com/office/drawing/2014/main" id="{A537C0D5-938D-054F-A641-1C930343AB0A}"/>
                      </a:ext>
                    </a:extLst>
                  </p:cNvPr>
                  <p:cNvSpPr>
                    <a:spLocks noChangeAspect="1" noChangeArrowheads="1" noTextEdit="1"/>
                  </p:cNvSpPr>
                  <p:nvPr/>
                </p:nvSpPr>
                <p:spPr bwMode="auto">
                  <a:xfrm>
                    <a:off x="587375" y="1212851"/>
                    <a:ext cx="816133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1" name="Freeform 5">
                    <a:extLst>
                      <a:ext uri="{FF2B5EF4-FFF2-40B4-BE49-F238E27FC236}">
                        <a16:creationId xmlns:a16="http://schemas.microsoft.com/office/drawing/2014/main" id="{7B995DD5-2E3C-3B4D-B067-C6BB5841E4D9}"/>
                      </a:ext>
                    </a:extLst>
                  </p:cNvPr>
                  <p:cNvSpPr>
                    <a:spLocks/>
                  </p:cNvSpPr>
                  <p:nvPr/>
                </p:nvSpPr>
                <p:spPr bwMode="auto">
                  <a:xfrm>
                    <a:off x="3017058" y="976384"/>
                    <a:ext cx="2617405" cy="351811"/>
                  </a:xfrm>
                  <a:custGeom>
                    <a:avLst/>
                    <a:gdLst>
                      <a:gd name="T0" fmla="*/ 121 w 6652"/>
                      <a:gd name="T1" fmla="*/ 908 h 908"/>
                      <a:gd name="T2" fmla="*/ 6531 w 6652"/>
                      <a:gd name="T3" fmla="*/ 908 h 908"/>
                      <a:gd name="T4" fmla="*/ 6652 w 6652"/>
                      <a:gd name="T5" fmla="*/ 787 h 908"/>
                      <a:gd name="T6" fmla="*/ 6652 w 6652"/>
                      <a:gd name="T7" fmla="*/ 121 h 908"/>
                      <a:gd name="T8" fmla="*/ 6531 w 6652"/>
                      <a:gd name="T9" fmla="*/ 0 h 908"/>
                      <a:gd name="T10" fmla="*/ 121 w 6652"/>
                      <a:gd name="T11" fmla="*/ 0 h 908"/>
                      <a:gd name="T12" fmla="*/ 0 w 6652"/>
                      <a:gd name="T13" fmla="*/ 121 h 908"/>
                      <a:gd name="T14" fmla="*/ 0 w 6652"/>
                      <a:gd name="T15" fmla="*/ 787 h 908"/>
                      <a:gd name="T16" fmla="*/ 121 w 6652"/>
                      <a:gd name="T17"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8">
                        <a:moveTo>
                          <a:pt x="121" y="908"/>
                        </a:moveTo>
                        <a:lnTo>
                          <a:pt x="6531" y="908"/>
                        </a:lnTo>
                        <a:cubicBezTo>
                          <a:pt x="6597" y="908"/>
                          <a:pt x="6652" y="853"/>
                          <a:pt x="6652" y="787"/>
                        </a:cubicBezTo>
                        <a:lnTo>
                          <a:pt x="6652" y="121"/>
                        </a:lnTo>
                        <a:cubicBezTo>
                          <a:pt x="6652" y="55"/>
                          <a:pt x="6597" y="0"/>
                          <a:pt x="6531" y="0"/>
                        </a:cubicBezTo>
                        <a:lnTo>
                          <a:pt x="121" y="0"/>
                        </a:lnTo>
                        <a:cubicBezTo>
                          <a:pt x="54" y="0"/>
                          <a:pt x="0" y="55"/>
                          <a:pt x="0" y="121"/>
                        </a:cubicBezTo>
                        <a:lnTo>
                          <a:pt x="0" y="787"/>
                        </a:lnTo>
                        <a:cubicBezTo>
                          <a:pt x="0" y="853"/>
                          <a:pt x="54" y="908"/>
                          <a:pt x="121" y="908"/>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2" name="Freeform 6">
                    <a:extLst>
                      <a:ext uri="{FF2B5EF4-FFF2-40B4-BE49-F238E27FC236}">
                        <a16:creationId xmlns:a16="http://schemas.microsoft.com/office/drawing/2014/main" id="{79B2DFD8-4BB8-8646-B703-AB1A057D4342}"/>
                      </a:ext>
                    </a:extLst>
                  </p:cNvPr>
                  <p:cNvSpPr>
                    <a:spLocks/>
                  </p:cNvSpPr>
                  <p:nvPr/>
                </p:nvSpPr>
                <p:spPr bwMode="auto">
                  <a:xfrm>
                    <a:off x="2487613" y="985838"/>
                    <a:ext cx="3632200" cy="495300"/>
                  </a:xfrm>
                  <a:custGeom>
                    <a:avLst/>
                    <a:gdLst>
                      <a:gd name="T0" fmla="*/ 121 w 6652"/>
                      <a:gd name="T1" fmla="*/ 908 h 908"/>
                      <a:gd name="T2" fmla="*/ 6531 w 6652"/>
                      <a:gd name="T3" fmla="*/ 908 h 908"/>
                      <a:gd name="T4" fmla="*/ 6652 w 6652"/>
                      <a:gd name="T5" fmla="*/ 787 h 908"/>
                      <a:gd name="T6" fmla="*/ 6652 w 6652"/>
                      <a:gd name="T7" fmla="*/ 121 h 908"/>
                      <a:gd name="T8" fmla="*/ 6531 w 6652"/>
                      <a:gd name="T9" fmla="*/ 0 h 908"/>
                      <a:gd name="T10" fmla="*/ 121 w 6652"/>
                      <a:gd name="T11" fmla="*/ 0 h 908"/>
                      <a:gd name="T12" fmla="*/ 0 w 6652"/>
                      <a:gd name="T13" fmla="*/ 121 h 908"/>
                      <a:gd name="T14" fmla="*/ 0 w 6652"/>
                      <a:gd name="T15" fmla="*/ 787 h 908"/>
                      <a:gd name="T16" fmla="*/ 121 w 6652"/>
                      <a:gd name="T17"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8">
                        <a:moveTo>
                          <a:pt x="121" y="908"/>
                        </a:moveTo>
                        <a:lnTo>
                          <a:pt x="6531" y="908"/>
                        </a:lnTo>
                        <a:cubicBezTo>
                          <a:pt x="6597" y="908"/>
                          <a:pt x="6652" y="853"/>
                          <a:pt x="6652" y="787"/>
                        </a:cubicBezTo>
                        <a:lnTo>
                          <a:pt x="6652" y="121"/>
                        </a:lnTo>
                        <a:cubicBezTo>
                          <a:pt x="6652" y="55"/>
                          <a:pt x="6597" y="0"/>
                          <a:pt x="6531" y="0"/>
                        </a:cubicBezTo>
                        <a:lnTo>
                          <a:pt x="121" y="0"/>
                        </a:lnTo>
                        <a:cubicBezTo>
                          <a:pt x="54" y="0"/>
                          <a:pt x="0" y="55"/>
                          <a:pt x="0" y="121"/>
                        </a:cubicBezTo>
                        <a:lnTo>
                          <a:pt x="0" y="787"/>
                        </a:lnTo>
                        <a:cubicBezTo>
                          <a:pt x="0" y="853"/>
                          <a:pt x="54" y="908"/>
                          <a:pt x="121" y="908"/>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3" name="Rectangle 7">
                    <a:extLst>
                      <a:ext uri="{FF2B5EF4-FFF2-40B4-BE49-F238E27FC236}">
                        <a16:creationId xmlns:a16="http://schemas.microsoft.com/office/drawing/2014/main" id="{B552B519-7A78-A44E-8B68-FD24667496F4}"/>
                      </a:ext>
                    </a:extLst>
                  </p:cNvPr>
                  <p:cNvSpPr>
                    <a:spLocks noChangeArrowheads="1"/>
                  </p:cNvSpPr>
                  <p:nvPr/>
                </p:nvSpPr>
                <p:spPr bwMode="auto">
                  <a:xfrm>
                    <a:off x="3397035" y="1045987"/>
                    <a:ext cx="185134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MINISTERIO</a:t>
                    </a:r>
                    <a:r>
                      <a:rPr kumimoji="0" lang="es-ES" sz="1300" b="1" i="0" u="none" strike="noStrike" cap="none" normalizeH="0" dirty="0">
                        <a:ln>
                          <a:noFill/>
                        </a:ln>
                        <a:solidFill>
                          <a:srgbClr val="FFFFFF"/>
                        </a:solidFill>
                        <a:effectLst/>
                        <a:latin typeface="Segoe UI" pitchFamily="34" charset="0"/>
                        <a:cs typeface="Arial" pitchFamily="34" charset="0"/>
                      </a:rPr>
                      <a:t> </a:t>
                    </a:r>
                    <a:r>
                      <a:rPr kumimoji="0" lang="es-ES" sz="1300" b="1" i="0" u="none" strike="noStrike" cap="none" normalizeH="0" baseline="0" dirty="0">
                        <a:ln>
                          <a:noFill/>
                        </a:ln>
                        <a:solidFill>
                          <a:srgbClr val="FFFFFF"/>
                        </a:solidFill>
                        <a:effectLst/>
                        <a:latin typeface="Segoe UI" pitchFamily="34" charset="0"/>
                        <a:cs typeface="Arial" pitchFamily="34" charset="0"/>
                      </a:rPr>
                      <a:t>DE SALUD</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4" name="Freeform 8">
                    <a:extLst>
                      <a:ext uri="{FF2B5EF4-FFF2-40B4-BE49-F238E27FC236}">
                        <a16:creationId xmlns:a16="http://schemas.microsoft.com/office/drawing/2014/main" id="{BEF258DC-E512-FC4D-9734-7121D5CF9213}"/>
                      </a:ext>
                    </a:extLst>
                  </p:cNvPr>
                  <p:cNvSpPr>
                    <a:spLocks/>
                  </p:cNvSpPr>
                  <p:nvPr/>
                </p:nvSpPr>
                <p:spPr bwMode="auto">
                  <a:xfrm>
                    <a:off x="3017058" y="1676662"/>
                    <a:ext cx="2628899"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5" name="Rectangle 10">
                    <a:extLst>
                      <a:ext uri="{FF2B5EF4-FFF2-40B4-BE49-F238E27FC236}">
                        <a16:creationId xmlns:a16="http://schemas.microsoft.com/office/drawing/2014/main" id="{E3781E2D-8C8B-3F44-8171-E1A28661112A}"/>
                      </a:ext>
                    </a:extLst>
                  </p:cNvPr>
                  <p:cNvSpPr>
                    <a:spLocks noChangeArrowheads="1"/>
                  </p:cNvSpPr>
                  <p:nvPr/>
                </p:nvSpPr>
                <p:spPr bwMode="auto">
                  <a:xfrm>
                    <a:off x="3161518" y="1754842"/>
                    <a:ext cx="2305640" cy="38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200" b="1" dirty="0">
                        <a:solidFill>
                          <a:srgbClr val="FFFFFF"/>
                        </a:solidFill>
                        <a:latin typeface="Segoe UI" pitchFamily="34" charset="0"/>
                        <a:cs typeface="Arial" pitchFamily="34" charset="0"/>
                      </a:rPr>
                      <a:t>G</a:t>
                    </a:r>
                    <a:r>
                      <a:rPr kumimoji="0" lang="es-ES" sz="1200" b="1" i="0" u="none" strike="noStrike" cap="none" normalizeH="0" baseline="0" dirty="0">
                        <a:ln>
                          <a:noFill/>
                        </a:ln>
                        <a:solidFill>
                          <a:srgbClr val="FFFFFF"/>
                        </a:solidFill>
                        <a:effectLst/>
                        <a:latin typeface="Segoe UI" pitchFamily="34" charset="0"/>
                        <a:cs typeface="Arial" pitchFamily="34" charset="0"/>
                      </a:rPr>
                      <a:t>OBIERNO AUTONOMO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FFFFFF"/>
                        </a:solidFill>
                        <a:effectLst/>
                        <a:latin typeface="Segoe UI" pitchFamily="34" charset="0"/>
                        <a:cs typeface="Arial" pitchFamily="34" charset="0"/>
                      </a:rPr>
                      <a:t>DEPARTAMENTAL </a:t>
                    </a:r>
                    <a:r>
                      <a:rPr lang="es-ES" sz="1200" b="1" dirty="0">
                        <a:solidFill>
                          <a:srgbClr val="FFFFFF"/>
                        </a:solidFill>
                        <a:latin typeface="Segoe UI" pitchFamily="34" charset="0"/>
                        <a:cs typeface="Arial" pitchFamily="34" charset="0"/>
                      </a:rPr>
                      <a:t>DE LA PAZ </a:t>
                    </a:r>
                    <a:endParaRPr kumimoji="0" lang="es-ES" sz="1200" b="0" i="0" u="none" strike="noStrike" cap="none" normalizeH="0" baseline="0" dirty="0">
                      <a:ln>
                        <a:noFill/>
                      </a:ln>
                      <a:solidFill>
                        <a:schemeClr val="tx1"/>
                      </a:solidFill>
                      <a:effectLst/>
                      <a:latin typeface="Arial" pitchFamily="34" charset="0"/>
                      <a:cs typeface="Arial" pitchFamily="34" charset="0"/>
                    </a:endParaRPr>
                  </a:p>
                </p:txBody>
              </p:sp>
              <p:sp>
                <p:nvSpPr>
                  <p:cNvPr id="26" name="Freeform 11">
                    <a:extLst>
                      <a:ext uri="{FF2B5EF4-FFF2-40B4-BE49-F238E27FC236}">
                        <a16:creationId xmlns:a16="http://schemas.microsoft.com/office/drawing/2014/main" id="{40DE33EE-F00F-8A48-B781-DFF7B6DF2FAE}"/>
                      </a:ext>
                    </a:extLst>
                  </p:cNvPr>
                  <p:cNvSpPr>
                    <a:spLocks/>
                  </p:cNvSpPr>
                  <p:nvPr/>
                </p:nvSpPr>
                <p:spPr bwMode="auto">
                  <a:xfrm>
                    <a:off x="3024993" y="2506596"/>
                    <a:ext cx="2620963" cy="354877"/>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7" name="Rectangle 13">
                    <a:extLst>
                      <a:ext uri="{FF2B5EF4-FFF2-40B4-BE49-F238E27FC236}">
                        <a16:creationId xmlns:a16="http://schemas.microsoft.com/office/drawing/2014/main" id="{08803B3E-E40C-774C-8551-138449C660C4}"/>
                      </a:ext>
                    </a:extLst>
                  </p:cNvPr>
                  <p:cNvSpPr>
                    <a:spLocks noChangeArrowheads="1"/>
                  </p:cNvSpPr>
                  <p:nvPr/>
                </p:nvSpPr>
                <p:spPr bwMode="auto">
                  <a:xfrm>
                    <a:off x="3777659" y="2596180"/>
                    <a:ext cx="1215648"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SEDES LA PAZ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28" name="Freeform 14">
                    <a:extLst>
                      <a:ext uri="{FF2B5EF4-FFF2-40B4-BE49-F238E27FC236}">
                        <a16:creationId xmlns:a16="http://schemas.microsoft.com/office/drawing/2014/main" id="{238F5C6F-8FB0-874B-B4A8-5807039A3AD1}"/>
                      </a:ext>
                    </a:extLst>
                  </p:cNvPr>
                  <p:cNvSpPr>
                    <a:spLocks/>
                  </p:cNvSpPr>
                  <p:nvPr/>
                </p:nvSpPr>
                <p:spPr bwMode="auto">
                  <a:xfrm>
                    <a:off x="2487613" y="3460751"/>
                    <a:ext cx="3632200"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29" name="Freeform 15">
                    <a:extLst>
                      <a:ext uri="{FF2B5EF4-FFF2-40B4-BE49-F238E27FC236}">
                        <a16:creationId xmlns:a16="http://schemas.microsoft.com/office/drawing/2014/main" id="{FDB0B75A-F082-9E42-AF61-B5E8F7D26A61}"/>
                      </a:ext>
                    </a:extLst>
                  </p:cNvPr>
                  <p:cNvSpPr>
                    <a:spLocks/>
                  </p:cNvSpPr>
                  <p:nvPr/>
                </p:nvSpPr>
                <p:spPr bwMode="auto">
                  <a:xfrm>
                    <a:off x="2487613" y="3460751"/>
                    <a:ext cx="3632200" cy="493713"/>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0" name="Rectangle 16">
                    <a:extLst>
                      <a:ext uri="{FF2B5EF4-FFF2-40B4-BE49-F238E27FC236}">
                        <a16:creationId xmlns:a16="http://schemas.microsoft.com/office/drawing/2014/main" id="{A6689D0D-B33F-9741-B635-CA73149F1130}"/>
                      </a:ext>
                    </a:extLst>
                  </p:cNvPr>
                  <p:cNvSpPr>
                    <a:spLocks noChangeArrowheads="1"/>
                  </p:cNvSpPr>
                  <p:nvPr/>
                </p:nvSpPr>
                <p:spPr bwMode="auto">
                  <a:xfrm>
                    <a:off x="2671763" y="3586163"/>
                    <a:ext cx="30650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    </a:t>
                    </a:r>
                    <a:r>
                      <a:rPr lang="es-ES" sz="1300" b="1" dirty="0">
                        <a:solidFill>
                          <a:srgbClr val="FFFFFF"/>
                        </a:solidFill>
                        <a:latin typeface="Segoe UI" pitchFamily="34" charset="0"/>
                        <a:cs typeface="Arial" pitchFamily="34" charset="0"/>
                      </a:rPr>
                      <a:t>HEMOCENTRO/CRN - </a:t>
                    </a:r>
                    <a:r>
                      <a:rPr kumimoji="0" lang="es-ES" sz="1300" b="1" i="0" u="none" strike="noStrike" cap="none" normalizeH="0" baseline="0" dirty="0">
                        <a:ln>
                          <a:noFill/>
                        </a:ln>
                        <a:solidFill>
                          <a:srgbClr val="FFFFFF"/>
                        </a:solidFill>
                        <a:effectLst/>
                        <a:latin typeface="Segoe UI" pitchFamily="34" charset="0"/>
                        <a:cs typeface="Arial" pitchFamily="34" charset="0"/>
                      </a:rPr>
                      <a:t>BSRDLP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1" name="Rectangle 17">
                    <a:extLst>
                      <a:ext uri="{FF2B5EF4-FFF2-40B4-BE49-F238E27FC236}">
                        <a16:creationId xmlns:a16="http://schemas.microsoft.com/office/drawing/2014/main" id="{9FD05AA0-B69F-C04A-9292-284C85C5FADB}"/>
                      </a:ext>
                    </a:extLst>
                  </p:cNvPr>
                  <p:cNvSpPr>
                    <a:spLocks noChangeArrowheads="1"/>
                  </p:cNvSpPr>
                  <p:nvPr/>
                </p:nvSpPr>
                <p:spPr bwMode="auto">
                  <a:xfrm>
                    <a:off x="5505450" y="358616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2" name="Freeform 19">
                    <a:extLst>
                      <a:ext uri="{FF2B5EF4-FFF2-40B4-BE49-F238E27FC236}">
                        <a16:creationId xmlns:a16="http://schemas.microsoft.com/office/drawing/2014/main" id="{EDA00969-117E-BF47-926E-39F736972588}"/>
                      </a:ext>
                    </a:extLst>
                  </p:cNvPr>
                  <p:cNvSpPr>
                    <a:spLocks/>
                  </p:cNvSpPr>
                  <p:nvPr/>
                </p:nvSpPr>
                <p:spPr bwMode="auto">
                  <a:xfrm>
                    <a:off x="2509837" y="4273550"/>
                    <a:ext cx="3617913" cy="495300"/>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3" name="Freeform 20">
                    <a:extLst>
                      <a:ext uri="{FF2B5EF4-FFF2-40B4-BE49-F238E27FC236}">
                        <a16:creationId xmlns:a16="http://schemas.microsoft.com/office/drawing/2014/main" id="{7ECFF399-5478-574F-AFAB-AFB3A37855B8}"/>
                      </a:ext>
                    </a:extLst>
                  </p:cNvPr>
                  <p:cNvSpPr>
                    <a:spLocks/>
                  </p:cNvSpPr>
                  <p:nvPr/>
                </p:nvSpPr>
                <p:spPr bwMode="auto">
                  <a:xfrm>
                    <a:off x="2487613" y="4284663"/>
                    <a:ext cx="3632200" cy="495300"/>
                  </a:xfrm>
                  <a:custGeom>
                    <a:avLst/>
                    <a:gdLst>
                      <a:gd name="T0" fmla="*/ 121 w 6652"/>
                      <a:gd name="T1" fmla="*/ 907 h 907"/>
                      <a:gd name="T2" fmla="*/ 6531 w 6652"/>
                      <a:gd name="T3" fmla="*/ 907 h 907"/>
                      <a:gd name="T4" fmla="*/ 6652 w 6652"/>
                      <a:gd name="T5" fmla="*/ 786 h 907"/>
                      <a:gd name="T6" fmla="*/ 6652 w 6652"/>
                      <a:gd name="T7" fmla="*/ 121 h 907"/>
                      <a:gd name="T8" fmla="*/ 6531 w 6652"/>
                      <a:gd name="T9" fmla="*/ 0 h 907"/>
                      <a:gd name="T10" fmla="*/ 121 w 6652"/>
                      <a:gd name="T11" fmla="*/ 0 h 907"/>
                      <a:gd name="T12" fmla="*/ 0 w 6652"/>
                      <a:gd name="T13" fmla="*/ 121 h 907"/>
                      <a:gd name="T14" fmla="*/ 0 w 6652"/>
                      <a:gd name="T15" fmla="*/ 786 h 907"/>
                      <a:gd name="T16" fmla="*/ 121 w 6652"/>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2" h="907">
                        <a:moveTo>
                          <a:pt x="121" y="907"/>
                        </a:moveTo>
                        <a:lnTo>
                          <a:pt x="6531" y="907"/>
                        </a:lnTo>
                        <a:cubicBezTo>
                          <a:pt x="6597" y="907"/>
                          <a:pt x="6652" y="853"/>
                          <a:pt x="6652" y="786"/>
                        </a:cubicBezTo>
                        <a:lnTo>
                          <a:pt x="6652" y="121"/>
                        </a:lnTo>
                        <a:cubicBezTo>
                          <a:pt x="6652" y="54"/>
                          <a:pt x="6597" y="0"/>
                          <a:pt x="6531" y="0"/>
                        </a:cubicBezTo>
                        <a:lnTo>
                          <a:pt x="121" y="0"/>
                        </a:lnTo>
                        <a:cubicBezTo>
                          <a:pt x="54" y="0"/>
                          <a:pt x="0" y="54"/>
                          <a:pt x="0" y="121"/>
                        </a:cubicBezTo>
                        <a:lnTo>
                          <a:pt x="0" y="786"/>
                        </a:lnTo>
                        <a:cubicBezTo>
                          <a:pt x="0" y="853"/>
                          <a:pt x="54" y="907"/>
                          <a:pt x="121" y="907"/>
                        </a:cubicBezTo>
                        <a:close/>
                      </a:path>
                    </a:pathLst>
                  </a:custGeom>
                  <a:noFill/>
                  <a:ln w="11"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4" name="Rectangle 21">
                    <a:extLst>
                      <a:ext uri="{FF2B5EF4-FFF2-40B4-BE49-F238E27FC236}">
                        <a16:creationId xmlns:a16="http://schemas.microsoft.com/office/drawing/2014/main" id="{B5E648D8-8165-5741-954C-56B52676DAC3}"/>
                      </a:ext>
                    </a:extLst>
                  </p:cNvPr>
                  <p:cNvSpPr>
                    <a:spLocks noChangeArrowheads="1"/>
                  </p:cNvSpPr>
                  <p:nvPr/>
                </p:nvSpPr>
                <p:spPr bwMode="auto">
                  <a:xfrm>
                    <a:off x="3333901" y="4365536"/>
                    <a:ext cx="2069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0000"/>
                        </a:solidFill>
                        <a:effectLst/>
                        <a:latin typeface="Segoe UI" pitchFamily="34" charset="0"/>
                        <a:cs typeface="Arial" pitchFamily="34" charset="0"/>
                      </a:rPr>
                      <a:t>RED DEPARTAMENTAL 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0000"/>
                        </a:solidFill>
                        <a:effectLst/>
                        <a:latin typeface="Segoe UI" pitchFamily="34" charset="0"/>
                        <a:cs typeface="Arial" pitchFamily="34" charset="0"/>
                      </a:rPr>
                      <a:t>SERVICIOS DE SANGRE</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35" name="Freeform 22">
                    <a:extLst>
                      <a:ext uri="{FF2B5EF4-FFF2-40B4-BE49-F238E27FC236}">
                        <a16:creationId xmlns:a16="http://schemas.microsoft.com/office/drawing/2014/main" id="{EA605722-08CB-CD4C-91CF-4B47F4D7A8C5}"/>
                      </a:ext>
                    </a:extLst>
                  </p:cNvPr>
                  <p:cNvSpPr>
                    <a:spLocks/>
                  </p:cNvSpPr>
                  <p:nvPr/>
                </p:nvSpPr>
                <p:spPr bwMode="auto">
                  <a:xfrm>
                    <a:off x="579438"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6" name="Freeform 23">
                    <a:extLst>
                      <a:ext uri="{FF2B5EF4-FFF2-40B4-BE49-F238E27FC236}">
                        <a16:creationId xmlns:a16="http://schemas.microsoft.com/office/drawing/2014/main" id="{9B784614-A51C-9247-8F07-333DF1F22BD8}"/>
                      </a:ext>
                    </a:extLst>
                  </p:cNvPr>
                  <p:cNvSpPr>
                    <a:spLocks/>
                  </p:cNvSpPr>
                  <p:nvPr/>
                </p:nvSpPr>
                <p:spPr bwMode="auto">
                  <a:xfrm>
                    <a:off x="579438"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7" name="Rectangle 24">
                    <a:extLst>
                      <a:ext uri="{FF2B5EF4-FFF2-40B4-BE49-F238E27FC236}">
                        <a16:creationId xmlns:a16="http://schemas.microsoft.com/office/drawing/2014/main" id="{1B735530-1B5E-E948-A458-B0B8FAE8D1DC}"/>
                      </a:ext>
                    </a:extLst>
                  </p:cNvPr>
                  <p:cNvSpPr>
                    <a:spLocks noChangeArrowheads="1"/>
                  </p:cNvSpPr>
                  <p:nvPr/>
                </p:nvSpPr>
                <p:spPr bwMode="auto">
                  <a:xfrm>
                    <a:off x="935038" y="5153026"/>
                    <a:ext cx="57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SEDES</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38" name="Freeform 25">
                    <a:extLst>
                      <a:ext uri="{FF2B5EF4-FFF2-40B4-BE49-F238E27FC236}">
                        <a16:creationId xmlns:a16="http://schemas.microsoft.com/office/drawing/2014/main" id="{7CC5C183-BD37-E445-AC68-0AFF847558DD}"/>
                      </a:ext>
                    </a:extLst>
                  </p:cNvPr>
                  <p:cNvSpPr>
                    <a:spLocks/>
                  </p:cNvSpPr>
                  <p:nvPr/>
                </p:nvSpPr>
                <p:spPr bwMode="auto">
                  <a:xfrm>
                    <a:off x="579438" y="5603876"/>
                    <a:ext cx="1181100"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39" name="Freeform 26">
                    <a:extLst>
                      <a:ext uri="{FF2B5EF4-FFF2-40B4-BE49-F238E27FC236}">
                        <a16:creationId xmlns:a16="http://schemas.microsoft.com/office/drawing/2014/main" id="{C9C26311-F1CF-0546-AFC2-A442119AF3F9}"/>
                      </a:ext>
                    </a:extLst>
                  </p:cNvPr>
                  <p:cNvSpPr>
                    <a:spLocks/>
                  </p:cNvSpPr>
                  <p:nvPr/>
                </p:nvSpPr>
                <p:spPr bwMode="auto">
                  <a:xfrm>
                    <a:off x="579438" y="5603876"/>
                    <a:ext cx="1181100"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9"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0" name="Rectangle 27">
                    <a:extLst>
                      <a:ext uri="{FF2B5EF4-FFF2-40B4-BE49-F238E27FC236}">
                        <a16:creationId xmlns:a16="http://schemas.microsoft.com/office/drawing/2014/main" id="{1AF150D2-E901-4646-97DA-1C178C95A961}"/>
                      </a:ext>
                    </a:extLst>
                  </p:cNvPr>
                  <p:cNvSpPr>
                    <a:spLocks noChangeArrowheads="1"/>
                  </p:cNvSpPr>
                  <p:nvPr/>
                </p:nvSpPr>
                <p:spPr bwMode="auto">
                  <a:xfrm>
                    <a:off x="1011223" y="5675636"/>
                    <a:ext cx="349383"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300" b="1" dirty="0">
                        <a:solidFill>
                          <a:srgbClr val="002060"/>
                        </a:solidFill>
                        <a:latin typeface="Segoe UI" pitchFamily="34" charset="0"/>
                        <a:cs typeface="Arial" pitchFamily="34" charset="0"/>
                      </a:rPr>
                      <a:t>CNS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41" name="Freeform 28">
                    <a:extLst>
                      <a:ext uri="{FF2B5EF4-FFF2-40B4-BE49-F238E27FC236}">
                        <a16:creationId xmlns:a16="http://schemas.microsoft.com/office/drawing/2014/main" id="{924FE876-9E5A-9248-8ED6-7BCE153D93AB}"/>
                      </a:ext>
                    </a:extLst>
                  </p:cNvPr>
                  <p:cNvSpPr>
                    <a:spLocks/>
                  </p:cNvSpPr>
                  <p:nvPr/>
                </p:nvSpPr>
                <p:spPr bwMode="auto">
                  <a:xfrm>
                    <a:off x="579438" y="6099176"/>
                    <a:ext cx="1181100" cy="328613"/>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42" name="Freeform 29">
                    <a:extLst>
                      <a:ext uri="{FF2B5EF4-FFF2-40B4-BE49-F238E27FC236}">
                        <a16:creationId xmlns:a16="http://schemas.microsoft.com/office/drawing/2014/main" id="{06FEE3F9-F47C-D540-88C7-1B8004512BBC}"/>
                      </a:ext>
                    </a:extLst>
                  </p:cNvPr>
                  <p:cNvSpPr>
                    <a:spLocks/>
                  </p:cNvSpPr>
                  <p:nvPr/>
                </p:nvSpPr>
                <p:spPr bwMode="auto">
                  <a:xfrm>
                    <a:off x="579438" y="6099176"/>
                    <a:ext cx="1181100" cy="328613"/>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3" name="Rectangle 30">
                    <a:extLst>
                      <a:ext uri="{FF2B5EF4-FFF2-40B4-BE49-F238E27FC236}">
                        <a16:creationId xmlns:a16="http://schemas.microsoft.com/office/drawing/2014/main" id="{136C7A5B-F380-4143-804B-CC1956438011}"/>
                      </a:ext>
                    </a:extLst>
                  </p:cNvPr>
                  <p:cNvSpPr>
                    <a:spLocks noChangeArrowheads="1"/>
                  </p:cNvSpPr>
                  <p:nvPr/>
                </p:nvSpPr>
                <p:spPr bwMode="auto">
                  <a:xfrm>
                    <a:off x="935038" y="6142038"/>
                    <a:ext cx="57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SEDES</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44" name="Freeform 31">
                    <a:extLst>
                      <a:ext uri="{FF2B5EF4-FFF2-40B4-BE49-F238E27FC236}">
                        <a16:creationId xmlns:a16="http://schemas.microsoft.com/office/drawing/2014/main" id="{CE234A80-07D2-3B45-B266-B62A7914E35E}"/>
                      </a:ext>
                    </a:extLst>
                  </p:cNvPr>
                  <p:cNvSpPr>
                    <a:spLocks/>
                  </p:cNvSpPr>
                  <p:nvPr/>
                </p:nvSpPr>
                <p:spPr bwMode="auto">
                  <a:xfrm>
                    <a:off x="2264292" y="5060157"/>
                    <a:ext cx="1182688" cy="442913"/>
                  </a:xfrm>
                  <a:custGeom>
                    <a:avLst/>
                    <a:gdLst>
                      <a:gd name="T0" fmla="*/ 121 w 2162"/>
                      <a:gd name="T1" fmla="*/ 604 h 604"/>
                      <a:gd name="T2" fmla="*/ 2041 w 2162"/>
                      <a:gd name="T3" fmla="*/ 604 h 604"/>
                      <a:gd name="T4" fmla="*/ 2162 w 2162"/>
                      <a:gd name="T5" fmla="*/ 483 h 604"/>
                      <a:gd name="T6" fmla="*/ 2162 w 2162"/>
                      <a:gd name="T7" fmla="*/ 120 h 604"/>
                      <a:gd name="T8" fmla="*/ 2041 w 2162"/>
                      <a:gd name="T9" fmla="*/ 0 h 604"/>
                      <a:gd name="T10" fmla="*/ 121 w 2162"/>
                      <a:gd name="T11" fmla="*/ 0 h 604"/>
                      <a:gd name="T12" fmla="*/ 0 w 2162"/>
                      <a:gd name="T13" fmla="*/ 120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0"/>
                        </a:lnTo>
                        <a:cubicBezTo>
                          <a:pt x="2162" y="54"/>
                          <a:pt x="2108" y="0"/>
                          <a:pt x="2041" y="0"/>
                        </a:cubicBezTo>
                        <a:lnTo>
                          <a:pt x="121" y="0"/>
                        </a:lnTo>
                        <a:cubicBezTo>
                          <a:pt x="54" y="0"/>
                          <a:pt x="0" y="54"/>
                          <a:pt x="0" y="120"/>
                        </a:cubicBezTo>
                        <a:lnTo>
                          <a:pt x="0" y="483"/>
                        </a:lnTo>
                        <a:cubicBezTo>
                          <a:pt x="0" y="550"/>
                          <a:pt x="54" y="604"/>
                          <a:pt x="121" y="604"/>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sz="1200" dirty="0"/>
                  </a:p>
                </p:txBody>
              </p:sp>
              <p:sp>
                <p:nvSpPr>
                  <p:cNvPr id="45" name="Freeform 32">
                    <a:extLst>
                      <a:ext uri="{FF2B5EF4-FFF2-40B4-BE49-F238E27FC236}">
                        <a16:creationId xmlns:a16="http://schemas.microsoft.com/office/drawing/2014/main" id="{31026CC4-8B28-E048-8121-627012194AE9}"/>
                      </a:ext>
                    </a:extLst>
                  </p:cNvPr>
                  <p:cNvSpPr>
                    <a:spLocks/>
                  </p:cNvSpPr>
                  <p:nvPr/>
                </p:nvSpPr>
                <p:spPr bwMode="auto">
                  <a:xfrm>
                    <a:off x="2254705" y="5086349"/>
                    <a:ext cx="1181100" cy="416721"/>
                  </a:xfrm>
                  <a:custGeom>
                    <a:avLst/>
                    <a:gdLst>
                      <a:gd name="T0" fmla="*/ 121 w 2162"/>
                      <a:gd name="T1" fmla="*/ 604 h 604"/>
                      <a:gd name="T2" fmla="*/ 2041 w 2162"/>
                      <a:gd name="T3" fmla="*/ 604 h 604"/>
                      <a:gd name="T4" fmla="*/ 2162 w 2162"/>
                      <a:gd name="T5" fmla="*/ 483 h 604"/>
                      <a:gd name="T6" fmla="*/ 2162 w 2162"/>
                      <a:gd name="T7" fmla="*/ 120 h 604"/>
                      <a:gd name="T8" fmla="*/ 2041 w 2162"/>
                      <a:gd name="T9" fmla="*/ 0 h 604"/>
                      <a:gd name="T10" fmla="*/ 121 w 2162"/>
                      <a:gd name="T11" fmla="*/ 0 h 604"/>
                      <a:gd name="T12" fmla="*/ 0 w 2162"/>
                      <a:gd name="T13" fmla="*/ 120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0"/>
                        </a:lnTo>
                        <a:cubicBezTo>
                          <a:pt x="2162" y="54"/>
                          <a:pt x="2108" y="0"/>
                          <a:pt x="2041" y="0"/>
                        </a:cubicBezTo>
                        <a:lnTo>
                          <a:pt x="121" y="0"/>
                        </a:lnTo>
                        <a:cubicBezTo>
                          <a:pt x="54" y="0"/>
                          <a:pt x="0" y="54"/>
                          <a:pt x="0" y="120"/>
                        </a:cubicBezTo>
                        <a:lnTo>
                          <a:pt x="0" y="483"/>
                        </a:lnTo>
                        <a:cubicBezTo>
                          <a:pt x="0" y="550"/>
                          <a:pt x="54" y="604"/>
                          <a:pt x="121" y="604"/>
                        </a:cubicBezTo>
                        <a:close/>
                      </a:path>
                    </a:pathLst>
                  </a:custGeom>
                  <a:noFill/>
                  <a:ln w="9"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6" name="Rectangle 34">
                    <a:extLst>
                      <a:ext uri="{FF2B5EF4-FFF2-40B4-BE49-F238E27FC236}">
                        <a16:creationId xmlns:a16="http://schemas.microsoft.com/office/drawing/2014/main" id="{F5D763A4-5F81-D34C-BD19-82A49B6F8B24}"/>
                      </a:ext>
                    </a:extLst>
                  </p:cNvPr>
                  <p:cNvSpPr>
                    <a:spLocks noChangeArrowheads="1"/>
                  </p:cNvSpPr>
                  <p:nvPr/>
                </p:nvSpPr>
                <p:spPr bwMode="auto">
                  <a:xfrm>
                    <a:off x="2358797" y="5128420"/>
                    <a:ext cx="921553" cy="3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a:ln>
                          <a:noFill/>
                        </a:ln>
                        <a:solidFill>
                          <a:srgbClr val="FF0000"/>
                        </a:solidFill>
                        <a:effectLst/>
                        <a:latin typeface="Segoe UI" pitchFamily="34" charset="0"/>
                        <a:cs typeface="Arial" pitchFamily="34" charset="0"/>
                      </a:rPr>
                      <a:t>1  BSRD</a:t>
                    </a:r>
                  </a:p>
                  <a:p>
                    <a:pPr marL="0" marR="0" lvl="0" indent="0" algn="l" defTabSz="914400" rtl="0" eaLnBrk="1" fontAlgn="base" latinLnBrk="0" hangingPunct="1">
                      <a:lnSpc>
                        <a:spcPct val="100000"/>
                      </a:lnSpc>
                      <a:spcBef>
                        <a:spcPct val="0"/>
                      </a:spcBef>
                      <a:spcAft>
                        <a:spcPct val="0"/>
                      </a:spcAft>
                      <a:buClrTx/>
                      <a:buSzTx/>
                      <a:buFontTx/>
                      <a:buNone/>
                      <a:tabLst/>
                    </a:pPr>
                    <a:r>
                      <a:rPr lang="es-ES" sz="1000" b="1" dirty="0">
                        <a:solidFill>
                          <a:srgbClr val="FF0000"/>
                        </a:solidFill>
                        <a:latin typeface="Segoe UI" pitchFamily="34" charset="0"/>
                        <a:cs typeface="Arial" pitchFamily="34" charset="0"/>
                      </a:rPr>
                      <a:t>1  BS EL ALTO</a:t>
                    </a:r>
                    <a:endParaRPr kumimoji="0" lang="es-ES" sz="1000" b="0" i="0" u="none" strike="noStrike" cap="none" normalizeH="0" baseline="0" dirty="0">
                      <a:ln>
                        <a:noFill/>
                      </a:ln>
                      <a:solidFill>
                        <a:schemeClr val="tx1"/>
                      </a:solidFill>
                      <a:effectLst/>
                      <a:latin typeface="Arial" pitchFamily="34" charset="0"/>
                      <a:cs typeface="Arial" pitchFamily="34" charset="0"/>
                    </a:endParaRPr>
                  </a:p>
                </p:txBody>
              </p:sp>
              <p:sp>
                <p:nvSpPr>
                  <p:cNvPr id="47" name="Freeform 35">
                    <a:extLst>
                      <a:ext uri="{FF2B5EF4-FFF2-40B4-BE49-F238E27FC236}">
                        <a16:creationId xmlns:a16="http://schemas.microsoft.com/office/drawing/2014/main" id="{4EC01E56-4417-2B45-BB89-9A1FA2B1076A}"/>
                      </a:ext>
                    </a:extLst>
                  </p:cNvPr>
                  <p:cNvSpPr>
                    <a:spLocks/>
                  </p:cNvSpPr>
                  <p:nvPr/>
                </p:nvSpPr>
                <p:spPr bwMode="auto">
                  <a:xfrm>
                    <a:off x="2255838" y="5603876"/>
                    <a:ext cx="1181100" cy="330200"/>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solidFill>
                    <a:srgbClr val="7030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48" name="Freeform 36">
                    <a:extLst>
                      <a:ext uri="{FF2B5EF4-FFF2-40B4-BE49-F238E27FC236}">
                        <a16:creationId xmlns:a16="http://schemas.microsoft.com/office/drawing/2014/main" id="{B078F97B-EB9D-7F47-94EB-47AAF463AA53}"/>
                      </a:ext>
                    </a:extLst>
                  </p:cNvPr>
                  <p:cNvSpPr>
                    <a:spLocks/>
                  </p:cNvSpPr>
                  <p:nvPr/>
                </p:nvSpPr>
                <p:spPr bwMode="auto">
                  <a:xfrm>
                    <a:off x="2255838" y="5603876"/>
                    <a:ext cx="1181100" cy="330200"/>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9" name="Rectangle 37">
                    <a:extLst>
                      <a:ext uri="{FF2B5EF4-FFF2-40B4-BE49-F238E27FC236}">
                        <a16:creationId xmlns:a16="http://schemas.microsoft.com/office/drawing/2014/main" id="{091C2D3F-33FB-9D41-B4F1-93AB8FD5FE12}"/>
                      </a:ext>
                    </a:extLst>
                  </p:cNvPr>
                  <p:cNvSpPr>
                    <a:spLocks noChangeArrowheads="1"/>
                  </p:cNvSpPr>
                  <p:nvPr/>
                </p:nvSpPr>
                <p:spPr bwMode="auto">
                  <a:xfrm>
                    <a:off x="2568575" y="564673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0" name="Rectangle 38">
                    <a:extLst>
                      <a:ext uri="{FF2B5EF4-FFF2-40B4-BE49-F238E27FC236}">
                        <a16:creationId xmlns:a16="http://schemas.microsoft.com/office/drawing/2014/main" id="{F03F63C3-76ED-7048-A1EE-D80C911794C3}"/>
                      </a:ext>
                    </a:extLst>
                  </p:cNvPr>
                  <p:cNvSpPr>
                    <a:spLocks noChangeArrowheads="1"/>
                  </p:cNvSpPr>
                  <p:nvPr/>
                </p:nvSpPr>
                <p:spPr bwMode="auto">
                  <a:xfrm>
                    <a:off x="2706689" y="5646739"/>
                    <a:ext cx="611847"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300" b="1" dirty="0">
                        <a:solidFill>
                          <a:srgbClr val="FFFFFF"/>
                        </a:solidFill>
                        <a:latin typeface="Segoe UI" pitchFamily="34" charset="0"/>
                        <a:cs typeface="Arial" pitchFamily="34" charset="0"/>
                      </a:rPr>
                      <a:t>1</a:t>
                    </a:r>
                    <a:r>
                      <a:rPr kumimoji="0" lang="es-ES" sz="1300" b="1" i="0" u="none" strike="noStrike" cap="none" normalizeH="0" baseline="0" dirty="0">
                        <a:ln>
                          <a:noFill/>
                        </a:ln>
                        <a:solidFill>
                          <a:srgbClr val="FFFFFF"/>
                        </a:solidFill>
                        <a:effectLst/>
                        <a:latin typeface="Segoe UI" pitchFamily="34" charset="0"/>
                        <a:cs typeface="Arial" pitchFamily="34" charset="0"/>
                      </a:rPr>
                      <a:t> BS SS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1" name="Freeform 39">
                    <a:extLst>
                      <a:ext uri="{FF2B5EF4-FFF2-40B4-BE49-F238E27FC236}">
                        <a16:creationId xmlns:a16="http://schemas.microsoft.com/office/drawing/2014/main" id="{3D5E48DB-0C0F-C345-A8C2-E73C8F825D18}"/>
                      </a:ext>
                    </a:extLst>
                  </p:cNvPr>
                  <p:cNvSpPr>
                    <a:spLocks/>
                  </p:cNvSpPr>
                  <p:nvPr/>
                </p:nvSpPr>
                <p:spPr bwMode="auto">
                  <a:xfrm>
                    <a:off x="2255838" y="6099176"/>
                    <a:ext cx="1181100" cy="328613"/>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solidFill>
                    <a:srgbClr val="8399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52" name="Freeform 40">
                    <a:extLst>
                      <a:ext uri="{FF2B5EF4-FFF2-40B4-BE49-F238E27FC236}">
                        <a16:creationId xmlns:a16="http://schemas.microsoft.com/office/drawing/2014/main" id="{4FCEF1E5-ED8E-F046-A2BD-B0E3F6376EE4}"/>
                      </a:ext>
                    </a:extLst>
                  </p:cNvPr>
                  <p:cNvSpPr>
                    <a:spLocks/>
                  </p:cNvSpPr>
                  <p:nvPr/>
                </p:nvSpPr>
                <p:spPr bwMode="auto">
                  <a:xfrm>
                    <a:off x="2255838" y="6099176"/>
                    <a:ext cx="1181100" cy="328613"/>
                  </a:xfrm>
                  <a:custGeom>
                    <a:avLst/>
                    <a:gdLst>
                      <a:gd name="T0" fmla="*/ 121 w 2162"/>
                      <a:gd name="T1" fmla="*/ 604 h 604"/>
                      <a:gd name="T2" fmla="*/ 2041 w 2162"/>
                      <a:gd name="T3" fmla="*/ 604 h 604"/>
                      <a:gd name="T4" fmla="*/ 2162 w 2162"/>
                      <a:gd name="T5" fmla="*/ 483 h 604"/>
                      <a:gd name="T6" fmla="*/ 2162 w 2162"/>
                      <a:gd name="T7" fmla="*/ 121 h 604"/>
                      <a:gd name="T8" fmla="*/ 2041 w 2162"/>
                      <a:gd name="T9" fmla="*/ 0 h 604"/>
                      <a:gd name="T10" fmla="*/ 121 w 2162"/>
                      <a:gd name="T11" fmla="*/ 0 h 604"/>
                      <a:gd name="T12" fmla="*/ 0 w 2162"/>
                      <a:gd name="T13" fmla="*/ 121 h 604"/>
                      <a:gd name="T14" fmla="*/ 0 w 2162"/>
                      <a:gd name="T15" fmla="*/ 483 h 604"/>
                      <a:gd name="T16" fmla="*/ 121 w 2162"/>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2" h="604">
                        <a:moveTo>
                          <a:pt x="121" y="604"/>
                        </a:moveTo>
                        <a:lnTo>
                          <a:pt x="2041" y="604"/>
                        </a:lnTo>
                        <a:cubicBezTo>
                          <a:pt x="2108" y="604"/>
                          <a:pt x="2162" y="550"/>
                          <a:pt x="2162" y="483"/>
                        </a:cubicBezTo>
                        <a:lnTo>
                          <a:pt x="2162" y="121"/>
                        </a:lnTo>
                        <a:cubicBezTo>
                          <a:pt x="2162" y="54"/>
                          <a:pt x="2108" y="0"/>
                          <a:pt x="2041"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3" name="Rectangle 41">
                    <a:extLst>
                      <a:ext uri="{FF2B5EF4-FFF2-40B4-BE49-F238E27FC236}">
                        <a16:creationId xmlns:a16="http://schemas.microsoft.com/office/drawing/2014/main" id="{272E44AC-6936-DC43-A814-968BD8F5B995}"/>
                      </a:ext>
                    </a:extLst>
                  </p:cNvPr>
                  <p:cNvSpPr>
                    <a:spLocks noChangeArrowheads="1"/>
                  </p:cNvSpPr>
                  <p:nvPr/>
                </p:nvSpPr>
                <p:spPr bwMode="auto">
                  <a:xfrm>
                    <a:off x="2632075" y="6142038"/>
                    <a:ext cx="1426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1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54" name="Rectangle 42">
                    <a:extLst>
                      <a:ext uri="{FF2B5EF4-FFF2-40B4-BE49-F238E27FC236}">
                        <a16:creationId xmlns:a16="http://schemas.microsoft.com/office/drawing/2014/main" id="{CD4057EB-D0A3-1947-94AC-A45523ED696F}"/>
                      </a:ext>
                    </a:extLst>
                  </p:cNvPr>
                  <p:cNvSpPr>
                    <a:spLocks noChangeArrowheads="1"/>
                  </p:cNvSpPr>
                  <p:nvPr/>
                </p:nvSpPr>
                <p:spPr bwMode="auto">
                  <a:xfrm>
                    <a:off x="2771775" y="6142038"/>
                    <a:ext cx="392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a:ln>
                          <a:noFill/>
                        </a:ln>
                        <a:solidFill>
                          <a:srgbClr val="FFFFFF"/>
                        </a:solidFill>
                        <a:effectLst/>
                        <a:latin typeface="Segoe UI" pitchFamily="34" charset="0"/>
                        <a:cs typeface="Arial" pitchFamily="34" charset="0"/>
                      </a:rPr>
                      <a:t>BSP</a:t>
                    </a:r>
                    <a:endParaRPr kumimoji="0" lang="es-ES" sz="1800" b="0" i="0" u="none" strike="noStrike" cap="none" normalizeH="0" baseline="0">
                      <a:ln>
                        <a:noFill/>
                      </a:ln>
                      <a:solidFill>
                        <a:schemeClr val="tx1"/>
                      </a:solidFill>
                      <a:effectLst/>
                      <a:latin typeface="Arial" pitchFamily="34" charset="0"/>
                      <a:cs typeface="Arial" pitchFamily="34" charset="0"/>
                    </a:endParaRPr>
                  </a:p>
                </p:txBody>
              </p:sp>
              <p:sp>
                <p:nvSpPr>
                  <p:cNvPr id="55" name="Freeform 43">
                    <a:extLst>
                      <a:ext uri="{FF2B5EF4-FFF2-40B4-BE49-F238E27FC236}">
                        <a16:creationId xmlns:a16="http://schemas.microsoft.com/office/drawing/2014/main" id="{40EE3337-AD41-D44A-B7B9-EC5169CD9081}"/>
                      </a:ext>
                    </a:extLst>
                  </p:cNvPr>
                  <p:cNvSpPr>
                    <a:spLocks/>
                  </p:cNvSpPr>
                  <p:nvPr/>
                </p:nvSpPr>
                <p:spPr bwMode="auto">
                  <a:xfrm>
                    <a:off x="3932238" y="5110163"/>
                    <a:ext cx="3111500" cy="406400"/>
                  </a:xfrm>
                  <a:custGeom>
                    <a:avLst/>
                    <a:gdLst>
                      <a:gd name="T0" fmla="*/ 121 w 5700"/>
                      <a:gd name="T1" fmla="*/ 907 h 907"/>
                      <a:gd name="T2" fmla="*/ 5579 w 5700"/>
                      <a:gd name="T3" fmla="*/ 907 h 907"/>
                      <a:gd name="T4" fmla="*/ 5700 w 5700"/>
                      <a:gd name="T5" fmla="*/ 786 h 907"/>
                      <a:gd name="T6" fmla="*/ 5700 w 5700"/>
                      <a:gd name="T7" fmla="*/ 120 h 907"/>
                      <a:gd name="T8" fmla="*/ 5579 w 5700"/>
                      <a:gd name="T9" fmla="*/ 0 h 907"/>
                      <a:gd name="T10" fmla="*/ 121 w 5700"/>
                      <a:gd name="T11" fmla="*/ 0 h 907"/>
                      <a:gd name="T12" fmla="*/ 0 w 5700"/>
                      <a:gd name="T13" fmla="*/ 120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2"/>
                          <a:pt x="5700" y="786"/>
                        </a:cubicBezTo>
                        <a:lnTo>
                          <a:pt x="5700" y="120"/>
                        </a:lnTo>
                        <a:cubicBezTo>
                          <a:pt x="5700" y="54"/>
                          <a:pt x="5646" y="0"/>
                          <a:pt x="5579" y="0"/>
                        </a:cubicBezTo>
                        <a:lnTo>
                          <a:pt x="121" y="0"/>
                        </a:lnTo>
                        <a:cubicBezTo>
                          <a:pt x="54" y="0"/>
                          <a:pt x="0" y="54"/>
                          <a:pt x="0" y="120"/>
                        </a:cubicBezTo>
                        <a:lnTo>
                          <a:pt x="0" y="786"/>
                        </a:lnTo>
                        <a:cubicBezTo>
                          <a:pt x="0" y="852"/>
                          <a:pt x="54" y="907"/>
                          <a:pt x="121" y="907"/>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56" name="Freeform 44">
                    <a:extLst>
                      <a:ext uri="{FF2B5EF4-FFF2-40B4-BE49-F238E27FC236}">
                        <a16:creationId xmlns:a16="http://schemas.microsoft.com/office/drawing/2014/main" id="{24AF606B-7D81-4649-AB61-52B443E53907}"/>
                      </a:ext>
                    </a:extLst>
                  </p:cNvPr>
                  <p:cNvSpPr>
                    <a:spLocks/>
                  </p:cNvSpPr>
                  <p:nvPr/>
                </p:nvSpPr>
                <p:spPr bwMode="auto">
                  <a:xfrm>
                    <a:off x="3903663" y="5110163"/>
                    <a:ext cx="3140075" cy="422275"/>
                  </a:xfrm>
                  <a:custGeom>
                    <a:avLst/>
                    <a:gdLst>
                      <a:gd name="T0" fmla="*/ 121 w 5700"/>
                      <a:gd name="T1" fmla="*/ 907 h 907"/>
                      <a:gd name="T2" fmla="*/ 5579 w 5700"/>
                      <a:gd name="T3" fmla="*/ 907 h 907"/>
                      <a:gd name="T4" fmla="*/ 5700 w 5700"/>
                      <a:gd name="T5" fmla="*/ 786 h 907"/>
                      <a:gd name="T6" fmla="*/ 5700 w 5700"/>
                      <a:gd name="T7" fmla="*/ 120 h 907"/>
                      <a:gd name="T8" fmla="*/ 5579 w 5700"/>
                      <a:gd name="T9" fmla="*/ 0 h 907"/>
                      <a:gd name="T10" fmla="*/ 121 w 5700"/>
                      <a:gd name="T11" fmla="*/ 0 h 907"/>
                      <a:gd name="T12" fmla="*/ 0 w 5700"/>
                      <a:gd name="T13" fmla="*/ 120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2"/>
                          <a:pt x="5700" y="786"/>
                        </a:cubicBezTo>
                        <a:lnTo>
                          <a:pt x="5700" y="120"/>
                        </a:lnTo>
                        <a:cubicBezTo>
                          <a:pt x="5700" y="54"/>
                          <a:pt x="5646" y="0"/>
                          <a:pt x="5579" y="0"/>
                        </a:cubicBezTo>
                        <a:lnTo>
                          <a:pt x="121" y="0"/>
                        </a:lnTo>
                        <a:cubicBezTo>
                          <a:pt x="54" y="0"/>
                          <a:pt x="0" y="54"/>
                          <a:pt x="0" y="120"/>
                        </a:cubicBezTo>
                        <a:lnTo>
                          <a:pt x="0" y="786"/>
                        </a:lnTo>
                        <a:cubicBezTo>
                          <a:pt x="0" y="852"/>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7" name="Rectangle 45">
                    <a:extLst>
                      <a:ext uri="{FF2B5EF4-FFF2-40B4-BE49-F238E27FC236}">
                        <a16:creationId xmlns:a16="http://schemas.microsoft.com/office/drawing/2014/main" id="{0CD5FE85-02F8-F742-A33E-3349CC4D704B}"/>
                      </a:ext>
                    </a:extLst>
                  </p:cNvPr>
                  <p:cNvSpPr>
                    <a:spLocks noChangeArrowheads="1"/>
                  </p:cNvSpPr>
                  <p:nvPr/>
                </p:nvSpPr>
                <p:spPr bwMode="auto">
                  <a:xfrm>
                    <a:off x="4368800" y="5137151"/>
                    <a:ext cx="23399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effectLst/>
                        <a:latin typeface="Segoe UI" pitchFamily="34" charset="0"/>
                        <a:cs typeface="Arial" pitchFamily="34" charset="0"/>
                      </a:rPr>
                      <a:t>SERVICIOS DE TRANSFUSIÓN </a:t>
                    </a:r>
                    <a:endParaRPr kumimoji="0" lang="es-ES" sz="1800" b="0" i="0" u="none" strike="noStrike" cap="none" normalizeH="0" baseline="0" dirty="0">
                      <a:ln>
                        <a:noFill/>
                      </a:ln>
                      <a:effectLst/>
                      <a:latin typeface="Arial" pitchFamily="34" charset="0"/>
                      <a:cs typeface="Arial" pitchFamily="34" charset="0"/>
                    </a:endParaRPr>
                  </a:p>
                </p:txBody>
              </p:sp>
              <p:sp>
                <p:nvSpPr>
                  <p:cNvPr id="58" name="Rectangle 46">
                    <a:extLst>
                      <a:ext uri="{FF2B5EF4-FFF2-40B4-BE49-F238E27FC236}">
                        <a16:creationId xmlns:a16="http://schemas.microsoft.com/office/drawing/2014/main" id="{A66EB044-97A0-0146-9864-5CBB1088F49F}"/>
                      </a:ext>
                    </a:extLst>
                  </p:cNvPr>
                  <p:cNvSpPr>
                    <a:spLocks noChangeArrowheads="1"/>
                  </p:cNvSpPr>
                  <p:nvPr/>
                </p:nvSpPr>
                <p:spPr bwMode="auto">
                  <a:xfrm>
                    <a:off x="4503738" y="5332413"/>
                    <a:ext cx="2185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effectLst/>
                        <a:latin typeface="Segoe UI" pitchFamily="34" charset="0"/>
                        <a:cs typeface="Arial" pitchFamily="34" charset="0"/>
                      </a:rPr>
                      <a:t>HOSPITALARIOS </a:t>
                    </a:r>
                    <a:r>
                      <a:rPr lang="es-ES" sz="1300" b="1" dirty="0">
                        <a:latin typeface="Segoe UI" pitchFamily="34" charset="0"/>
                        <a:cs typeface="Arial" pitchFamily="34" charset="0"/>
                      </a:rPr>
                      <a:t>II-</a:t>
                    </a:r>
                    <a:r>
                      <a:rPr kumimoji="0" lang="es-ES" sz="1300" b="1" i="0" u="none" strike="noStrike" cap="none" normalizeH="0" baseline="0" dirty="0">
                        <a:ln>
                          <a:noFill/>
                        </a:ln>
                        <a:effectLst/>
                        <a:latin typeface="Segoe UI" pitchFamily="34" charset="0"/>
                        <a:cs typeface="Arial" pitchFamily="34" charset="0"/>
                      </a:rPr>
                      <a:t>III NIVEL</a:t>
                    </a:r>
                    <a:endParaRPr kumimoji="0" lang="es-ES" sz="1800" b="0" i="0" u="none" strike="noStrike" cap="none" normalizeH="0" baseline="0" dirty="0">
                      <a:ln>
                        <a:noFill/>
                      </a:ln>
                      <a:effectLst/>
                      <a:latin typeface="Arial" pitchFamily="34" charset="0"/>
                      <a:cs typeface="Arial" pitchFamily="34" charset="0"/>
                    </a:endParaRPr>
                  </a:p>
                </p:txBody>
              </p:sp>
              <p:sp>
                <p:nvSpPr>
                  <p:cNvPr id="59" name="Freeform 47">
                    <a:extLst>
                      <a:ext uri="{FF2B5EF4-FFF2-40B4-BE49-F238E27FC236}">
                        <a16:creationId xmlns:a16="http://schemas.microsoft.com/office/drawing/2014/main" id="{70D2C028-13B1-9247-957B-6D204679D4EE}"/>
                      </a:ext>
                    </a:extLst>
                  </p:cNvPr>
                  <p:cNvSpPr>
                    <a:spLocks/>
                  </p:cNvSpPr>
                  <p:nvPr/>
                </p:nvSpPr>
                <p:spPr bwMode="auto">
                  <a:xfrm>
                    <a:off x="3937000" y="5516563"/>
                    <a:ext cx="1179512"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0" name="Freeform 48">
                    <a:extLst>
                      <a:ext uri="{FF2B5EF4-FFF2-40B4-BE49-F238E27FC236}">
                        <a16:creationId xmlns:a16="http://schemas.microsoft.com/office/drawing/2014/main" id="{21931A94-4C1C-B240-B863-B043DA9861D7}"/>
                      </a:ext>
                    </a:extLst>
                  </p:cNvPr>
                  <p:cNvSpPr>
                    <a:spLocks/>
                  </p:cNvSpPr>
                  <p:nvPr/>
                </p:nvSpPr>
                <p:spPr bwMode="auto">
                  <a:xfrm>
                    <a:off x="3937000" y="5532438"/>
                    <a:ext cx="1179512" cy="330200"/>
                  </a:xfrm>
                  <a:custGeom>
                    <a:avLst/>
                    <a:gdLst>
                      <a:gd name="T0" fmla="*/ 121 w 2161"/>
                      <a:gd name="T1" fmla="*/ 604 h 604"/>
                      <a:gd name="T2" fmla="*/ 2040 w 2161"/>
                      <a:gd name="T3" fmla="*/ 604 h 604"/>
                      <a:gd name="T4" fmla="*/ 2161 w 2161"/>
                      <a:gd name="T5" fmla="*/ 483 h 604"/>
                      <a:gd name="T6" fmla="*/ 2161 w 2161"/>
                      <a:gd name="T7" fmla="*/ 121 h 604"/>
                      <a:gd name="T8" fmla="*/ 2040 w 2161"/>
                      <a:gd name="T9" fmla="*/ 0 h 604"/>
                      <a:gd name="T10" fmla="*/ 121 w 2161"/>
                      <a:gd name="T11" fmla="*/ 0 h 604"/>
                      <a:gd name="T12" fmla="*/ 0 w 2161"/>
                      <a:gd name="T13" fmla="*/ 121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1"/>
                        </a:lnTo>
                        <a:cubicBezTo>
                          <a:pt x="2161" y="54"/>
                          <a:pt x="2107" y="0"/>
                          <a:pt x="2040" y="0"/>
                        </a:cubicBezTo>
                        <a:lnTo>
                          <a:pt x="121" y="0"/>
                        </a:lnTo>
                        <a:cubicBezTo>
                          <a:pt x="54" y="0"/>
                          <a:pt x="0" y="54"/>
                          <a:pt x="0" y="121"/>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1" name="Rectangle 49">
                    <a:extLst>
                      <a:ext uri="{FF2B5EF4-FFF2-40B4-BE49-F238E27FC236}">
                        <a16:creationId xmlns:a16="http://schemas.microsoft.com/office/drawing/2014/main" id="{2DDEA09A-5B67-5F44-AB68-8A4AE16EBADF}"/>
                      </a:ext>
                    </a:extLst>
                  </p:cNvPr>
                  <p:cNvSpPr>
                    <a:spLocks noChangeArrowheads="1"/>
                  </p:cNvSpPr>
                  <p:nvPr/>
                </p:nvSpPr>
                <p:spPr bwMode="auto">
                  <a:xfrm>
                    <a:off x="4094163" y="5568951"/>
                    <a:ext cx="865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400" b="1" dirty="0">
                        <a:latin typeface="Arial" pitchFamily="34" charset="0"/>
                        <a:cs typeface="Arial" pitchFamily="34" charset="0"/>
                      </a:rPr>
                      <a:t>ST SS</a:t>
                    </a:r>
                    <a:endParaRPr kumimoji="0" lang="es-ES" sz="1400" b="1" i="0" u="none" strike="noStrike" cap="none" normalizeH="0" baseline="0" dirty="0">
                      <a:ln>
                        <a:noFill/>
                      </a:ln>
                      <a:solidFill>
                        <a:schemeClr val="tx1"/>
                      </a:solidFill>
                      <a:effectLst/>
                      <a:latin typeface="Arial" pitchFamily="34" charset="0"/>
                      <a:cs typeface="Arial" pitchFamily="34" charset="0"/>
                    </a:endParaRPr>
                  </a:p>
                </p:txBody>
              </p:sp>
              <p:sp>
                <p:nvSpPr>
                  <p:cNvPr id="62" name="Rectangle 50">
                    <a:extLst>
                      <a:ext uri="{FF2B5EF4-FFF2-40B4-BE49-F238E27FC236}">
                        <a16:creationId xmlns:a16="http://schemas.microsoft.com/office/drawing/2014/main" id="{1DE78B35-B5B7-4345-814E-C31511C650CF}"/>
                      </a:ext>
                    </a:extLst>
                  </p:cNvPr>
                  <p:cNvSpPr>
                    <a:spLocks noChangeArrowheads="1"/>
                  </p:cNvSpPr>
                  <p:nvPr/>
                </p:nvSpPr>
                <p:spPr bwMode="auto">
                  <a:xfrm>
                    <a:off x="4318000" y="5646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63" name="Freeform 51">
                    <a:extLst>
                      <a:ext uri="{FF2B5EF4-FFF2-40B4-BE49-F238E27FC236}">
                        <a16:creationId xmlns:a16="http://schemas.microsoft.com/office/drawing/2014/main" id="{522E8692-1F88-0E4D-842E-39D5B7DDC1AB}"/>
                      </a:ext>
                    </a:extLst>
                  </p:cNvPr>
                  <p:cNvSpPr>
                    <a:spLocks/>
                  </p:cNvSpPr>
                  <p:nvPr/>
                </p:nvSpPr>
                <p:spPr bwMode="auto">
                  <a:xfrm>
                    <a:off x="3930647" y="5869091"/>
                    <a:ext cx="2200975" cy="584098"/>
                  </a:xfrm>
                  <a:custGeom>
                    <a:avLst/>
                    <a:gdLst>
                      <a:gd name="T0" fmla="*/ 121 w 5700"/>
                      <a:gd name="T1" fmla="*/ 907 h 907"/>
                      <a:gd name="T2" fmla="*/ 5579 w 5700"/>
                      <a:gd name="T3" fmla="*/ 907 h 907"/>
                      <a:gd name="T4" fmla="*/ 5700 w 5700"/>
                      <a:gd name="T5" fmla="*/ 786 h 907"/>
                      <a:gd name="T6" fmla="*/ 5700 w 5700"/>
                      <a:gd name="T7" fmla="*/ 121 h 907"/>
                      <a:gd name="T8" fmla="*/ 5579 w 5700"/>
                      <a:gd name="T9" fmla="*/ 0 h 907"/>
                      <a:gd name="T10" fmla="*/ 121 w 5700"/>
                      <a:gd name="T11" fmla="*/ 0 h 907"/>
                      <a:gd name="T12" fmla="*/ 0 w 5700"/>
                      <a:gd name="T13" fmla="*/ 121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3"/>
                          <a:pt x="5700" y="786"/>
                        </a:cubicBezTo>
                        <a:lnTo>
                          <a:pt x="5700" y="121"/>
                        </a:lnTo>
                        <a:cubicBezTo>
                          <a:pt x="5700" y="54"/>
                          <a:pt x="5646" y="0"/>
                          <a:pt x="5579" y="0"/>
                        </a:cubicBezTo>
                        <a:lnTo>
                          <a:pt x="121" y="0"/>
                        </a:lnTo>
                        <a:cubicBezTo>
                          <a:pt x="54" y="0"/>
                          <a:pt x="0" y="54"/>
                          <a:pt x="0" y="121"/>
                        </a:cubicBezTo>
                        <a:lnTo>
                          <a:pt x="0" y="786"/>
                        </a:lnTo>
                        <a:cubicBezTo>
                          <a:pt x="0" y="853"/>
                          <a:pt x="54" y="907"/>
                          <a:pt x="121" y="907"/>
                        </a:cubicBezTo>
                        <a:close/>
                      </a:path>
                    </a:pathLst>
                  </a:custGeom>
                  <a:solidFill>
                    <a:srgbClr val="E2A9A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4" name="Freeform 52">
                    <a:extLst>
                      <a:ext uri="{FF2B5EF4-FFF2-40B4-BE49-F238E27FC236}">
                        <a16:creationId xmlns:a16="http://schemas.microsoft.com/office/drawing/2014/main" id="{1C83102E-E226-6449-A65E-8DBBEFF2BD48}"/>
                      </a:ext>
                    </a:extLst>
                  </p:cNvPr>
                  <p:cNvSpPr>
                    <a:spLocks/>
                  </p:cNvSpPr>
                  <p:nvPr/>
                </p:nvSpPr>
                <p:spPr bwMode="auto">
                  <a:xfrm>
                    <a:off x="3932238" y="5845176"/>
                    <a:ext cx="2187575" cy="608013"/>
                  </a:xfrm>
                  <a:custGeom>
                    <a:avLst/>
                    <a:gdLst>
                      <a:gd name="T0" fmla="*/ 121 w 5700"/>
                      <a:gd name="T1" fmla="*/ 907 h 907"/>
                      <a:gd name="T2" fmla="*/ 5579 w 5700"/>
                      <a:gd name="T3" fmla="*/ 907 h 907"/>
                      <a:gd name="T4" fmla="*/ 5700 w 5700"/>
                      <a:gd name="T5" fmla="*/ 786 h 907"/>
                      <a:gd name="T6" fmla="*/ 5700 w 5700"/>
                      <a:gd name="T7" fmla="*/ 121 h 907"/>
                      <a:gd name="T8" fmla="*/ 5579 w 5700"/>
                      <a:gd name="T9" fmla="*/ 0 h 907"/>
                      <a:gd name="T10" fmla="*/ 121 w 5700"/>
                      <a:gd name="T11" fmla="*/ 0 h 907"/>
                      <a:gd name="T12" fmla="*/ 0 w 5700"/>
                      <a:gd name="T13" fmla="*/ 121 h 907"/>
                      <a:gd name="T14" fmla="*/ 0 w 5700"/>
                      <a:gd name="T15" fmla="*/ 786 h 907"/>
                      <a:gd name="T16" fmla="*/ 121 w 5700"/>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0" h="907">
                        <a:moveTo>
                          <a:pt x="121" y="907"/>
                        </a:moveTo>
                        <a:lnTo>
                          <a:pt x="5579" y="907"/>
                        </a:lnTo>
                        <a:cubicBezTo>
                          <a:pt x="5646" y="907"/>
                          <a:pt x="5700" y="853"/>
                          <a:pt x="5700" y="786"/>
                        </a:cubicBezTo>
                        <a:lnTo>
                          <a:pt x="5700" y="121"/>
                        </a:lnTo>
                        <a:cubicBezTo>
                          <a:pt x="5700" y="54"/>
                          <a:pt x="5646" y="0"/>
                          <a:pt x="5579" y="0"/>
                        </a:cubicBezTo>
                        <a:lnTo>
                          <a:pt x="121" y="0"/>
                        </a:lnTo>
                        <a:cubicBezTo>
                          <a:pt x="54" y="0"/>
                          <a:pt x="0" y="54"/>
                          <a:pt x="0" y="121"/>
                        </a:cubicBezTo>
                        <a:lnTo>
                          <a:pt x="0" y="786"/>
                        </a:lnTo>
                        <a:cubicBezTo>
                          <a:pt x="0" y="853"/>
                          <a:pt x="54" y="907"/>
                          <a:pt x="121" y="907"/>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5" name="Rectangle 53">
                    <a:extLst>
                      <a:ext uri="{FF2B5EF4-FFF2-40B4-BE49-F238E27FC236}">
                        <a16:creationId xmlns:a16="http://schemas.microsoft.com/office/drawing/2014/main" id="{63A1C67A-C08D-E247-88D3-9BAD10EDDC08}"/>
                      </a:ext>
                    </a:extLst>
                  </p:cNvPr>
                  <p:cNvSpPr>
                    <a:spLocks noChangeArrowheads="1"/>
                  </p:cNvSpPr>
                  <p:nvPr/>
                </p:nvSpPr>
                <p:spPr bwMode="auto">
                  <a:xfrm>
                    <a:off x="4053683" y="6068497"/>
                    <a:ext cx="2201862"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effectLst/>
                        <a:latin typeface="Arial Narrow" pitchFamily="34" charset="0"/>
                        <a:cs typeface="Arial" pitchFamily="34" charset="0"/>
                      </a:rPr>
                      <a:t>ST</a:t>
                    </a:r>
                    <a:r>
                      <a:rPr kumimoji="0" lang="es-ES" sz="1200" b="1" i="0" u="none" strike="noStrike" cap="none" normalizeH="0" dirty="0">
                        <a:ln>
                          <a:noFill/>
                        </a:ln>
                        <a:effectLst/>
                        <a:latin typeface="Arial Narrow" pitchFamily="34" charset="0"/>
                        <a:cs typeface="Arial" pitchFamily="34" charset="0"/>
                      </a:rPr>
                      <a:t> </a:t>
                    </a:r>
                    <a:r>
                      <a:rPr kumimoji="0" lang="es-ES" sz="1200" b="1" i="0" u="none" strike="noStrike" cap="none" normalizeH="0" baseline="0" dirty="0">
                        <a:ln>
                          <a:noFill/>
                        </a:ln>
                        <a:effectLst/>
                        <a:latin typeface="Arial Narrow" pitchFamily="34" charset="0"/>
                        <a:cs typeface="Arial" pitchFamily="34" charset="0"/>
                      </a:rPr>
                      <a:t>PRIVADOS</a:t>
                    </a:r>
                    <a:endParaRPr kumimoji="0" lang="es-ES" sz="1200" b="0" i="0" u="none" strike="noStrike" cap="none" normalizeH="0" baseline="0" dirty="0">
                      <a:ln>
                        <a:noFill/>
                      </a:ln>
                      <a:effectLst/>
                      <a:latin typeface="Arial Narrow" pitchFamily="34" charset="0"/>
                      <a:cs typeface="Arial" pitchFamily="34" charset="0"/>
                    </a:endParaRPr>
                  </a:p>
                </p:txBody>
              </p:sp>
              <p:sp>
                <p:nvSpPr>
                  <p:cNvPr id="66" name="Freeform 55">
                    <a:extLst>
                      <a:ext uri="{FF2B5EF4-FFF2-40B4-BE49-F238E27FC236}">
                        <a16:creationId xmlns:a16="http://schemas.microsoft.com/office/drawing/2014/main" id="{BA6C3DAB-CBA0-8640-A85E-133861F57A4A}"/>
                      </a:ext>
                    </a:extLst>
                  </p:cNvPr>
                  <p:cNvSpPr>
                    <a:spLocks/>
                  </p:cNvSpPr>
                  <p:nvPr/>
                </p:nvSpPr>
                <p:spPr bwMode="auto">
                  <a:xfrm>
                    <a:off x="7539037"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67" name="Freeform 56">
                    <a:extLst>
                      <a:ext uri="{FF2B5EF4-FFF2-40B4-BE49-F238E27FC236}">
                        <a16:creationId xmlns:a16="http://schemas.microsoft.com/office/drawing/2014/main" id="{2EC853AA-3219-DD47-BCF7-2EAE89E1DBAE}"/>
                      </a:ext>
                    </a:extLst>
                  </p:cNvPr>
                  <p:cNvSpPr>
                    <a:spLocks/>
                  </p:cNvSpPr>
                  <p:nvPr/>
                </p:nvSpPr>
                <p:spPr bwMode="auto">
                  <a:xfrm>
                    <a:off x="7539037" y="5110163"/>
                    <a:ext cx="1181100" cy="328613"/>
                  </a:xfrm>
                  <a:custGeom>
                    <a:avLst/>
                    <a:gdLst>
                      <a:gd name="T0" fmla="*/ 121 w 2161"/>
                      <a:gd name="T1" fmla="*/ 604 h 604"/>
                      <a:gd name="T2" fmla="*/ 2040 w 2161"/>
                      <a:gd name="T3" fmla="*/ 604 h 604"/>
                      <a:gd name="T4" fmla="*/ 2161 w 2161"/>
                      <a:gd name="T5" fmla="*/ 483 h 604"/>
                      <a:gd name="T6" fmla="*/ 2161 w 2161"/>
                      <a:gd name="T7" fmla="*/ 120 h 604"/>
                      <a:gd name="T8" fmla="*/ 2040 w 2161"/>
                      <a:gd name="T9" fmla="*/ 0 h 604"/>
                      <a:gd name="T10" fmla="*/ 121 w 2161"/>
                      <a:gd name="T11" fmla="*/ 0 h 604"/>
                      <a:gd name="T12" fmla="*/ 0 w 2161"/>
                      <a:gd name="T13" fmla="*/ 120 h 604"/>
                      <a:gd name="T14" fmla="*/ 0 w 2161"/>
                      <a:gd name="T15" fmla="*/ 483 h 604"/>
                      <a:gd name="T16" fmla="*/ 121 w 2161"/>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4">
                        <a:moveTo>
                          <a:pt x="121" y="604"/>
                        </a:moveTo>
                        <a:lnTo>
                          <a:pt x="2040" y="604"/>
                        </a:lnTo>
                        <a:cubicBezTo>
                          <a:pt x="2107" y="604"/>
                          <a:pt x="2161" y="550"/>
                          <a:pt x="2161" y="483"/>
                        </a:cubicBezTo>
                        <a:lnTo>
                          <a:pt x="2161" y="120"/>
                        </a:lnTo>
                        <a:cubicBezTo>
                          <a:pt x="2161" y="54"/>
                          <a:pt x="2107" y="0"/>
                          <a:pt x="2040" y="0"/>
                        </a:cubicBezTo>
                        <a:lnTo>
                          <a:pt x="121" y="0"/>
                        </a:lnTo>
                        <a:cubicBezTo>
                          <a:pt x="54" y="0"/>
                          <a:pt x="0" y="54"/>
                          <a:pt x="0" y="120"/>
                        </a:cubicBezTo>
                        <a:lnTo>
                          <a:pt x="0" y="483"/>
                        </a:lnTo>
                        <a:cubicBezTo>
                          <a:pt x="0" y="550"/>
                          <a:pt x="54" y="604"/>
                          <a:pt x="121" y="604"/>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8" name="Rectangle 57">
                    <a:extLst>
                      <a:ext uri="{FF2B5EF4-FFF2-40B4-BE49-F238E27FC236}">
                        <a16:creationId xmlns:a16="http://schemas.microsoft.com/office/drawing/2014/main" id="{57EC9164-D5EC-F64E-AEF0-557B668DA4AA}"/>
                      </a:ext>
                    </a:extLst>
                  </p:cNvPr>
                  <p:cNvSpPr>
                    <a:spLocks noChangeArrowheads="1"/>
                  </p:cNvSpPr>
                  <p:nvPr/>
                </p:nvSpPr>
                <p:spPr bwMode="auto">
                  <a:xfrm>
                    <a:off x="7896225" y="5153026"/>
                    <a:ext cx="5762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SEDES</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69" name="Freeform 58">
                    <a:extLst>
                      <a:ext uri="{FF2B5EF4-FFF2-40B4-BE49-F238E27FC236}">
                        <a16:creationId xmlns:a16="http://schemas.microsoft.com/office/drawing/2014/main" id="{5FCBCCDB-C882-E340-BE08-120182DCDFCA}"/>
                      </a:ext>
                    </a:extLst>
                  </p:cNvPr>
                  <p:cNvSpPr>
                    <a:spLocks/>
                  </p:cNvSpPr>
                  <p:nvPr/>
                </p:nvSpPr>
                <p:spPr bwMode="auto">
                  <a:xfrm>
                    <a:off x="7518400" y="6019801"/>
                    <a:ext cx="1181100" cy="330200"/>
                  </a:xfrm>
                  <a:custGeom>
                    <a:avLst/>
                    <a:gdLst>
                      <a:gd name="T0" fmla="*/ 121 w 2161"/>
                      <a:gd name="T1" fmla="*/ 605 h 605"/>
                      <a:gd name="T2" fmla="*/ 2040 w 2161"/>
                      <a:gd name="T3" fmla="*/ 605 h 605"/>
                      <a:gd name="T4" fmla="*/ 2161 w 2161"/>
                      <a:gd name="T5" fmla="*/ 484 h 605"/>
                      <a:gd name="T6" fmla="*/ 2161 w 2161"/>
                      <a:gd name="T7" fmla="*/ 121 h 605"/>
                      <a:gd name="T8" fmla="*/ 2040 w 2161"/>
                      <a:gd name="T9" fmla="*/ 0 h 605"/>
                      <a:gd name="T10" fmla="*/ 121 w 2161"/>
                      <a:gd name="T11" fmla="*/ 0 h 605"/>
                      <a:gd name="T12" fmla="*/ 0 w 2161"/>
                      <a:gd name="T13" fmla="*/ 121 h 605"/>
                      <a:gd name="T14" fmla="*/ 0 w 2161"/>
                      <a:gd name="T15" fmla="*/ 484 h 605"/>
                      <a:gd name="T16" fmla="*/ 121 w 2161"/>
                      <a:gd name="T17"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5">
                        <a:moveTo>
                          <a:pt x="121" y="605"/>
                        </a:moveTo>
                        <a:lnTo>
                          <a:pt x="2040" y="605"/>
                        </a:lnTo>
                        <a:cubicBezTo>
                          <a:pt x="2107" y="605"/>
                          <a:pt x="2161" y="551"/>
                          <a:pt x="2161" y="484"/>
                        </a:cubicBezTo>
                        <a:lnTo>
                          <a:pt x="2161" y="121"/>
                        </a:lnTo>
                        <a:cubicBezTo>
                          <a:pt x="2161" y="55"/>
                          <a:pt x="2107" y="0"/>
                          <a:pt x="2040" y="0"/>
                        </a:cubicBezTo>
                        <a:lnTo>
                          <a:pt x="121" y="0"/>
                        </a:lnTo>
                        <a:cubicBezTo>
                          <a:pt x="54" y="0"/>
                          <a:pt x="0" y="55"/>
                          <a:pt x="0" y="121"/>
                        </a:cubicBezTo>
                        <a:lnTo>
                          <a:pt x="0" y="484"/>
                        </a:lnTo>
                        <a:cubicBezTo>
                          <a:pt x="0" y="551"/>
                          <a:pt x="54" y="605"/>
                          <a:pt x="121" y="605"/>
                        </a:cubicBezTo>
                        <a:close/>
                      </a:path>
                    </a:pathLst>
                  </a:custGeom>
                  <a:solidFill>
                    <a:srgbClr val="44709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0" name="Freeform 59">
                    <a:extLst>
                      <a:ext uri="{FF2B5EF4-FFF2-40B4-BE49-F238E27FC236}">
                        <a16:creationId xmlns:a16="http://schemas.microsoft.com/office/drawing/2014/main" id="{ADBA0E3E-5589-DA43-ADCE-28DB79B235EC}"/>
                      </a:ext>
                    </a:extLst>
                  </p:cNvPr>
                  <p:cNvSpPr>
                    <a:spLocks/>
                  </p:cNvSpPr>
                  <p:nvPr/>
                </p:nvSpPr>
                <p:spPr bwMode="auto">
                  <a:xfrm>
                    <a:off x="7514582" y="6026151"/>
                    <a:ext cx="1181100" cy="330200"/>
                  </a:xfrm>
                  <a:custGeom>
                    <a:avLst/>
                    <a:gdLst>
                      <a:gd name="T0" fmla="*/ 121 w 2161"/>
                      <a:gd name="T1" fmla="*/ 605 h 605"/>
                      <a:gd name="T2" fmla="*/ 2040 w 2161"/>
                      <a:gd name="T3" fmla="*/ 605 h 605"/>
                      <a:gd name="T4" fmla="*/ 2161 w 2161"/>
                      <a:gd name="T5" fmla="*/ 484 h 605"/>
                      <a:gd name="T6" fmla="*/ 2161 w 2161"/>
                      <a:gd name="T7" fmla="*/ 121 h 605"/>
                      <a:gd name="T8" fmla="*/ 2040 w 2161"/>
                      <a:gd name="T9" fmla="*/ 0 h 605"/>
                      <a:gd name="T10" fmla="*/ 121 w 2161"/>
                      <a:gd name="T11" fmla="*/ 0 h 605"/>
                      <a:gd name="T12" fmla="*/ 0 w 2161"/>
                      <a:gd name="T13" fmla="*/ 121 h 605"/>
                      <a:gd name="T14" fmla="*/ 0 w 2161"/>
                      <a:gd name="T15" fmla="*/ 484 h 605"/>
                      <a:gd name="T16" fmla="*/ 121 w 2161"/>
                      <a:gd name="T17" fmla="*/ 60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1" h="605">
                        <a:moveTo>
                          <a:pt x="121" y="605"/>
                        </a:moveTo>
                        <a:lnTo>
                          <a:pt x="2040" y="605"/>
                        </a:lnTo>
                        <a:cubicBezTo>
                          <a:pt x="2107" y="605"/>
                          <a:pt x="2161" y="551"/>
                          <a:pt x="2161" y="484"/>
                        </a:cubicBezTo>
                        <a:lnTo>
                          <a:pt x="2161" y="121"/>
                        </a:lnTo>
                        <a:cubicBezTo>
                          <a:pt x="2161" y="55"/>
                          <a:pt x="2107" y="0"/>
                          <a:pt x="2040" y="0"/>
                        </a:cubicBezTo>
                        <a:lnTo>
                          <a:pt x="121" y="0"/>
                        </a:lnTo>
                        <a:cubicBezTo>
                          <a:pt x="54" y="0"/>
                          <a:pt x="0" y="55"/>
                          <a:pt x="0" y="121"/>
                        </a:cubicBezTo>
                        <a:lnTo>
                          <a:pt x="0" y="484"/>
                        </a:lnTo>
                        <a:cubicBezTo>
                          <a:pt x="0" y="551"/>
                          <a:pt x="54" y="605"/>
                          <a:pt x="121" y="605"/>
                        </a:cubicBezTo>
                        <a:close/>
                      </a:path>
                    </a:pathLst>
                  </a:custGeom>
                  <a:noFill/>
                  <a:ln w="6"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1" name="Rectangle 60">
                    <a:extLst>
                      <a:ext uri="{FF2B5EF4-FFF2-40B4-BE49-F238E27FC236}">
                        <a16:creationId xmlns:a16="http://schemas.microsoft.com/office/drawing/2014/main" id="{24629CEB-D26E-E645-B0B2-11082D717564}"/>
                      </a:ext>
                    </a:extLst>
                  </p:cNvPr>
                  <p:cNvSpPr>
                    <a:spLocks noChangeArrowheads="1"/>
                  </p:cNvSpPr>
                  <p:nvPr/>
                </p:nvSpPr>
                <p:spPr bwMode="auto">
                  <a:xfrm>
                    <a:off x="7908906" y="6085148"/>
                    <a:ext cx="420964" cy="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a:ln>
                          <a:noFill/>
                        </a:ln>
                        <a:solidFill>
                          <a:srgbClr val="FFFFFF"/>
                        </a:solidFill>
                        <a:effectLst/>
                        <a:latin typeface="Segoe UI" pitchFamily="34" charset="0"/>
                        <a:cs typeface="Arial" pitchFamily="34" charset="0"/>
                      </a:rPr>
                      <a:t>GAM</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72" name="Line 65">
                    <a:extLst>
                      <a:ext uri="{FF2B5EF4-FFF2-40B4-BE49-F238E27FC236}">
                        <a16:creationId xmlns:a16="http://schemas.microsoft.com/office/drawing/2014/main" id="{38AB7C94-6210-8C46-8D0B-58E31864CF17}"/>
                      </a:ext>
                    </a:extLst>
                  </p:cNvPr>
                  <p:cNvSpPr>
                    <a:spLocks noChangeShapeType="1"/>
                  </p:cNvSpPr>
                  <p:nvPr/>
                </p:nvSpPr>
                <p:spPr bwMode="auto">
                  <a:xfrm>
                    <a:off x="4303713" y="3263901"/>
                    <a:ext cx="0" cy="6350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3" name="Line 68">
                    <a:extLst>
                      <a:ext uri="{FF2B5EF4-FFF2-40B4-BE49-F238E27FC236}">
                        <a16:creationId xmlns:a16="http://schemas.microsoft.com/office/drawing/2014/main" id="{AE6FFDC4-6F38-0843-A7D9-A2CB88124F78}"/>
                      </a:ext>
                    </a:extLst>
                  </p:cNvPr>
                  <p:cNvSpPr>
                    <a:spLocks noChangeShapeType="1"/>
                  </p:cNvSpPr>
                  <p:nvPr/>
                </p:nvSpPr>
                <p:spPr bwMode="auto">
                  <a:xfrm>
                    <a:off x="4303713" y="4087813"/>
                    <a:ext cx="0" cy="6350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4" name="Freeform 69">
                    <a:extLst>
                      <a:ext uri="{FF2B5EF4-FFF2-40B4-BE49-F238E27FC236}">
                        <a16:creationId xmlns:a16="http://schemas.microsoft.com/office/drawing/2014/main" id="{B6C36B5B-43B5-2F41-AA9B-C649CC743B00}"/>
                      </a:ext>
                    </a:extLst>
                  </p:cNvPr>
                  <p:cNvSpPr>
                    <a:spLocks/>
                  </p:cNvSpPr>
                  <p:nvPr/>
                </p:nvSpPr>
                <p:spPr bwMode="auto">
                  <a:xfrm>
                    <a:off x="4227513" y="3954463"/>
                    <a:ext cx="152400" cy="152400"/>
                  </a:xfrm>
                  <a:custGeom>
                    <a:avLst/>
                    <a:gdLst>
                      <a:gd name="T0" fmla="*/ 0 w 96"/>
                      <a:gd name="T1" fmla="*/ 96 h 96"/>
                      <a:gd name="T2" fmla="*/ 48 w 96"/>
                      <a:gd name="T3" fmla="*/ 0 h 96"/>
                      <a:gd name="T4" fmla="*/ 96 w 96"/>
                      <a:gd name="T5" fmla="*/ 96 h 96"/>
                      <a:gd name="T6" fmla="*/ 0 w 96"/>
                      <a:gd name="T7" fmla="*/ 96 h 96"/>
                    </a:gdLst>
                    <a:ahLst/>
                    <a:cxnLst>
                      <a:cxn ang="0">
                        <a:pos x="T0" y="T1"/>
                      </a:cxn>
                      <a:cxn ang="0">
                        <a:pos x="T2" y="T3"/>
                      </a:cxn>
                      <a:cxn ang="0">
                        <a:pos x="T4" y="T5"/>
                      </a:cxn>
                      <a:cxn ang="0">
                        <a:pos x="T6" y="T7"/>
                      </a:cxn>
                    </a:cxnLst>
                    <a:rect l="0" t="0" r="r" b="b"/>
                    <a:pathLst>
                      <a:path w="96" h="96">
                        <a:moveTo>
                          <a:pt x="0" y="96"/>
                        </a:moveTo>
                        <a:lnTo>
                          <a:pt x="48" y="0"/>
                        </a:lnTo>
                        <a:lnTo>
                          <a:pt x="96" y="96"/>
                        </a:lnTo>
                        <a:lnTo>
                          <a:pt x="0"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5" name="Freeform 70">
                    <a:extLst>
                      <a:ext uri="{FF2B5EF4-FFF2-40B4-BE49-F238E27FC236}">
                        <a16:creationId xmlns:a16="http://schemas.microsoft.com/office/drawing/2014/main" id="{9C3825DB-B3C1-8849-8D27-668C1003E528}"/>
                      </a:ext>
                    </a:extLst>
                  </p:cNvPr>
                  <p:cNvSpPr>
                    <a:spLocks/>
                  </p:cNvSpPr>
                  <p:nvPr/>
                </p:nvSpPr>
                <p:spPr bwMode="auto">
                  <a:xfrm>
                    <a:off x="4227513" y="4133851"/>
                    <a:ext cx="152400" cy="150813"/>
                  </a:xfrm>
                  <a:custGeom>
                    <a:avLst/>
                    <a:gdLst>
                      <a:gd name="T0" fmla="*/ 96 w 96"/>
                      <a:gd name="T1" fmla="*/ 0 h 95"/>
                      <a:gd name="T2" fmla="*/ 48 w 96"/>
                      <a:gd name="T3" fmla="*/ 95 h 95"/>
                      <a:gd name="T4" fmla="*/ 0 w 96"/>
                      <a:gd name="T5" fmla="*/ 0 h 95"/>
                      <a:gd name="T6" fmla="*/ 96 w 96"/>
                      <a:gd name="T7" fmla="*/ 0 h 95"/>
                    </a:gdLst>
                    <a:ahLst/>
                    <a:cxnLst>
                      <a:cxn ang="0">
                        <a:pos x="T0" y="T1"/>
                      </a:cxn>
                      <a:cxn ang="0">
                        <a:pos x="T2" y="T3"/>
                      </a:cxn>
                      <a:cxn ang="0">
                        <a:pos x="T4" y="T5"/>
                      </a:cxn>
                      <a:cxn ang="0">
                        <a:pos x="T6" y="T7"/>
                      </a:cxn>
                    </a:cxnLst>
                    <a:rect l="0" t="0" r="r" b="b"/>
                    <a:pathLst>
                      <a:path w="96" h="95">
                        <a:moveTo>
                          <a:pt x="96" y="0"/>
                        </a:moveTo>
                        <a:lnTo>
                          <a:pt x="48" y="95"/>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6" name="Freeform 71">
                    <a:extLst>
                      <a:ext uri="{FF2B5EF4-FFF2-40B4-BE49-F238E27FC236}">
                        <a16:creationId xmlns:a16="http://schemas.microsoft.com/office/drawing/2014/main" id="{88FB9917-7970-E044-86FF-673DCC97C92B}"/>
                      </a:ext>
                    </a:extLst>
                  </p:cNvPr>
                  <p:cNvSpPr>
                    <a:spLocks noEditPoints="1"/>
                  </p:cNvSpPr>
                  <p:nvPr/>
                </p:nvSpPr>
                <p:spPr bwMode="auto">
                  <a:xfrm>
                    <a:off x="1146175" y="4508501"/>
                    <a:ext cx="1363662" cy="490538"/>
                  </a:xfrm>
                  <a:custGeom>
                    <a:avLst/>
                    <a:gdLst>
                      <a:gd name="T0" fmla="*/ 2454 w 2496"/>
                      <a:gd name="T1" fmla="*/ 85 h 900"/>
                      <a:gd name="T2" fmla="*/ 2198 w 2496"/>
                      <a:gd name="T3" fmla="*/ 85 h 900"/>
                      <a:gd name="T4" fmla="*/ 2198 w 2496"/>
                      <a:gd name="T5" fmla="*/ 85 h 900"/>
                      <a:gd name="T6" fmla="*/ 2155 w 2496"/>
                      <a:gd name="T7" fmla="*/ 42 h 900"/>
                      <a:gd name="T8" fmla="*/ 2198 w 2496"/>
                      <a:gd name="T9" fmla="*/ 0 h 900"/>
                      <a:gd name="T10" fmla="*/ 2454 w 2496"/>
                      <a:gd name="T11" fmla="*/ 0 h 900"/>
                      <a:gd name="T12" fmla="*/ 2454 w 2496"/>
                      <a:gd name="T13" fmla="*/ 0 h 900"/>
                      <a:gd name="T14" fmla="*/ 2496 w 2496"/>
                      <a:gd name="T15" fmla="*/ 42 h 900"/>
                      <a:gd name="T16" fmla="*/ 2454 w 2496"/>
                      <a:gd name="T17" fmla="*/ 85 h 900"/>
                      <a:gd name="T18" fmla="*/ 1942 w 2496"/>
                      <a:gd name="T19" fmla="*/ 85 h 900"/>
                      <a:gd name="T20" fmla="*/ 1686 w 2496"/>
                      <a:gd name="T21" fmla="*/ 85 h 900"/>
                      <a:gd name="T22" fmla="*/ 1686 w 2496"/>
                      <a:gd name="T23" fmla="*/ 85 h 900"/>
                      <a:gd name="T24" fmla="*/ 1643 w 2496"/>
                      <a:gd name="T25" fmla="*/ 42 h 900"/>
                      <a:gd name="T26" fmla="*/ 1686 w 2496"/>
                      <a:gd name="T27" fmla="*/ 0 h 900"/>
                      <a:gd name="T28" fmla="*/ 1942 w 2496"/>
                      <a:gd name="T29" fmla="*/ 0 h 900"/>
                      <a:gd name="T30" fmla="*/ 1942 w 2496"/>
                      <a:gd name="T31" fmla="*/ 0 h 900"/>
                      <a:gd name="T32" fmla="*/ 1984 w 2496"/>
                      <a:gd name="T33" fmla="*/ 42 h 900"/>
                      <a:gd name="T34" fmla="*/ 1942 w 2496"/>
                      <a:gd name="T35" fmla="*/ 85 h 900"/>
                      <a:gd name="T36" fmla="*/ 1430 w 2496"/>
                      <a:gd name="T37" fmla="*/ 85 h 900"/>
                      <a:gd name="T38" fmla="*/ 1174 w 2496"/>
                      <a:gd name="T39" fmla="*/ 85 h 900"/>
                      <a:gd name="T40" fmla="*/ 1174 w 2496"/>
                      <a:gd name="T41" fmla="*/ 85 h 900"/>
                      <a:gd name="T42" fmla="*/ 1131 w 2496"/>
                      <a:gd name="T43" fmla="*/ 42 h 900"/>
                      <a:gd name="T44" fmla="*/ 1174 w 2496"/>
                      <a:gd name="T45" fmla="*/ 0 h 900"/>
                      <a:gd name="T46" fmla="*/ 1430 w 2496"/>
                      <a:gd name="T47" fmla="*/ 0 h 900"/>
                      <a:gd name="T48" fmla="*/ 1430 w 2496"/>
                      <a:gd name="T49" fmla="*/ 0 h 900"/>
                      <a:gd name="T50" fmla="*/ 1472 w 2496"/>
                      <a:gd name="T51" fmla="*/ 42 h 900"/>
                      <a:gd name="T52" fmla="*/ 1430 w 2496"/>
                      <a:gd name="T53" fmla="*/ 85 h 900"/>
                      <a:gd name="T54" fmla="*/ 918 w 2496"/>
                      <a:gd name="T55" fmla="*/ 85 h 900"/>
                      <a:gd name="T56" fmla="*/ 662 w 2496"/>
                      <a:gd name="T57" fmla="*/ 85 h 900"/>
                      <a:gd name="T58" fmla="*/ 662 w 2496"/>
                      <a:gd name="T59" fmla="*/ 85 h 900"/>
                      <a:gd name="T60" fmla="*/ 619 w 2496"/>
                      <a:gd name="T61" fmla="*/ 42 h 900"/>
                      <a:gd name="T62" fmla="*/ 662 w 2496"/>
                      <a:gd name="T63" fmla="*/ 0 h 900"/>
                      <a:gd name="T64" fmla="*/ 918 w 2496"/>
                      <a:gd name="T65" fmla="*/ 0 h 900"/>
                      <a:gd name="T66" fmla="*/ 918 w 2496"/>
                      <a:gd name="T67" fmla="*/ 0 h 900"/>
                      <a:gd name="T68" fmla="*/ 960 w 2496"/>
                      <a:gd name="T69" fmla="*/ 42 h 900"/>
                      <a:gd name="T70" fmla="*/ 918 w 2496"/>
                      <a:gd name="T71" fmla="*/ 85 h 900"/>
                      <a:gd name="T72" fmla="*/ 406 w 2496"/>
                      <a:gd name="T73" fmla="*/ 85 h 900"/>
                      <a:gd name="T74" fmla="*/ 150 w 2496"/>
                      <a:gd name="T75" fmla="*/ 85 h 900"/>
                      <a:gd name="T76" fmla="*/ 150 w 2496"/>
                      <a:gd name="T77" fmla="*/ 85 h 900"/>
                      <a:gd name="T78" fmla="*/ 107 w 2496"/>
                      <a:gd name="T79" fmla="*/ 42 h 900"/>
                      <a:gd name="T80" fmla="*/ 150 w 2496"/>
                      <a:gd name="T81" fmla="*/ 0 h 900"/>
                      <a:gd name="T82" fmla="*/ 406 w 2496"/>
                      <a:gd name="T83" fmla="*/ 0 h 900"/>
                      <a:gd name="T84" fmla="*/ 406 w 2496"/>
                      <a:gd name="T85" fmla="*/ 0 h 900"/>
                      <a:gd name="T86" fmla="*/ 448 w 2496"/>
                      <a:gd name="T87" fmla="*/ 42 h 900"/>
                      <a:gd name="T88" fmla="*/ 406 w 2496"/>
                      <a:gd name="T89" fmla="*/ 85 h 900"/>
                      <a:gd name="T90" fmla="*/ 85 w 2496"/>
                      <a:gd name="T91" fmla="*/ 191 h 900"/>
                      <a:gd name="T92" fmla="*/ 85 w 2496"/>
                      <a:gd name="T93" fmla="*/ 447 h 900"/>
                      <a:gd name="T94" fmla="*/ 43 w 2496"/>
                      <a:gd name="T95" fmla="*/ 490 h 900"/>
                      <a:gd name="T96" fmla="*/ 0 w 2496"/>
                      <a:gd name="T97" fmla="*/ 447 h 900"/>
                      <a:gd name="T98" fmla="*/ 0 w 2496"/>
                      <a:gd name="T99" fmla="*/ 191 h 900"/>
                      <a:gd name="T100" fmla="*/ 43 w 2496"/>
                      <a:gd name="T101" fmla="*/ 148 h 900"/>
                      <a:gd name="T102" fmla="*/ 85 w 2496"/>
                      <a:gd name="T103" fmla="*/ 191 h 900"/>
                      <a:gd name="T104" fmla="*/ 85 w 2496"/>
                      <a:gd name="T105" fmla="*/ 703 h 900"/>
                      <a:gd name="T106" fmla="*/ 85 w 2496"/>
                      <a:gd name="T107" fmla="*/ 857 h 900"/>
                      <a:gd name="T108" fmla="*/ 43 w 2496"/>
                      <a:gd name="T109" fmla="*/ 900 h 900"/>
                      <a:gd name="T110" fmla="*/ 0 w 2496"/>
                      <a:gd name="T111" fmla="*/ 857 h 900"/>
                      <a:gd name="T112" fmla="*/ 0 w 2496"/>
                      <a:gd name="T113" fmla="*/ 703 h 900"/>
                      <a:gd name="T114" fmla="*/ 43 w 2496"/>
                      <a:gd name="T115" fmla="*/ 660 h 900"/>
                      <a:gd name="T116" fmla="*/ 85 w 2496"/>
                      <a:gd name="T117" fmla="*/ 70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6" h="900">
                        <a:moveTo>
                          <a:pt x="2454" y="85"/>
                        </a:moveTo>
                        <a:lnTo>
                          <a:pt x="2198" y="85"/>
                        </a:lnTo>
                        <a:lnTo>
                          <a:pt x="2198" y="85"/>
                        </a:lnTo>
                        <a:cubicBezTo>
                          <a:pt x="2174" y="85"/>
                          <a:pt x="2155" y="66"/>
                          <a:pt x="2155" y="42"/>
                        </a:cubicBezTo>
                        <a:cubicBezTo>
                          <a:pt x="2155" y="19"/>
                          <a:pt x="2174" y="0"/>
                          <a:pt x="2198" y="0"/>
                        </a:cubicBezTo>
                        <a:lnTo>
                          <a:pt x="2454" y="0"/>
                        </a:lnTo>
                        <a:lnTo>
                          <a:pt x="2454" y="0"/>
                        </a:lnTo>
                        <a:cubicBezTo>
                          <a:pt x="2477" y="0"/>
                          <a:pt x="2496" y="19"/>
                          <a:pt x="2496" y="42"/>
                        </a:cubicBezTo>
                        <a:cubicBezTo>
                          <a:pt x="2496" y="66"/>
                          <a:pt x="2477" y="85"/>
                          <a:pt x="2454" y="85"/>
                        </a:cubicBezTo>
                        <a:close/>
                        <a:moveTo>
                          <a:pt x="1942" y="85"/>
                        </a:moveTo>
                        <a:lnTo>
                          <a:pt x="1686" y="85"/>
                        </a:lnTo>
                        <a:lnTo>
                          <a:pt x="1686" y="85"/>
                        </a:lnTo>
                        <a:cubicBezTo>
                          <a:pt x="1662" y="85"/>
                          <a:pt x="1643" y="66"/>
                          <a:pt x="1643" y="42"/>
                        </a:cubicBezTo>
                        <a:cubicBezTo>
                          <a:pt x="1643" y="19"/>
                          <a:pt x="1662" y="0"/>
                          <a:pt x="1686" y="0"/>
                        </a:cubicBezTo>
                        <a:lnTo>
                          <a:pt x="1942" y="0"/>
                        </a:lnTo>
                        <a:lnTo>
                          <a:pt x="1942" y="0"/>
                        </a:lnTo>
                        <a:cubicBezTo>
                          <a:pt x="1965" y="0"/>
                          <a:pt x="1984" y="19"/>
                          <a:pt x="1984" y="42"/>
                        </a:cubicBezTo>
                        <a:cubicBezTo>
                          <a:pt x="1984" y="66"/>
                          <a:pt x="1965" y="85"/>
                          <a:pt x="1942" y="85"/>
                        </a:cubicBezTo>
                        <a:close/>
                        <a:moveTo>
                          <a:pt x="1430" y="85"/>
                        </a:moveTo>
                        <a:lnTo>
                          <a:pt x="1174" y="85"/>
                        </a:lnTo>
                        <a:lnTo>
                          <a:pt x="1174" y="85"/>
                        </a:lnTo>
                        <a:cubicBezTo>
                          <a:pt x="1150" y="85"/>
                          <a:pt x="1131" y="66"/>
                          <a:pt x="1131" y="42"/>
                        </a:cubicBezTo>
                        <a:cubicBezTo>
                          <a:pt x="1131" y="19"/>
                          <a:pt x="1150" y="0"/>
                          <a:pt x="1174" y="0"/>
                        </a:cubicBezTo>
                        <a:lnTo>
                          <a:pt x="1430" y="0"/>
                        </a:lnTo>
                        <a:lnTo>
                          <a:pt x="1430" y="0"/>
                        </a:lnTo>
                        <a:cubicBezTo>
                          <a:pt x="1453" y="0"/>
                          <a:pt x="1472" y="19"/>
                          <a:pt x="1472" y="42"/>
                        </a:cubicBezTo>
                        <a:cubicBezTo>
                          <a:pt x="1472" y="66"/>
                          <a:pt x="1453" y="85"/>
                          <a:pt x="1430" y="85"/>
                        </a:cubicBezTo>
                        <a:close/>
                        <a:moveTo>
                          <a:pt x="918" y="85"/>
                        </a:moveTo>
                        <a:lnTo>
                          <a:pt x="662" y="85"/>
                        </a:lnTo>
                        <a:lnTo>
                          <a:pt x="662" y="85"/>
                        </a:lnTo>
                        <a:cubicBezTo>
                          <a:pt x="638" y="85"/>
                          <a:pt x="619" y="66"/>
                          <a:pt x="619" y="42"/>
                        </a:cubicBezTo>
                        <a:cubicBezTo>
                          <a:pt x="619" y="19"/>
                          <a:pt x="638" y="0"/>
                          <a:pt x="662" y="0"/>
                        </a:cubicBezTo>
                        <a:lnTo>
                          <a:pt x="918" y="0"/>
                        </a:lnTo>
                        <a:lnTo>
                          <a:pt x="918" y="0"/>
                        </a:lnTo>
                        <a:cubicBezTo>
                          <a:pt x="941" y="0"/>
                          <a:pt x="960" y="19"/>
                          <a:pt x="960" y="42"/>
                        </a:cubicBezTo>
                        <a:cubicBezTo>
                          <a:pt x="960" y="66"/>
                          <a:pt x="941" y="85"/>
                          <a:pt x="918" y="85"/>
                        </a:cubicBezTo>
                        <a:close/>
                        <a:moveTo>
                          <a:pt x="406" y="85"/>
                        </a:moveTo>
                        <a:lnTo>
                          <a:pt x="150" y="85"/>
                        </a:lnTo>
                        <a:lnTo>
                          <a:pt x="150" y="85"/>
                        </a:lnTo>
                        <a:cubicBezTo>
                          <a:pt x="126" y="85"/>
                          <a:pt x="107" y="66"/>
                          <a:pt x="107" y="42"/>
                        </a:cubicBezTo>
                        <a:cubicBezTo>
                          <a:pt x="107" y="19"/>
                          <a:pt x="126" y="0"/>
                          <a:pt x="150" y="0"/>
                        </a:cubicBezTo>
                        <a:lnTo>
                          <a:pt x="406" y="0"/>
                        </a:lnTo>
                        <a:lnTo>
                          <a:pt x="406" y="0"/>
                        </a:lnTo>
                        <a:cubicBezTo>
                          <a:pt x="429" y="0"/>
                          <a:pt x="448" y="19"/>
                          <a:pt x="448" y="42"/>
                        </a:cubicBezTo>
                        <a:cubicBezTo>
                          <a:pt x="448" y="66"/>
                          <a:pt x="429" y="85"/>
                          <a:pt x="406" y="85"/>
                        </a:cubicBezTo>
                        <a:close/>
                        <a:moveTo>
                          <a:pt x="85" y="191"/>
                        </a:moveTo>
                        <a:lnTo>
                          <a:pt x="85" y="447"/>
                        </a:lnTo>
                        <a:cubicBezTo>
                          <a:pt x="85" y="471"/>
                          <a:pt x="66" y="490"/>
                          <a:pt x="43" y="490"/>
                        </a:cubicBezTo>
                        <a:cubicBezTo>
                          <a:pt x="19" y="490"/>
                          <a:pt x="0" y="471"/>
                          <a:pt x="0" y="447"/>
                        </a:cubicBezTo>
                        <a:lnTo>
                          <a:pt x="0" y="191"/>
                        </a:lnTo>
                        <a:cubicBezTo>
                          <a:pt x="0" y="168"/>
                          <a:pt x="19" y="148"/>
                          <a:pt x="43" y="148"/>
                        </a:cubicBezTo>
                        <a:cubicBezTo>
                          <a:pt x="66" y="148"/>
                          <a:pt x="85" y="168"/>
                          <a:pt x="85" y="191"/>
                        </a:cubicBezTo>
                        <a:close/>
                        <a:moveTo>
                          <a:pt x="85" y="703"/>
                        </a:moveTo>
                        <a:lnTo>
                          <a:pt x="85" y="857"/>
                        </a:lnTo>
                        <a:cubicBezTo>
                          <a:pt x="85" y="881"/>
                          <a:pt x="66" y="900"/>
                          <a:pt x="43" y="900"/>
                        </a:cubicBezTo>
                        <a:cubicBezTo>
                          <a:pt x="19" y="900"/>
                          <a:pt x="0" y="881"/>
                          <a:pt x="0" y="857"/>
                        </a:cubicBezTo>
                        <a:lnTo>
                          <a:pt x="0" y="703"/>
                        </a:lnTo>
                        <a:cubicBezTo>
                          <a:pt x="0" y="680"/>
                          <a:pt x="19" y="660"/>
                          <a:pt x="43" y="660"/>
                        </a:cubicBezTo>
                        <a:cubicBezTo>
                          <a:pt x="66" y="660"/>
                          <a:pt x="85" y="680"/>
                          <a:pt x="85" y="703"/>
                        </a:cubicBezTo>
                        <a:close/>
                      </a:path>
                    </a:pathLst>
                  </a:custGeom>
                  <a:solidFill>
                    <a:srgbClr val="44709D"/>
                  </a:solidFill>
                  <a:ln w="0" cap="flat">
                    <a:solidFill>
                      <a:srgbClr val="44709D"/>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7" name="Freeform 72">
                    <a:extLst>
                      <a:ext uri="{FF2B5EF4-FFF2-40B4-BE49-F238E27FC236}">
                        <a16:creationId xmlns:a16="http://schemas.microsoft.com/office/drawing/2014/main" id="{FEF72076-5758-614C-8CDC-EEA3CD6F714B}"/>
                      </a:ext>
                    </a:extLst>
                  </p:cNvPr>
                  <p:cNvSpPr>
                    <a:spLocks/>
                  </p:cNvSpPr>
                  <p:nvPr/>
                </p:nvSpPr>
                <p:spPr bwMode="auto">
                  <a:xfrm>
                    <a:off x="1093788"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8" name="Freeform 73">
                    <a:extLst>
                      <a:ext uri="{FF2B5EF4-FFF2-40B4-BE49-F238E27FC236}">
                        <a16:creationId xmlns:a16="http://schemas.microsoft.com/office/drawing/2014/main" id="{656ADF8D-9838-544B-910E-06957A95B057}"/>
                      </a:ext>
                    </a:extLst>
                  </p:cNvPr>
                  <p:cNvSpPr>
                    <a:spLocks noEditPoints="1"/>
                  </p:cNvSpPr>
                  <p:nvPr/>
                </p:nvSpPr>
                <p:spPr bwMode="auto">
                  <a:xfrm>
                    <a:off x="6227762" y="4518820"/>
                    <a:ext cx="1930399" cy="412750"/>
                  </a:xfrm>
                  <a:custGeom>
                    <a:avLst/>
                    <a:gdLst>
                      <a:gd name="T0" fmla="*/ 299 w 3766"/>
                      <a:gd name="T1" fmla="*/ 0 h 756"/>
                      <a:gd name="T2" fmla="*/ 299 w 3766"/>
                      <a:gd name="T3" fmla="*/ 85 h 756"/>
                      <a:gd name="T4" fmla="*/ 0 w 3766"/>
                      <a:gd name="T5" fmla="*/ 42 h 756"/>
                      <a:gd name="T6" fmla="*/ 555 w 3766"/>
                      <a:gd name="T7" fmla="*/ 0 h 756"/>
                      <a:gd name="T8" fmla="*/ 853 w 3766"/>
                      <a:gd name="T9" fmla="*/ 42 h 756"/>
                      <a:gd name="T10" fmla="*/ 555 w 3766"/>
                      <a:gd name="T11" fmla="*/ 85 h 756"/>
                      <a:gd name="T12" fmla="*/ 555 w 3766"/>
                      <a:gd name="T13" fmla="*/ 0 h 756"/>
                      <a:gd name="T14" fmla="*/ 1323 w 3766"/>
                      <a:gd name="T15" fmla="*/ 0 h 756"/>
                      <a:gd name="T16" fmla="*/ 1323 w 3766"/>
                      <a:gd name="T17" fmla="*/ 85 h 756"/>
                      <a:gd name="T18" fmla="*/ 1024 w 3766"/>
                      <a:gd name="T19" fmla="*/ 42 h 756"/>
                      <a:gd name="T20" fmla="*/ 1579 w 3766"/>
                      <a:gd name="T21" fmla="*/ 0 h 756"/>
                      <a:gd name="T22" fmla="*/ 1877 w 3766"/>
                      <a:gd name="T23" fmla="*/ 42 h 756"/>
                      <a:gd name="T24" fmla="*/ 1579 w 3766"/>
                      <a:gd name="T25" fmla="*/ 85 h 756"/>
                      <a:gd name="T26" fmla="*/ 1579 w 3766"/>
                      <a:gd name="T27" fmla="*/ 0 h 756"/>
                      <a:gd name="T28" fmla="*/ 2347 w 3766"/>
                      <a:gd name="T29" fmla="*/ 0 h 756"/>
                      <a:gd name="T30" fmla="*/ 2347 w 3766"/>
                      <a:gd name="T31" fmla="*/ 85 h 756"/>
                      <a:gd name="T32" fmla="*/ 2048 w 3766"/>
                      <a:gd name="T33" fmla="*/ 42 h 756"/>
                      <a:gd name="T34" fmla="*/ 2603 w 3766"/>
                      <a:gd name="T35" fmla="*/ 0 h 756"/>
                      <a:gd name="T36" fmla="*/ 2901 w 3766"/>
                      <a:gd name="T37" fmla="*/ 42 h 756"/>
                      <a:gd name="T38" fmla="*/ 2603 w 3766"/>
                      <a:gd name="T39" fmla="*/ 85 h 756"/>
                      <a:gd name="T40" fmla="*/ 2603 w 3766"/>
                      <a:gd name="T41" fmla="*/ 0 h 756"/>
                      <a:gd name="T42" fmla="*/ 3371 w 3766"/>
                      <a:gd name="T43" fmla="*/ 0 h 756"/>
                      <a:gd name="T44" fmla="*/ 3371 w 3766"/>
                      <a:gd name="T45" fmla="*/ 85 h 756"/>
                      <a:gd name="T46" fmla="*/ 3072 w 3766"/>
                      <a:gd name="T47" fmla="*/ 42 h 756"/>
                      <a:gd name="T48" fmla="*/ 3627 w 3766"/>
                      <a:gd name="T49" fmla="*/ 0 h 756"/>
                      <a:gd name="T50" fmla="*/ 3766 w 3766"/>
                      <a:gd name="T51" fmla="*/ 42 h 756"/>
                      <a:gd name="T52" fmla="*/ 3724 w 3766"/>
                      <a:gd name="T53" fmla="*/ 244 h 756"/>
                      <a:gd name="T54" fmla="*/ 3681 w 3766"/>
                      <a:gd name="T55" fmla="*/ 42 h 756"/>
                      <a:gd name="T56" fmla="*/ 3627 w 3766"/>
                      <a:gd name="T57" fmla="*/ 85 h 756"/>
                      <a:gd name="T58" fmla="*/ 3627 w 3766"/>
                      <a:gd name="T59" fmla="*/ 0 h 756"/>
                      <a:gd name="T60" fmla="*/ 3766 w 3766"/>
                      <a:gd name="T61" fmla="*/ 713 h 756"/>
                      <a:gd name="T62" fmla="*/ 3681 w 3766"/>
                      <a:gd name="T63" fmla="*/ 713 h 756"/>
                      <a:gd name="T64" fmla="*/ 3724 w 3766"/>
                      <a:gd name="T65" fmla="*/ 41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66" h="756">
                        <a:moveTo>
                          <a:pt x="43" y="0"/>
                        </a:moveTo>
                        <a:lnTo>
                          <a:pt x="299" y="0"/>
                        </a:lnTo>
                        <a:cubicBezTo>
                          <a:pt x="322" y="0"/>
                          <a:pt x="341" y="19"/>
                          <a:pt x="341" y="42"/>
                        </a:cubicBezTo>
                        <a:cubicBezTo>
                          <a:pt x="341" y="66"/>
                          <a:pt x="322" y="85"/>
                          <a:pt x="299" y="85"/>
                        </a:cubicBezTo>
                        <a:lnTo>
                          <a:pt x="43" y="85"/>
                        </a:lnTo>
                        <a:cubicBezTo>
                          <a:pt x="19" y="85"/>
                          <a:pt x="0" y="66"/>
                          <a:pt x="0" y="42"/>
                        </a:cubicBezTo>
                        <a:cubicBezTo>
                          <a:pt x="0" y="19"/>
                          <a:pt x="19" y="0"/>
                          <a:pt x="43" y="0"/>
                        </a:cubicBezTo>
                        <a:close/>
                        <a:moveTo>
                          <a:pt x="555" y="0"/>
                        </a:moveTo>
                        <a:lnTo>
                          <a:pt x="811" y="0"/>
                        </a:lnTo>
                        <a:cubicBezTo>
                          <a:pt x="834" y="0"/>
                          <a:pt x="853" y="19"/>
                          <a:pt x="853" y="42"/>
                        </a:cubicBezTo>
                        <a:cubicBezTo>
                          <a:pt x="853" y="66"/>
                          <a:pt x="834" y="85"/>
                          <a:pt x="811" y="85"/>
                        </a:cubicBezTo>
                        <a:lnTo>
                          <a:pt x="555" y="85"/>
                        </a:lnTo>
                        <a:cubicBezTo>
                          <a:pt x="531" y="85"/>
                          <a:pt x="512" y="66"/>
                          <a:pt x="512" y="42"/>
                        </a:cubicBezTo>
                        <a:cubicBezTo>
                          <a:pt x="512" y="19"/>
                          <a:pt x="531" y="0"/>
                          <a:pt x="555" y="0"/>
                        </a:cubicBezTo>
                        <a:close/>
                        <a:moveTo>
                          <a:pt x="1067" y="0"/>
                        </a:moveTo>
                        <a:lnTo>
                          <a:pt x="1323" y="0"/>
                        </a:lnTo>
                        <a:cubicBezTo>
                          <a:pt x="1346" y="0"/>
                          <a:pt x="1365" y="19"/>
                          <a:pt x="1365" y="42"/>
                        </a:cubicBezTo>
                        <a:cubicBezTo>
                          <a:pt x="1365" y="66"/>
                          <a:pt x="1346" y="85"/>
                          <a:pt x="1323" y="85"/>
                        </a:cubicBezTo>
                        <a:lnTo>
                          <a:pt x="1067" y="85"/>
                        </a:lnTo>
                        <a:cubicBezTo>
                          <a:pt x="1043" y="85"/>
                          <a:pt x="1024" y="66"/>
                          <a:pt x="1024" y="42"/>
                        </a:cubicBezTo>
                        <a:cubicBezTo>
                          <a:pt x="1024" y="19"/>
                          <a:pt x="1043" y="0"/>
                          <a:pt x="1067" y="0"/>
                        </a:cubicBezTo>
                        <a:close/>
                        <a:moveTo>
                          <a:pt x="1579" y="0"/>
                        </a:moveTo>
                        <a:lnTo>
                          <a:pt x="1835" y="0"/>
                        </a:lnTo>
                        <a:cubicBezTo>
                          <a:pt x="1858" y="0"/>
                          <a:pt x="1877" y="19"/>
                          <a:pt x="1877" y="42"/>
                        </a:cubicBezTo>
                        <a:cubicBezTo>
                          <a:pt x="1877" y="66"/>
                          <a:pt x="1858" y="85"/>
                          <a:pt x="1835" y="85"/>
                        </a:cubicBezTo>
                        <a:lnTo>
                          <a:pt x="1579" y="85"/>
                        </a:lnTo>
                        <a:cubicBezTo>
                          <a:pt x="1555" y="85"/>
                          <a:pt x="1536" y="66"/>
                          <a:pt x="1536" y="42"/>
                        </a:cubicBezTo>
                        <a:cubicBezTo>
                          <a:pt x="1536" y="19"/>
                          <a:pt x="1555" y="0"/>
                          <a:pt x="1579" y="0"/>
                        </a:cubicBezTo>
                        <a:close/>
                        <a:moveTo>
                          <a:pt x="2091" y="0"/>
                        </a:moveTo>
                        <a:lnTo>
                          <a:pt x="2347" y="0"/>
                        </a:lnTo>
                        <a:cubicBezTo>
                          <a:pt x="2370" y="0"/>
                          <a:pt x="2389" y="19"/>
                          <a:pt x="2389" y="42"/>
                        </a:cubicBezTo>
                        <a:cubicBezTo>
                          <a:pt x="2389" y="66"/>
                          <a:pt x="2370" y="85"/>
                          <a:pt x="2347" y="85"/>
                        </a:cubicBezTo>
                        <a:lnTo>
                          <a:pt x="2091" y="85"/>
                        </a:lnTo>
                        <a:cubicBezTo>
                          <a:pt x="2067" y="85"/>
                          <a:pt x="2048" y="66"/>
                          <a:pt x="2048" y="42"/>
                        </a:cubicBezTo>
                        <a:cubicBezTo>
                          <a:pt x="2048" y="19"/>
                          <a:pt x="2067" y="0"/>
                          <a:pt x="2091" y="0"/>
                        </a:cubicBezTo>
                        <a:close/>
                        <a:moveTo>
                          <a:pt x="2603" y="0"/>
                        </a:moveTo>
                        <a:lnTo>
                          <a:pt x="2859" y="0"/>
                        </a:lnTo>
                        <a:cubicBezTo>
                          <a:pt x="2882" y="0"/>
                          <a:pt x="2901" y="19"/>
                          <a:pt x="2901" y="42"/>
                        </a:cubicBezTo>
                        <a:cubicBezTo>
                          <a:pt x="2901" y="66"/>
                          <a:pt x="2882" y="85"/>
                          <a:pt x="2859" y="85"/>
                        </a:cubicBezTo>
                        <a:lnTo>
                          <a:pt x="2603" y="85"/>
                        </a:lnTo>
                        <a:cubicBezTo>
                          <a:pt x="2579" y="85"/>
                          <a:pt x="2560" y="66"/>
                          <a:pt x="2560" y="42"/>
                        </a:cubicBezTo>
                        <a:cubicBezTo>
                          <a:pt x="2560" y="19"/>
                          <a:pt x="2579" y="0"/>
                          <a:pt x="2603" y="0"/>
                        </a:cubicBezTo>
                        <a:close/>
                        <a:moveTo>
                          <a:pt x="3115" y="0"/>
                        </a:moveTo>
                        <a:lnTo>
                          <a:pt x="3371" y="0"/>
                        </a:lnTo>
                        <a:cubicBezTo>
                          <a:pt x="3394" y="0"/>
                          <a:pt x="3413" y="19"/>
                          <a:pt x="3413" y="42"/>
                        </a:cubicBezTo>
                        <a:cubicBezTo>
                          <a:pt x="3413" y="66"/>
                          <a:pt x="3394" y="85"/>
                          <a:pt x="3371" y="85"/>
                        </a:cubicBezTo>
                        <a:lnTo>
                          <a:pt x="3115" y="85"/>
                        </a:lnTo>
                        <a:cubicBezTo>
                          <a:pt x="3091" y="85"/>
                          <a:pt x="3072" y="66"/>
                          <a:pt x="3072" y="42"/>
                        </a:cubicBezTo>
                        <a:cubicBezTo>
                          <a:pt x="3072" y="19"/>
                          <a:pt x="3091" y="0"/>
                          <a:pt x="3115" y="0"/>
                        </a:cubicBezTo>
                        <a:close/>
                        <a:moveTo>
                          <a:pt x="3627" y="0"/>
                        </a:moveTo>
                        <a:lnTo>
                          <a:pt x="3724" y="0"/>
                        </a:lnTo>
                        <a:cubicBezTo>
                          <a:pt x="3747" y="0"/>
                          <a:pt x="3766" y="19"/>
                          <a:pt x="3766" y="42"/>
                        </a:cubicBezTo>
                        <a:lnTo>
                          <a:pt x="3766" y="201"/>
                        </a:lnTo>
                        <a:cubicBezTo>
                          <a:pt x="3766" y="225"/>
                          <a:pt x="3747" y="244"/>
                          <a:pt x="3724" y="244"/>
                        </a:cubicBezTo>
                        <a:cubicBezTo>
                          <a:pt x="3700" y="244"/>
                          <a:pt x="3681" y="225"/>
                          <a:pt x="3681" y="201"/>
                        </a:cubicBezTo>
                        <a:lnTo>
                          <a:pt x="3681" y="42"/>
                        </a:lnTo>
                        <a:lnTo>
                          <a:pt x="3724" y="85"/>
                        </a:lnTo>
                        <a:lnTo>
                          <a:pt x="3627" y="85"/>
                        </a:lnTo>
                        <a:cubicBezTo>
                          <a:pt x="3603" y="85"/>
                          <a:pt x="3584" y="66"/>
                          <a:pt x="3584" y="42"/>
                        </a:cubicBezTo>
                        <a:cubicBezTo>
                          <a:pt x="3584" y="19"/>
                          <a:pt x="3603" y="0"/>
                          <a:pt x="3627" y="0"/>
                        </a:cubicBezTo>
                        <a:close/>
                        <a:moveTo>
                          <a:pt x="3766" y="457"/>
                        </a:moveTo>
                        <a:lnTo>
                          <a:pt x="3766" y="713"/>
                        </a:lnTo>
                        <a:cubicBezTo>
                          <a:pt x="3766" y="737"/>
                          <a:pt x="3747" y="756"/>
                          <a:pt x="3724" y="756"/>
                        </a:cubicBezTo>
                        <a:cubicBezTo>
                          <a:pt x="3700" y="756"/>
                          <a:pt x="3681" y="737"/>
                          <a:pt x="3681" y="713"/>
                        </a:cubicBezTo>
                        <a:lnTo>
                          <a:pt x="3681" y="457"/>
                        </a:lnTo>
                        <a:cubicBezTo>
                          <a:pt x="3681" y="434"/>
                          <a:pt x="3700" y="415"/>
                          <a:pt x="3724" y="415"/>
                        </a:cubicBezTo>
                        <a:cubicBezTo>
                          <a:pt x="3747" y="415"/>
                          <a:pt x="3766" y="434"/>
                          <a:pt x="3766" y="457"/>
                        </a:cubicBezTo>
                        <a:close/>
                      </a:path>
                    </a:pathLst>
                  </a:custGeom>
                  <a:solidFill>
                    <a:srgbClr val="44709D"/>
                  </a:solidFill>
                  <a:ln w="57150" cap="flat">
                    <a:solidFill>
                      <a:srgbClr val="44709D"/>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sp>
                <p:nvSpPr>
                  <p:cNvPr id="79" name="Freeform 74">
                    <a:extLst>
                      <a:ext uri="{FF2B5EF4-FFF2-40B4-BE49-F238E27FC236}">
                        <a16:creationId xmlns:a16="http://schemas.microsoft.com/office/drawing/2014/main" id="{384FF413-4C01-A544-84D7-19F706B12D73}"/>
                      </a:ext>
                    </a:extLst>
                  </p:cNvPr>
                  <p:cNvSpPr>
                    <a:spLocks/>
                  </p:cNvSpPr>
                  <p:nvPr/>
                </p:nvSpPr>
                <p:spPr bwMode="auto">
                  <a:xfrm>
                    <a:off x="8053387"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0" name="Line 75">
                    <a:extLst>
                      <a:ext uri="{FF2B5EF4-FFF2-40B4-BE49-F238E27FC236}">
                        <a16:creationId xmlns:a16="http://schemas.microsoft.com/office/drawing/2014/main" id="{6B640112-D4BF-CA46-99BC-C4A4E7D750EE}"/>
                      </a:ext>
                    </a:extLst>
                  </p:cNvPr>
                  <p:cNvSpPr>
                    <a:spLocks noChangeShapeType="1"/>
                  </p:cNvSpPr>
                  <p:nvPr/>
                </p:nvSpPr>
                <p:spPr bwMode="auto">
                  <a:xfrm>
                    <a:off x="1893888" y="52736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1" name="Freeform 76">
                    <a:extLst>
                      <a:ext uri="{FF2B5EF4-FFF2-40B4-BE49-F238E27FC236}">
                        <a16:creationId xmlns:a16="http://schemas.microsoft.com/office/drawing/2014/main" id="{E8D15D96-49A3-2642-9D1D-1AF58E37FBAC}"/>
                      </a:ext>
                    </a:extLst>
                  </p:cNvPr>
                  <p:cNvSpPr>
                    <a:spLocks/>
                  </p:cNvSpPr>
                  <p:nvPr/>
                </p:nvSpPr>
                <p:spPr bwMode="auto">
                  <a:xfrm>
                    <a:off x="1760538" y="5199063"/>
                    <a:ext cx="150812" cy="150813"/>
                  </a:xfrm>
                  <a:custGeom>
                    <a:avLst/>
                    <a:gdLst>
                      <a:gd name="T0" fmla="*/ 95 w 95"/>
                      <a:gd name="T1" fmla="*/ 95 h 95"/>
                      <a:gd name="T2" fmla="*/ 0 w 95"/>
                      <a:gd name="T3" fmla="*/ 47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7"/>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2" name="Freeform 77">
                    <a:extLst>
                      <a:ext uri="{FF2B5EF4-FFF2-40B4-BE49-F238E27FC236}">
                        <a16:creationId xmlns:a16="http://schemas.microsoft.com/office/drawing/2014/main" id="{375DFF1D-46F3-EC4B-B735-1B3CE9587C2F}"/>
                      </a:ext>
                    </a:extLst>
                  </p:cNvPr>
                  <p:cNvSpPr>
                    <a:spLocks/>
                  </p:cNvSpPr>
                  <p:nvPr/>
                </p:nvSpPr>
                <p:spPr bwMode="auto">
                  <a:xfrm>
                    <a:off x="2103438" y="5199063"/>
                    <a:ext cx="152400" cy="150813"/>
                  </a:xfrm>
                  <a:custGeom>
                    <a:avLst/>
                    <a:gdLst>
                      <a:gd name="T0" fmla="*/ 0 w 96"/>
                      <a:gd name="T1" fmla="*/ 0 h 95"/>
                      <a:gd name="T2" fmla="*/ 96 w 96"/>
                      <a:gd name="T3" fmla="*/ 47 h 95"/>
                      <a:gd name="T4" fmla="*/ 0 w 96"/>
                      <a:gd name="T5" fmla="*/ 95 h 95"/>
                      <a:gd name="T6" fmla="*/ 0 w 96"/>
                      <a:gd name="T7" fmla="*/ 0 h 95"/>
                    </a:gdLst>
                    <a:ahLst/>
                    <a:cxnLst>
                      <a:cxn ang="0">
                        <a:pos x="T0" y="T1"/>
                      </a:cxn>
                      <a:cxn ang="0">
                        <a:pos x="T2" y="T3"/>
                      </a:cxn>
                      <a:cxn ang="0">
                        <a:pos x="T4" y="T5"/>
                      </a:cxn>
                      <a:cxn ang="0">
                        <a:pos x="T6" y="T7"/>
                      </a:cxn>
                    </a:cxnLst>
                    <a:rect l="0" t="0" r="r" b="b"/>
                    <a:pathLst>
                      <a:path w="96" h="95">
                        <a:moveTo>
                          <a:pt x="0" y="0"/>
                        </a:moveTo>
                        <a:lnTo>
                          <a:pt x="96" y="47"/>
                        </a:lnTo>
                        <a:lnTo>
                          <a:pt x="0" y="95"/>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3" name="Line 78">
                    <a:extLst>
                      <a:ext uri="{FF2B5EF4-FFF2-40B4-BE49-F238E27FC236}">
                        <a16:creationId xmlns:a16="http://schemas.microsoft.com/office/drawing/2014/main" id="{4BC8FC90-9EE3-9C49-B4C0-02809925447E}"/>
                      </a:ext>
                    </a:extLst>
                  </p:cNvPr>
                  <p:cNvSpPr>
                    <a:spLocks noChangeShapeType="1"/>
                  </p:cNvSpPr>
                  <p:nvPr/>
                </p:nvSpPr>
                <p:spPr bwMode="auto">
                  <a:xfrm>
                    <a:off x="1893888" y="57689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4" name="Freeform 79">
                    <a:extLst>
                      <a:ext uri="{FF2B5EF4-FFF2-40B4-BE49-F238E27FC236}">
                        <a16:creationId xmlns:a16="http://schemas.microsoft.com/office/drawing/2014/main" id="{ADED817B-83A0-E247-9C46-2AF7BCCA8684}"/>
                      </a:ext>
                    </a:extLst>
                  </p:cNvPr>
                  <p:cNvSpPr>
                    <a:spLocks/>
                  </p:cNvSpPr>
                  <p:nvPr/>
                </p:nvSpPr>
                <p:spPr bwMode="auto">
                  <a:xfrm>
                    <a:off x="1760538" y="5692776"/>
                    <a:ext cx="150812" cy="152400"/>
                  </a:xfrm>
                  <a:custGeom>
                    <a:avLst/>
                    <a:gdLst>
                      <a:gd name="T0" fmla="*/ 95 w 95"/>
                      <a:gd name="T1" fmla="*/ 96 h 96"/>
                      <a:gd name="T2" fmla="*/ 0 w 95"/>
                      <a:gd name="T3" fmla="*/ 48 h 96"/>
                      <a:gd name="T4" fmla="*/ 95 w 95"/>
                      <a:gd name="T5" fmla="*/ 0 h 96"/>
                      <a:gd name="T6" fmla="*/ 95 w 95"/>
                      <a:gd name="T7" fmla="*/ 96 h 96"/>
                    </a:gdLst>
                    <a:ahLst/>
                    <a:cxnLst>
                      <a:cxn ang="0">
                        <a:pos x="T0" y="T1"/>
                      </a:cxn>
                      <a:cxn ang="0">
                        <a:pos x="T2" y="T3"/>
                      </a:cxn>
                      <a:cxn ang="0">
                        <a:pos x="T4" y="T5"/>
                      </a:cxn>
                      <a:cxn ang="0">
                        <a:pos x="T6" y="T7"/>
                      </a:cxn>
                    </a:cxnLst>
                    <a:rect l="0" t="0" r="r" b="b"/>
                    <a:pathLst>
                      <a:path w="95" h="96">
                        <a:moveTo>
                          <a:pt x="95" y="96"/>
                        </a:moveTo>
                        <a:lnTo>
                          <a:pt x="0" y="48"/>
                        </a:lnTo>
                        <a:lnTo>
                          <a:pt x="95" y="0"/>
                        </a:lnTo>
                        <a:lnTo>
                          <a:pt x="95"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5" name="Freeform 80">
                    <a:extLst>
                      <a:ext uri="{FF2B5EF4-FFF2-40B4-BE49-F238E27FC236}">
                        <a16:creationId xmlns:a16="http://schemas.microsoft.com/office/drawing/2014/main" id="{56049DE8-CF03-F444-B66F-6F01EB27C306}"/>
                      </a:ext>
                    </a:extLst>
                  </p:cNvPr>
                  <p:cNvSpPr>
                    <a:spLocks/>
                  </p:cNvSpPr>
                  <p:nvPr/>
                </p:nvSpPr>
                <p:spPr bwMode="auto">
                  <a:xfrm>
                    <a:off x="21034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6" name="Line 81">
                    <a:extLst>
                      <a:ext uri="{FF2B5EF4-FFF2-40B4-BE49-F238E27FC236}">
                        <a16:creationId xmlns:a16="http://schemas.microsoft.com/office/drawing/2014/main" id="{46FA9FE1-E1F4-ED40-AE37-64475E06E511}"/>
                      </a:ext>
                    </a:extLst>
                  </p:cNvPr>
                  <p:cNvSpPr>
                    <a:spLocks noChangeShapeType="1"/>
                  </p:cNvSpPr>
                  <p:nvPr/>
                </p:nvSpPr>
                <p:spPr bwMode="auto">
                  <a:xfrm>
                    <a:off x="1893888" y="6264276"/>
                    <a:ext cx="228600"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7" name="Freeform 82">
                    <a:extLst>
                      <a:ext uri="{FF2B5EF4-FFF2-40B4-BE49-F238E27FC236}">
                        <a16:creationId xmlns:a16="http://schemas.microsoft.com/office/drawing/2014/main" id="{25FF3595-5F84-634A-9C52-409A275C2BEB}"/>
                      </a:ext>
                    </a:extLst>
                  </p:cNvPr>
                  <p:cNvSpPr>
                    <a:spLocks/>
                  </p:cNvSpPr>
                  <p:nvPr/>
                </p:nvSpPr>
                <p:spPr bwMode="auto">
                  <a:xfrm>
                    <a:off x="1760538" y="6188076"/>
                    <a:ext cx="150812" cy="150813"/>
                  </a:xfrm>
                  <a:custGeom>
                    <a:avLst/>
                    <a:gdLst>
                      <a:gd name="T0" fmla="*/ 95 w 95"/>
                      <a:gd name="T1" fmla="*/ 95 h 95"/>
                      <a:gd name="T2" fmla="*/ 0 w 95"/>
                      <a:gd name="T3" fmla="*/ 48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8"/>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8" name="Freeform 83">
                    <a:extLst>
                      <a:ext uri="{FF2B5EF4-FFF2-40B4-BE49-F238E27FC236}">
                        <a16:creationId xmlns:a16="http://schemas.microsoft.com/office/drawing/2014/main" id="{34324820-7E67-0444-90F6-E2D82E145006}"/>
                      </a:ext>
                    </a:extLst>
                  </p:cNvPr>
                  <p:cNvSpPr>
                    <a:spLocks/>
                  </p:cNvSpPr>
                  <p:nvPr/>
                </p:nvSpPr>
                <p:spPr bwMode="auto">
                  <a:xfrm>
                    <a:off x="2103438" y="6188076"/>
                    <a:ext cx="152400" cy="150813"/>
                  </a:xfrm>
                  <a:custGeom>
                    <a:avLst/>
                    <a:gdLst>
                      <a:gd name="T0" fmla="*/ 0 w 96"/>
                      <a:gd name="T1" fmla="*/ 0 h 95"/>
                      <a:gd name="T2" fmla="*/ 96 w 96"/>
                      <a:gd name="T3" fmla="*/ 48 h 95"/>
                      <a:gd name="T4" fmla="*/ 0 w 96"/>
                      <a:gd name="T5" fmla="*/ 95 h 95"/>
                      <a:gd name="T6" fmla="*/ 0 w 96"/>
                      <a:gd name="T7" fmla="*/ 0 h 95"/>
                    </a:gdLst>
                    <a:ahLst/>
                    <a:cxnLst>
                      <a:cxn ang="0">
                        <a:pos x="T0" y="T1"/>
                      </a:cxn>
                      <a:cxn ang="0">
                        <a:pos x="T2" y="T3"/>
                      </a:cxn>
                      <a:cxn ang="0">
                        <a:pos x="T4" y="T5"/>
                      </a:cxn>
                      <a:cxn ang="0">
                        <a:pos x="T6" y="T7"/>
                      </a:cxn>
                    </a:cxnLst>
                    <a:rect l="0" t="0" r="r" b="b"/>
                    <a:pathLst>
                      <a:path w="96" h="95">
                        <a:moveTo>
                          <a:pt x="0" y="0"/>
                        </a:moveTo>
                        <a:lnTo>
                          <a:pt x="96" y="48"/>
                        </a:lnTo>
                        <a:lnTo>
                          <a:pt x="0" y="95"/>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9" name="Line 84">
                    <a:extLst>
                      <a:ext uri="{FF2B5EF4-FFF2-40B4-BE49-F238E27FC236}">
                        <a16:creationId xmlns:a16="http://schemas.microsoft.com/office/drawing/2014/main" id="{222CD475-26F6-014C-AB21-6524AE109973}"/>
                      </a:ext>
                    </a:extLst>
                  </p:cNvPr>
                  <p:cNvSpPr>
                    <a:spLocks noChangeShapeType="1"/>
                  </p:cNvSpPr>
                  <p:nvPr/>
                </p:nvSpPr>
                <p:spPr bwMode="auto">
                  <a:xfrm>
                    <a:off x="3568700" y="5768976"/>
                    <a:ext cx="230187" cy="0"/>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0" name="Freeform 85">
                    <a:extLst>
                      <a:ext uri="{FF2B5EF4-FFF2-40B4-BE49-F238E27FC236}">
                        <a16:creationId xmlns:a16="http://schemas.microsoft.com/office/drawing/2014/main" id="{4BDA9500-E00A-884F-8B3D-1DBAE7ACCA52}"/>
                      </a:ext>
                    </a:extLst>
                  </p:cNvPr>
                  <p:cNvSpPr>
                    <a:spLocks/>
                  </p:cNvSpPr>
                  <p:nvPr/>
                </p:nvSpPr>
                <p:spPr bwMode="auto">
                  <a:xfrm>
                    <a:off x="3436938" y="5692776"/>
                    <a:ext cx="150812" cy="152400"/>
                  </a:xfrm>
                  <a:custGeom>
                    <a:avLst/>
                    <a:gdLst>
                      <a:gd name="T0" fmla="*/ 95 w 95"/>
                      <a:gd name="T1" fmla="*/ 96 h 96"/>
                      <a:gd name="T2" fmla="*/ 0 w 95"/>
                      <a:gd name="T3" fmla="*/ 48 h 96"/>
                      <a:gd name="T4" fmla="*/ 95 w 95"/>
                      <a:gd name="T5" fmla="*/ 0 h 96"/>
                      <a:gd name="T6" fmla="*/ 95 w 95"/>
                      <a:gd name="T7" fmla="*/ 96 h 96"/>
                    </a:gdLst>
                    <a:ahLst/>
                    <a:cxnLst>
                      <a:cxn ang="0">
                        <a:pos x="T0" y="T1"/>
                      </a:cxn>
                      <a:cxn ang="0">
                        <a:pos x="T2" y="T3"/>
                      </a:cxn>
                      <a:cxn ang="0">
                        <a:pos x="T4" y="T5"/>
                      </a:cxn>
                      <a:cxn ang="0">
                        <a:pos x="T6" y="T7"/>
                      </a:cxn>
                    </a:cxnLst>
                    <a:rect l="0" t="0" r="r" b="b"/>
                    <a:pathLst>
                      <a:path w="95" h="96">
                        <a:moveTo>
                          <a:pt x="95" y="96"/>
                        </a:moveTo>
                        <a:lnTo>
                          <a:pt x="0" y="48"/>
                        </a:lnTo>
                        <a:lnTo>
                          <a:pt x="95" y="0"/>
                        </a:lnTo>
                        <a:lnTo>
                          <a:pt x="95"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1" name="Freeform 86">
                    <a:extLst>
                      <a:ext uri="{FF2B5EF4-FFF2-40B4-BE49-F238E27FC236}">
                        <a16:creationId xmlns:a16="http://schemas.microsoft.com/office/drawing/2014/main" id="{32A3875A-EB37-6F45-A7BA-8988D08FDEB2}"/>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2" name="Freeform 87">
                    <a:extLst>
                      <a:ext uri="{FF2B5EF4-FFF2-40B4-BE49-F238E27FC236}">
                        <a16:creationId xmlns:a16="http://schemas.microsoft.com/office/drawing/2014/main" id="{768EBE5D-5C3E-1C4F-8B71-C44095E64C1B}"/>
                      </a:ext>
                    </a:extLst>
                  </p:cNvPr>
                  <p:cNvSpPr>
                    <a:spLocks/>
                  </p:cNvSpPr>
                  <p:nvPr/>
                </p:nvSpPr>
                <p:spPr bwMode="auto">
                  <a:xfrm>
                    <a:off x="3568700" y="5273676"/>
                    <a:ext cx="230187" cy="495300"/>
                  </a:xfrm>
                  <a:custGeom>
                    <a:avLst/>
                    <a:gdLst>
                      <a:gd name="T0" fmla="*/ 0 w 145"/>
                      <a:gd name="T1" fmla="*/ 0 h 312"/>
                      <a:gd name="T2" fmla="*/ 72 w 145"/>
                      <a:gd name="T3" fmla="*/ 0 h 312"/>
                      <a:gd name="T4" fmla="*/ 72 w 145"/>
                      <a:gd name="T5" fmla="*/ 312 h 312"/>
                      <a:gd name="T6" fmla="*/ 145 w 145"/>
                      <a:gd name="T7" fmla="*/ 312 h 312"/>
                    </a:gdLst>
                    <a:ahLst/>
                    <a:cxnLst>
                      <a:cxn ang="0">
                        <a:pos x="T0" y="T1"/>
                      </a:cxn>
                      <a:cxn ang="0">
                        <a:pos x="T2" y="T3"/>
                      </a:cxn>
                      <a:cxn ang="0">
                        <a:pos x="T4" y="T5"/>
                      </a:cxn>
                      <a:cxn ang="0">
                        <a:pos x="T6" y="T7"/>
                      </a:cxn>
                    </a:cxnLst>
                    <a:rect l="0" t="0" r="r" b="b"/>
                    <a:pathLst>
                      <a:path w="145" h="312">
                        <a:moveTo>
                          <a:pt x="0" y="0"/>
                        </a:moveTo>
                        <a:lnTo>
                          <a:pt x="72" y="0"/>
                        </a:lnTo>
                        <a:lnTo>
                          <a:pt x="72" y="312"/>
                        </a:lnTo>
                        <a:lnTo>
                          <a:pt x="145" y="312"/>
                        </a:lnTo>
                      </a:path>
                    </a:pathLst>
                  </a:custGeom>
                  <a:noFill/>
                  <a:ln w="29" cap="rnd">
                    <a:solidFill>
                      <a:srgbClr val="44709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3" name="Freeform 88">
                    <a:extLst>
                      <a:ext uri="{FF2B5EF4-FFF2-40B4-BE49-F238E27FC236}">
                        <a16:creationId xmlns:a16="http://schemas.microsoft.com/office/drawing/2014/main" id="{A2215D3A-4B56-064B-8070-38C000D074E6}"/>
                      </a:ext>
                    </a:extLst>
                  </p:cNvPr>
                  <p:cNvSpPr>
                    <a:spLocks/>
                  </p:cNvSpPr>
                  <p:nvPr/>
                </p:nvSpPr>
                <p:spPr bwMode="auto">
                  <a:xfrm>
                    <a:off x="3436938" y="5199063"/>
                    <a:ext cx="150812" cy="150813"/>
                  </a:xfrm>
                  <a:custGeom>
                    <a:avLst/>
                    <a:gdLst>
                      <a:gd name="T0" fmla="*/ 95 w 95"/>
                      <a:gd name="T1" fmla="*/ 95 h 95"/>
                      <a:gd name="T2" fmla="*/ 0 w 95"/>
                      <a:gd name="T3" fmla="*/ 47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7"/>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4" name="Freeform 89">
                    <a:extLst>
                      <a:ext uri="{FF2B5EF4-FFF2-40B4-BE49-F238E27FC236}">
                        <a16:creationId xmlns:a16="http://schemas.microsoft.com/office/drawing/2014/main" id="{33F599A4-88EF-CE44-B7A9-FA8F2400F142}"/>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5" name="Freeform 90">
                    <a:extLst>
                      <a:ext uri="{FF2B5EF4-FFF2-40B4-BE49-F238E27FC236}">
                        <a16:creationId xmlns:a16="http://schemas.microsoft.com/office/drawing/2014/main" id="{163E52EC-4D20-5047-B2C3-AC74592BDA99}"/>
                      </a:ext>
                    </a:extLst>
                  </p:cNvPr>
                  <p:cNvSpPr>
                    <a:spLocks/>
                  </p:cNvSpPr>
                  <p:nvPr/>
                </p:nvSpPr>
                <p:spPr bwMode="auto">
                  <a:xfrm>
                    <a:off x="3568700" y="5768976"/>
                    <a:ext cx="230187" cy="495300"/>
                  </a:xfrm>
                  <a:custGeom>
                    <a:avLst/>
                    <a:gdLst>
                      <a:gd name="T0" fmla="*/ 0 w 145"/>
                      <a:gd name="T1" fmla="*/ 312 h 312"/>
                      <a:gd name="T2" fmla="*/ 72 w 145"/>
                      <a:gd name="T3" fmla="*/ 312 h 312"/>
                      <a:gd name="T4" fmla="*/ 72 w 145"/>
                      <a:gd name="T5" fmla="*/ 0 h 312"/>
                      <a:gd name="T6" fmla="*/ 145 w 145"/>
                      <a:gd name="T7" fmla="*/ 0 h 312"/>
                    </a:gdLst>
                    <a:ahLst/>
                    <a:cxnLst>
                      <a:cxn ang="0">
                        <a:pos x="T0" y="T1"/>
                      </a:cxn>
                      <a:cxn ang="0">
                        <a:pos x="T2" y="T3"/>
                      </a:cxn>
                      <a:cxn ang="0">
                        <a:pos x="T4" y="T5"/>
                      </a:cxn>
                      <a:cxn ang="0">
                        <a:pos x="T6" y="T7"/>
                      </a:cxn>
                    </a:cxnLst>
                    <a:rect l="0" t="0" r="r" b="b"/>
                    <a:pathLst>
                      <a:path w="145" h="312">
                        <a:moveTo>
                          <a:pt x="0" y="312"/>
                        </a:moveTo>
                        <a:lnTo>
                          <a:pt x="72" y="312"/>
                        </a:lnTo>
                        <a:lnTo>
                          <a:pt x="72" y="0"/>
                        </a:lnTo>
                        <a:lnTo>
                          <a:pt x="145" y="0"/>
                        </a:lnTo>
                      </a:path>
                    </a:pathLst>
                  </a:custGeom>
                  <a:noFill/>
                  <a:ln w="29" cap="rnd">
                    <a:solidFill>
                      <a:srgbClr val="44709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6" name="Freeform 91">
                    <a:extLst>
                      <a:ext uri="{FF2B5EF4-FFF2-40B4-BE49-F238E27FC236}">
                        <a16:creationId xmlns:a16="http://schemas.microsoft.com/office/drawing/2014/main" id="{9D922AC1-0044-2044-9B08-FB06530E1102}"/>
                      </a:ext>
                    </a:extLst>
                  </p:cNvPr>
                  <p:cNvSpPr>
                    <a:spLocks/>
                  </p:cNvSpPr>
                  <p:nvPr/>
                </p:nvSpPr>
                <p:spPr bwMode="auto">
                  <a:xfrm>
                    <a:off x="3436938" y="6188076"/>
                    <a:ext cx="150812" cy="150813"/>
                  </a:xfrm>
                  <a:custGeom>
                    <a:avLst/>
                    <a:gdLst>
                      <a:gd name="T0" fmla="*/ 95 w 95"/>
                      <a:gd name="T1" fmla="*/ 95 h 95"/>
                      <a:gd name="T2" fmla="*/ 0 w 95"/>
                      <a:gd name="T3" fmla="*/ 48 h 95"/>
                      <a:gd name="T4" fmla="*/ 95 w 95"/>
                      <a:gd name="T5" fmla="*/ 0 h 95"/>
                      <a:gd name="T6" fmla="*/ 95 w 95"/>
                      <a:gd name="T7" fmla="*/ 95 h 95"/>
                    </a:gdLst>
                    <a:ahLst/>
                    <a:cxnLst>
                      <a:cxn ang="0">
                        <a:pos x="T0" y="T1"/>
                      </a:cxn>
                      <a:cxn ang="0">
                        <a:pos x="T2" y="T3"/>
                      </a:cxn>
                      <a:cxn ang="0">
                        <a:pos x="T4" y="T5"/>
                      </a:cxn>
                      <a:cxn ang="0">
                        <a:pos x="T6" y="T7"/>
                      </a:cxn>
                    </a:cxnLst>
                    <a:rect l="0" t="0" r="r" b="b"/>
                    <a:pathLst>
                      <a:path w="95" h="95">
                        <a:moveTo>
                          <a:pt x="95" y="95"/>
                        </a:moveTo>
                        <a:lnTo>
                          <a:pt x="0" y="48"/>
                        </a:lnTo>
                        <a:lnTo>
                          <a:pt x="95" y="0"/>
                        </a:lnTo>
                        <a:lnTo>
                          <a:pt x="95"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7" name="Freeform 92">
                    <a:extLst>
                      <a:ext uri="{FF2B5EF4-FFF2-40B4-BE49-F238E27FC236}">
                        <a16:creationId xmlns:a16="http://schemas.microsoft.com/office/drawing/2014/main" id="{2A308F59-17D6-E34C-9C87-67D51A11240B}"/>
                      </a:ext>
                    </a:extLst>
                  </p:cNvPr>
                  <p:cNvSpPr>
                    <a:spLocks/>
                  </p:cNvSpPr>
                  <p:nvPr/>
                </p:nvSpPr>
                <p:spPr bwMode="auto">
                  <a:xfrm>
                    <a:off x="3779838" y="5692776"/>
                    <a:ext cx="152400" cy="152400"/>
                  </a:xfrm>
                  <a:custGeom>
                    <a:avLst/>
                    <a:gdLst>
                      <a:gd name="T0" fmla="*/ 0 w 96"/>
                      <a:gd name="T1" fmla="*/ 0 h 96"/>
                      <a:gd name="T2" fmla="*/ 96 w 96"/>
                      <a:gd name="T3" fmla="*/ 48 h 96"/>
                      <a:gd name="T4" fmla="*/ 0 w 96"/>
                      <a:gd name="T5" fmla="*/ 96 h 96"/>
                      <a:gd name="T6" fmla="*/ 0 w 96"/>
                      <a:gd name="T7" fmla="*/ 0 h 96"/>
                    </a:gdLst>
                    <a:ahLst/>
                    <a:cxnLst>
                      <a:cxn ang="0">
                        <a:pos x="T0" y="T1"/>
                      </a:cxn>
                      <a:cxn ang="0">
                        <a:pos x="T2" y="T3"/>
                      </a:cxn>
                      <a:cxn ang="0">
                        <a:pos x="T4" y="T5"/>
                      </a:cxn>
                      <a:cxn ang="0">
                        <a:pos x="T6" y="T7"/>
                      </a:cxn>
                    </a:cxnLst>
                    <a:rect l="0" t="0" r="r" b="b"/>
                    <a:pathLst>
                      <a:path w="96" h="96">
                        <a:moveTo>
                          <a:pt x="0" y="0"/>
                        </a:moveTo>
                        <a:lnTo>
                          <a:pt x="96" y="48"/>
                        </a:lnTo>
                        <a:lnTo>
                          <a:pt x="0" y="96"/>
                        </a:lnTo>
                        <a:lnTo>
                          <a:pt x="0"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8" name="Line 99">
                    <a:extLst>
                      <a:ext uri="{FF2B5EF4-FFF2-40B4-BE49-F238E27FC236}">
                        <a16:creationId xmlns:a16="http://schemas.microsoft.com/office/drawing/2014/main" id="{04E4465D-9E08-0744-97A0-0D780698E315}"/>
                      </a:ext>
                    </a:extLst>
                  </p:cNvPr>
                  <p:cNvSpPr>
                    <a:spLocks noChangeShapeType="1"/>
                  </p:cNvSpPr>
                  <p:nvPr/>
                </p:nvSpPr>
                <p:spPr bwMode="auto">
                  <a:xfrm>
                    <a:off x="2938463" y="4911726"/>
                    <a:ext cx="0" cy="65088"/>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9" name="Freeform 100">
                    <a:extLst>
                      <a:ext uri="{FF2B5EF4-FFF2-40B4-BE49-F238E27FC236}">
                        <a16:creationId xmlns:a16="http://schemas.microsoft.com/office/drawing/2014/main" id="{A75A38BB-A142-EA4C-A2CD-CA23B91F4E51}"/>
                      </a:ext>
                    </a:extLst>
                  </p:cNvPr>
                  <p:cNvSpPr>
                    <a:spLocks/>
                  </p:cNvSpPr>
                  <p:nvPr/>
                </p:nvSpPr>
                <p:spPr bwMode="auto">
                  <a:xfrm>
                    <a:off x="2862263" y="4779963"/>
                    <a:ext cx="152400" cy="150813"/>
                  </a:xfrm>
                  <a:custGeom>
                    <a:avLst/>
                    <a:gdLst>
                      <a:gd name="T0" fmla="*/ 0 w 96"/>
                      <a:gd name="T1" fmla="*/ 95 h 95"/>
                      <a:gd name="T2" fmla="*/ 48 w 96"/>
                      <a:gd name="T3" fmla="*/ 0 h 95"/>
                      <a:gd name="T4" fmla="*/ 96 w 96"/>
                      <a:gd name="T5" fmla="*/ 95 h 95"/>
                      <a:gd name="T6" fmla="*/ 0 w 96"/>
                      <a:gd name="T7" fmla="*/ 95 h 95"/>
                    </a:gdLst>
                    <a:ahLst/>
                    <a:cxnLst>
                      <a:cxn ang="0">
                        <a:pos x="T0" y="T1"/>
                      </a:cxn>
                      <a:cxn ang="0">
                        <a:pos x="T2" y="T3"/>
                      </a:cxn>
                      <a:cxn ang="0">
                        <a:pos x="T4" y="T5"/>
                      </a:cxn>
                      <a:cxn ang="0">
                        <a:pos x="T6" y="T7"/>
                      </a:cxn>
                    </a:cxnLst>
                    <a:rect l="0" t="0" r="r" b="b"/>
                    <a:pathLst>
                      <a:path w="96" h="95">
                        <a:moveTo>
                          <a:pt x="0" y="95"/>
                        </a:moveTo>
                        <a:lnTo>
                          <a:pt x="48" y="0"/>
                        </a:lnTo>
                        <a:lnTo>
                          <a:pt x="96" y="95"/>
                        </a:lnTo>
                        <a:lnTo>
                          <a:pt x="0" y="95"/>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0" name="Freeform 101">
                    <a:extLst>
                      <a:ext uri="{FF2B5EF4-FFF2-40B4-BE49-F238E27FC236}">
                        <a16:creationId xmlns:a16="http://schemas.microsoft.com/office/drawing/2014/main" id="{CB9B001F-6F40-1449-BA8A-1E8D6DE1D092}"/>
                      </a:ext>
                    </a:extLst>
                  </p:cNvPr>
                  <p:cNvSpPr>
                    <a:spLocks/>
                  </p:cNvSpPr>
                  <p:nvPr/>
                </p:nvSpPr>
                <p:spPr bwMode="auto">
                  <a:xfrm>
                    <a:off x="2862263" y="4957763"/>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1" name="Line 102">
                    <a:extLst>
                      <a:ext uri="{FF2B5EF4-FFF2-40B4-BE49-F238E27FC236}">
                        <a16:creationId xmlns:a16="http://schemas.microsoft.com/office/drawing/2014/main" id="{241E228F-9442-5046-8962-5658400EF1C2}"/>
                      </a:ext>
                    </a:extLst>
                  </p:cNvPr>
                  <p:cNvSpPr>
                    <a:spLocks noChangeShapeType="1"/>
                  </p:cNvSpPr>
                  <p:nvPr/>
                </p:nvSpPr>
                <p:spPr bwMode="auto">
                  <a:xfrm>
                    <a:off x="5511800" y="4910138"/>
                    <a:ext cx="0" cy="65088"/>
                  </a:xfrm>
                  <a:prstGeom prst="line">
                    <a:avLst/>
                  </a:prstGeom>
                  <a:noFill/>
                  <a:ln w="29" cap="rnd">
                    <a:solidFill>
                      <a:srgbClr val="4470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2" name="Freeform 103">
                    <a:extLst>
                      <a:ext uri="{FF2B5EF4-FFF2-40B4-BE49-F238E27FC236}">
                        <a16:creationId xmlns:a16="http://schemas.microsoft.com/office/drawing/2014/main" id="{E7AF0D0D-2EA4-5946-9FE7-E4CBD1FEB1BF}"/>
                      </a:ext>
                    </a:extLst>
                  </p:cNvPr>
                  <p:cNvSpPr>
                    <a:spLocks/>
                  </p:cNvSpPr>
                  <p:nvPr/>
                </p:nvSpPr>
                <p:spPr bwMode="auto">
                  <a:xfrm>
                    <a:off x="5435600" y="4778376"/>
                    <a:ext cx="152400" cy="152400"/>
                  </a:xfrm>
                  <a:custGeom>
                    <a:avLst/>
                    <a:gdLst>
                      <a:gd name="T0" fmla="*/ 0 w 96"/>
                      <a:gd name="T1" fmla="*/ 96 h 96"/>
                      <a:gd name="T2" fmla="*/ 48 w 96"/>
                      <a:gd name="T3" fmla="*/ 0 h 96"/>
                      <a:gd name="T4" fmla="*/ 96 w 96"/>
                      <a:gd name="T5" fmla="*/ 96 h 96"/>
                      <a:gd name="T6" fmla="*/ 0 w 96"/>
                      <a:gd name="T7" fmla="*/ 96 h 96"/>
                    </a:gdLst>
                    <a:ahLst/>
                    <a:cxnLst>
                      <a:cxn ang="0">
                        <a:pos x="T0" y="T1"/>
                      </a:cxn>
                      <a:cxn ang="0">
                        <a:pos x="T2" y="T3"/>
                      </a:cxn>
                      <a:cxn ang="0">
                        <a:pos x="T4" y="T5"/>
                      </a:cxn>
                      <a:cxn ang="0">
                        <a:pos x="T6" y="T7"/>
                      </a:cxn>
                    </a:cxnLst>
                    <a:rect l="0" t="0" r="r" b="b"/>
                    <a:pathLst>
                      <a:path w="96" h="96">
                        <a:moveTo>
                          <a:pt x="0" y="96"/>
                        </a:moveTo>
                        <a:lnTo>
                          <a:pt x="48" y="0"/>
                        </a:lnTo>
                        <a:lnTo>
                          <a:pt x="96" y="96"/>
                        </a:lnTo>
                        <a:lnTo>
                          <a:pt x="0" y="96"/>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3" name="Freeform 104">
                    <a:extLst>
                      <a:ext uri="{FF2B5EF4-FFF2-40B4-BE49-F238E27FC236}">
                        <a16:creationId xmlns:a16="http://schemas.microsoft.com/office/drawing/2014/main" id="{B0EBBF06-6ED0-674B-9AA0-1AAFA50B98C6}"/>
                      </a:ext>
                    </a:extLst>
                  </p:cNvPr>
                  <p:cNvSpPr>
                    <a:spLocks/>
                  </p:cNvSpPr>
                  <p:nvPr/>
                </p:nvSpPr>
                <p:spPr bwMode="auto">
                  <a:xfrm>
                    <a:off x="5435600" y="4956176"/>
                    <a:ext cx="152400" cy="152400"/>
                  </a:xfrm>
                  <a:custGeom>
                    <a:avLst/>
                    <a:gdLst>
                      <a:gd name="T0" fmla="*/ 96 w 96"/>
                      <a:gd name="T1" fmla="*/ 0 h 96"/>
                      <a:gd name="T2" fmla="*/ 48 w 96"/>
                      <a:gd name="T3" fmla="*/ 96 h 96"/>
                      <a:gd name="T4" fmla="*/ 0 w 96"/>
                      <a:gd name="T5" fmla="*/ 0 h 96"/>
                      <a:gd name="T6" fmla="*/ 96 w 96"/>
                      <a:gd name="T7" fmla="*/ 0 h 96"/>
                    </a:gdLst>
                    <a:ahLst/>
                    <a:cxnLst>
                      <a:cxn ang="0">
                        <a:pos x="T0" y="T1"/>
                      </a:cxn>
                      <a:cxn ang="0">
                        <a:pos x="T2" y="T3"/>
                      </a:cxn>
                      <a:cxn ang="0">
                        <a:pos x="T4" y="T5"/>
                      </a:cxn>
                      <a:cxn ang="0">
                        <a:pos x="T6" y="T7"/>
                      </a:cxn>
                    </a:cxnLst>
                    <a:rect l="0" t="0" r="r" b="b"/>
                    <a:pathLst>
                      <a:path w="96" h="96">
                        <a:moveTo>
                          <a:pt x="96" y="0"/>
                        </a:moveTo>
                        <a:lnTo>
                          <a:pt x="48" y="96"/>
                        </a:lnTo>
                        <a:lnTo>
                          <a:pt x="0" y="0"/>
                        </a:lnTo>
                        <a:lnTo>
                          <a:pt x="96" y="0"/>
                        </a:lnTo>
                        <a:close/>
                      </a:path>
                    </a:pathLst>
                  </a:custGeom>
                  <a:solidFill>
                    <a:srgbClr val="447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9" name="111 Flecha izquierda y derecha">
                  <a:extLst>
                    <a:ext uri="{FF2B5EF4-FFF2-40B4-BE49-F238E27FC236}">
                      <a16:creationId xmlns:a16="http://schemas.microsoft.com/office/drawing/2014/main" id="{6DCD40EF-AD29-4842-B821-55BBE3743B00}"/>
                    </a:ext>
                  </a:extLst>
                </p:cNvPr>
                <p:cNvSpPr/>
                <p:nvPr/>
              </p:nvSpPr>
              <p:spPr>
                <a:xfrm rot="5400000">
                  <a:off x="7877174" y="5611814"/>
                  <a:ext cx="561975" cy="254000"/>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13" name="Rectángulo redondeado 12">
                <a:extLst>
                  <a:ext uri="{FF2B5EF4-FFF2-40B4-BE49-F238E27FC236}">
                    <a16:creationId xmlns:a16="http://schemas.microsoft.com/office/drawing/2014/main" id="{DA26956A-404F-204D-B808-64D2F6CD6329}"/>
                  </a:ext>
                </a:extLst>
              </p:cNvPr>
              <p:cNvSpPr/>
              <p:nvPr/>
            </p:nvSpPr>
            <p:spPr>
              <a:xfrm>
                <a:off x="5333523" y="2525981"/>
                <a:ext cx="3595725" cy="40840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600" b="1" dirty="0"/>
                  <a:t>UNIDAD DE MEDICINA TRANSFUSIONAL</a:t>
                </a:r>
                <a:endParaRPr lang="en-US" sz="1600" b="1" dirty="0"/>
              </a:p>
            </p:txBody>
          </p:sp>
          <p:sp>
            <p:nvSpPr>
              <p:cNvPr id="14" name="Rectángulo redondeado 13">
                <a:extLst>
                  <a:ext uri="{FF2B5EF4-FFF2-40B4-BE49-F238E27FC236}">
                    <a16:creationId xmlns:a16="http://schemas.microsoft.com/office/drawing/2014/main" id="{95001013-D03F-4E47-9DC2-FE7562663CBE}"/>
                  </a:ext>
                </a:extLst>
              </p:cNvPr>
              <p:cNvSpPr/>
              <p:nvPr/>
            </p:nvSpPr>
            <p:spPr>
              <a:xfrm>
                <a:off x="5625312" y="937173"/>
                <a:ext cx="3286932" cy="338911"/>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600" b="1" dirty="0"/>
                  <a:t>PROGRAMA NACIONAL DE SANGRE</a:t>
                </a:r>
                <a:endParaRPr lang="en-US" sz="1600" b="1" dirty="0"/>
              </a:p>
            </p:txBody>
          </p:sp>
          <p:cxnSp>
            <p:nvCxnSpPr>
              <p:cNvPr id="15" name="Conector recto de flecha 14">
                <a:extLst>
                  <a:ext uri="{FF2B5EF4-FFF2-40B4-BE49-F238E27FC236}">
                    <a16:creationId xmlns:a16="http://schemas.microsoft.com/office/drawing/2014/main" id="{CFE431E9-64D5-0447-8F3D-3F745BC8F1AF}"/>
                  </a:ext>
                </a:extLst>
              </p:cNvPr>
              <p:cNvCxnSpPr/>
              <p:nvPr/>
            </p:nvCxnSpPr>
            <p:spPr>
              <a:xfrm>
                <a:off x="4755493" y="1106628"/>
                <a:ext cx="798804"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de flecha 15">
                <a:extLst>
                  <a:ext uri="{FF2B5EF4-FFF2-40B4-BE49-F238E27FC236}">
                    <a16:creationId xmlns:a16="http://schemas.microsoft.com/office/drawing/2014/main" id="{5319DA24-6FCE-384E-AD94-41F45C47F46D}"/>
                  </a:ext>
                </a:extLst>
              </p:cNvPr>
              <p:cNvCxnSpPr/>
              <p:nvPr/>
            </p:nvCxnSpPr>
            <p:spPr>
              <a:xfrm>
                <a:off x="4549694" y="2730183"/>
                <a:ext cx="798804"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7" name="Picture 7" descr="IMGP0311">
                <a:extLst>
                  <a:ext uri="{FF2B5EF4-FFF2-40B4-BE49-F238E27FC236}">
                    <a16:creationId xmlns:a16="http://schemas.microsoft.com/office/drawing/2014/main" id="{F19AE7C7-CC3A-6442-A089-328A855E5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97" y="2099094"/>
                <a:ext cx="1828088" cy="172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98869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76C308-56E3-F14B-8DF8-337B54C48976}"/>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696D08E6-6C5D-D94A-B254-61860BB1CDB4}"/>
              </a:ext>
            </a:extLst>
          </p:cNvPr>
          <p:cNvSpPr txBox="1"/>
          <p:nvPr/>
        </p:nvSpPr>
        <p:spPr>
          <a:xfrm>
            <a:off x="8137056" y="3017124"/>
            <a:ext cx="3794389" cy="1142067"/>
          </a:xfrm>
          <a:prstGeom prst="rect">
            <a:avLst/>
          </a:prstGeom>
        </p:spPr>
        <p:txBody>
          <a:bodyPr vert="horz" lIns="91440" tIns="45720" rIns="91440" bIns="45720" rtlCol="0" anchor="ctr">
            <a:noAutofit/>
          </a:bodyPr>
          <a:lstStyle>
            <a:defPPr>
              <a:defRPr lang="en-US"/>
            </a:defPPr>
            <a:lvl1pPr algn="ctr" defTabSz="685800">
              <a:lnSpc>
                <a:spcPct val="90000"/>
              </a:lnSpc>
              <a:spcBef>
                <a:spcPct val="0"/>
              </a:spcBef>
              <a:buNone/>
              <a:defRPr sz="3600">
                <a:solidFill>
                  <a:srgbClr val="C00000"/>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BO" sz="2800" dirty="0"/>
              <a:t>ESTRUCTURA</a:t>
            </a:r>
          </a:p>
          <a:p>
            <a:r>
              <a:rPr lang="es-BO" sz="2800" dirty="0"/>
              <a:t>ORGANIZACIONAL</a:t>
            </a:r>
            <a:endParaRPr lang="en-US" sz="2800" dirty="0"/>
          </a:p>
        </p:txBody>
      </p:sp>
      <p:pic>
        <p:nvPicPr>
          <p:cNvPr id="8" name="Imagen 7">
            <a:extLst>
              <a:ext uri="{FF2B5EF4-FFF2-40B4-BE49-F238E27FC236}">
                <a16:creationId xmlns:a16="http://schemas.microsoft.com/office/drawing/2014/main" id="{15F5B9B9-E1D2-6649-A2C4-5DAC1840B7CF}"/>
              </a:ext>
            </a:extLst>
          </p:cNvPr>
          <p:cNvPicPr>
            <a:picLocks noChangeAspect="1"/>
          </p:cNvPicPr>
          <p:nvPr/>
        </p:nvPicPr>
        <p:blipFill>
          <a:blip r:embed="rId3"/>
          <a:stretch>
            <a:fillRect/>
          </a:stretch>
        </p:blipFill>
        <p:spPr>
          <a:xfrm>
            <a:off x="1851290" y="717631"/>
            <a:ext cx="5704802" cy="5877902"/>
          </a:xfrm>
          <a:prstGeom prst="rect">
            <a:avLst/>
          </a:prstGeom>
        </p:spPr>
      </p:pic>
    </p:spTree>
    <p:extLst>
      <p:ext uri="{BB962C8B-B14F-4D97-AF65-F5344CB8AC3E}">
        <p14:creationId xmlns:p14="http://schemas.microsoft.com/office/powerpoint/2010/main" val="32446585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2862</Words>
  <Application>Microsoft Office PowerPoint</Application>
  <PresentationFormat>Panorámica</PresentationFormat>
  <Paragraphs>264</Paragraphs>
  <Slides>48</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48</vt:i4>
      </vt:variant>
    </vt:vector>
  </HeadingPairs>
  <TitlesOfParts>
    <vt:vector size="62" baseType="lpstr">
      <vt:lpstr>Arial</vt:lpstr>
      <vt:lpstr>Arial Narrow</vt:lpstr>
      <vt:lpstr>Arial Rounded MT Bold</vt:lpstr>
      <vt:lpstr>Calibri</vt:lpstr>
      <vt:lpstr>Calibri Light</vt:lpstr>
      <vt:lpstr>Copperplate Gothic Light</vt:lpstr>
      <vt:lpstr>Edwardian Script ITC</vt:lpstr>
      <vt:lpstr>Segoe UI</vt:lpstr>
      <vt:lpstr>Segoe UI Variable Text Semibold</vt:lpstr>
      <vt:lpstr>Symbol</vt:lpstr>
      <vt:lpstr>Tahoma</vt:lpstr>
      <vt:lpstr>Times New Roman</vt:lpstr>
      <vt:lpstr>Wingdings</vt:lpstr>
      <vt:lpstr>Tema de Office</vt:lpstr>
      <vt:lpstr>GOBIERNO AUTÓNOMO DEPARTAMENTAL DE LA PAZ   SERVICIO DEPARTAMENTAL DE SALUD  HEMOCENTRO – BSRDLP   AUDIENCIA PÚBLICA DE RENDICIÓN DE CUENTAS FINAL 2024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ALCANZADOS POA2024</vt:lpstr>
      <vt:lpstr>ANALISIS</vt:lpstr>
      <vt:lpstr>OTRAS ACCIONES QUE CONTRIBUYERON AL CUMPLIMIENTO DE LA MISION INSTITUCIONAL.</vt:lpstr>
      <vt:lpstr>Presentación de PowerPoint</vt:lpstr>
      <vt:lpstr>Presentación de PowerPoint</vt:lpstr>
      <vt:lpstr>Presentación de PowerPoint</vt:lpstr>
      <vt:lpstr>ACTUALIZACIÓN DE MANUALES, REGLAMENTOS Y PROCEDIMIENTOS</vt:lpstr>
      <vt:lpstr>CAPACITACIÓN DE RECURSOS HUMANOS</vt:lpstr>
      <vt:lpstr>Presentación de PowerPoint</vt:lpstr>
      <vt:lpstr>Presentación de PowerPoint</vt:lpstr>
      <vt:lpstr>Presentación de PowerPoint</vt:lpstr>
      <vt:lpstr>Presentación de PowerPoint</vt:lpstr>
      <vt:lpstr>Presentación de PowerPoint</vt:lpstr>
      <vt:lpstr> INFORME ADMINISTRATIVO FINANCIERO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AUTÓNOMO DEPARTAMENTAL DE LA PAZ   SERVICIO DEPARTAMENTAL DE SALUD  HEMOCENTRO – BSRDLP   AUDIENCIA PÚBLICA DE RENDICIÓN DE CUENTAS FINAL 2022</dc:title>
  <dc:creator>Microsoft Office User</dc:creator>
  <cp:lastModifiedBy>Heinz Lima Adriázola</cp:lastModifiedBy>
  <cp:revision>39</cp:revision>
  <cp:lastPrinted>2023-02-13T03:19:00Z</cp:lastPrinted>
  <dcterms:created xsi:type="dcterms:W3CDTF">2023-02-12T22:19:14Z</dcterms:created>
  <dcterms:modified xsi:type="dcterms:W3CDTF">2025-01-29T21:24:25Z</dcterms:modified>
</cp:coreProperties>
</file>