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38" r:id="rId3"/>
    <p:sldId id="339" r:id="rId4"/>
    <p:sldId id="257" r:id="rId5"/>
    <p:sldId id="258" r:id="rId6"/>
    <p:sldId id="259" r:id="rId7"/>
    <p:sldId id="340" r:id="rId8"/>
    <p:sldId id="260" r:id="rId9"/>
    <p:sldId id="261" r:id="rId10"/>
    <p:sldId id="263" r:id="rId11"/>
    <p:sldId id="265" r:id="rId12"/>
    <p:sldId id="266" r:id="rId13"/>
    <p:sldId id="268" r:id="rId14"/>
    <p:sldId id="269" r:id="rId15"/>
    <p:sldId id="270" r:id="rId16"/>
    <p:sldId id="271" r:id="rId17"/>
    <p:sldId id="272" r:id="rId18"/>
    <p:sldId id="273" r:id="rId19"/>
    <p:sldId id="275" r:id="rId20"/>
    <p:sldId id="277" r:id="rId21"/>
    <p:sldId id="380" r:id="rId22"/>
    <p:sldId id="278" r:id="rId23"/>
    <p:sldId id="279" r:id="rId24"/>
    <p:sldId id="281" r:id="rId25"/>
    <p:sldId id="283" r:id="rId26"/>
    <p:sldId id="285" r:id="rId27"/>
    <p:sldId id="286" r:id="rId28"/>
    <p:sldId id="288" r:id="rId29"/>
    <p:sldId id="381" r:id="rId30"/>
    <p:sldId id="289" r:id="rId31"/>
    <p:sldId id="290" r:id="rId32"/>
    <p:sldId id="291" r:id="rId33"/>
    <p:sldId id="292" r:id="rId34"/>
    <p:sldId id="368" r:id="rId35"/>
    <p:sldId id="358" r:id="rId36"/>
    <p:sldId id="369" r:id="rId37"/>
    <p:sldId id="296" r:id="rId38"/>
    <p:sldId id="297" r:id="rId39"/>
    <p:sldId id="298" r:id="rId40"/>
    <p:sldId id="370" r:id="rId41"/>
    <p:sldId id="371" r:id="rId42"/>
    <p:sldId id="372" r:id="rId43"/>
    <p:sldId id="373" r:id="rId44"/>
    <p:sldId id="274" r:id="rId45"/>
    <p:sldId id="374" r:id="rId46"/>
    <p:sldId id="375" r:id="rId47"/>
    <p:sldId id="376" r:id="rId48"/>
    <p:sldId id="377" r:id="rId49"/>
    <p:sldId id="378" r:id="rId50"/>
    <p:sldId id="264" r:id="rId51"/>
    <p:sldId id="379" r:id="rId52"/>
    <p:sldId id="360" r:id="rId53"/>
    <p:sldId id="363" r:id="rId54"/>
    <p:sldId id="364" r:id="rId55"/>
    <p:sldId id="365" r:id="rId56"/>
    <p:sldId id="366" r:id="rId57"/>
    <p:sldId id="367" r:id="rId58"/>
    <p:sldId id="337" r:id="rId59"/>
  </p:sldIdLst>
  <p:sldSz cx="18288000" cy="10287000"/>
  <p:notesSz cx="6858000" cy="9144000"/>
  <p:embeddedFontLst>
    <p:embeddedFont>
      <p:font typeface="Open Sauce Bold Italics" panose="020B0604020202020204" charset="0"/>
      <p:regular r:id="rId60"/>
    </p:embeddedFont>
    <p:embeddedFont>
      <p:font typeface="Calibri" panose="020F0502020204030204" pitchFamily="34" charset="0"/>
      <p:regular r:id="rId61"/>
      <p:bold r:id="rId62"/>
      <p:italic r:id="rId63"/>
      <p:boldItalic r:id="rId64"/>
    </p:embeddedFont>
    <p:embeddedFont>
      <p:font typeface="Open Sauce" panose="020B0604020202020204" charset="0"/>
      <p:regular r:id="rId65"/>
    </p:embeddedFont>
    <p:embeddedFont>
      <p:font typeface="Open Sauce Bold" panose="020B0604020202020204" charset="0"/>
      <p:regular r:id="rId66"/>
    </p:embeddedFont>
    <p:embeddedFont>
      <p:font typeface="Wingdings 3" panose="05040102010807070707" pitchFamily="18" charset="2"/>
      <p:regular r:id="rId67"/>
    </p:embeddedFont>
    <p:embeddedFont>
      <p:font typeface="Open Sauce Italics" panose="020B0604020202020204" charset="0"/>
      <p:regular r:id="rId68"/>
    </p:embeddedFont>
    <p:embeddedFont>
      <p:font typeface="Codec Pro ExtraBold" panose="020B0604020202020204" charset="0"/>
      <p:regular r:id="rId69"/>
    </p:embeddedFont>
    <p:embeddedFont>
      <p:font typeface="Century Gothic" panose="020B0502020202020204" pitchFamily="34" charset="0"/>
      <p:regular r:id="rId70"/>
      <p:bold r:id="rId71"/>
      <p:italic r:id="rId72"/>
      <p:boldItalic r:id="rId73"/>
    </p:embeddedFont>
    <p:embeddedFont>
      <p:font typeface="Questrial" panose="020B0604020202020204" charset="0"/>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291" autoAdjust="0"/>
  </p:normalViewPr>
  <p:slideViewPr>
    <p:cSldViewPr>
      <p:cViewPr varScale="1">
        <p:scale>
          <a:sx n="38" d="100"/>
          <a:sy n="38" d="100"/>
        </p:scale>
        <p:origin x="114" y="7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F:\2024%20INAMEN\SEGUIPOA%202024\1_MEDICINA%20NUCLEA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2024%20INAMEN\SEGUIPOA%202024\1_MEDICINA%20NUCLEA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2024%20INAMEN\SEGUIPOA%202024\1_MEDICINA%20NUCLEA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2024%20INAMEN\SEGUIPOA%202024\2_RADIOFARMACI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F:\2024%20INAMEN\SEGUIPOA%202024\2_RADIOFARMACI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F:\2024%20INAMEN\SEGUIPOA%202024\2_RADIOFARMACI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F:\2024%20INAMEN\SEGUIPOA%202024\2_RADIOFARMACI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F:\2024%20INAMEN\SEGUIPOA%202024\4_TAMIZAJ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F:\2024%20INAMEN\SEGUIPOA%202024\5_CONSULTA%20EXTERN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  DE CUMPLIMIENTO ANUAL  DE </a:t>
            </a:r>
            <a:endParaRPr lang="es-ES"/>
          </a:p>
          <a:p>
            <a:pPr>
              <a:defRPr/>
            </a:pPr>
            <a:r>
              <a:rPr lang="en-US"/>
              <a:t>GAMMAGRAFIAS REALIZADAS  INAMEN </a:t>
            </a:r>
            <a:r>
              <a:rPr lang="en-US" baseline="0"/>
              <a:t> GESTION </a:t>
            </a:r>
            <a:r>
              <a:rPr lang="en-US"/>
              <a:t>2024</a:t>
            </a:r>
            <a:endParaRPr lang="es-ES"/>
          </a:p>
        </c:rich>
      </c:tx>
      <c:layout>
        <c:manualLayout>
          <c:xMode val="edge"/>
          <c:yMode val="edge"/>
          <c:x val="0.20578174928869009"/>
          <c:y val="8.4909579177886527E-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'SEGUIPOA GAMMA'!$B$5</c:f>
              <c:strCache>
                <c:ptCount val="1"/>
                <c:pt idx="0">
                  <c:v>% producción</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'SEGUIPOA GAMMA'!$C$3:$N$3</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'SEGUIPOA GAMMA'!$C$5:$N$5</c:f>
              <c:numCache>
                <c:formatCode>0.0</c:formatCode>
                <c:ptCount val="12"/>
                <c:pt idx="0">
                  <c:v>8.8518518518518512</c:v>
                </c:pt>
                <c:pt idx="1">
                  <c:v>6.4444444444444446</c:v>
                </c:pt>
                <c:pt idx="2">
                  <c:v>10.444444444444445</c:v>
                </c:pt>
                <c:pt idx="3">
                  <c:v>10.25925925925926</c:v>
                </c:pt>
                <c:pt idx="4">
                  <c:v>9</c:v>
                </c:pt>
                <c:pt idx="5">
                  <c:v>8.0740740740740744</c:v>
                </c:pt>
                <c:pt idx="6">
                  <c:v>7.1111111111111107</c:v>
                </c:pt>
                <c:pt idx="7">
                  <c:v>6.3703703703703702</c:v>
                </c:pt>
                <c:pt idx="8">
                  <c:v>6.2592592592592595</c:v>
                </c:pt>
                <c:pt idx="9">
                  <c:v>4.5555555555555554</c:v>
                </c:pt>
                <c:pt idx="10">
                  <c:v>6.0740740740740744</c:v>
                </c:pt>
                <c:pt idx="11">
                  <c:v>5.1851851851851851</c:v>
                </c:pt>
              </c:numCache>
            </c:numRef>
          </c:val>
          <c:extLst>
            <c:ext xmlns:c16="http://schemas.microsoft.com/office/drawing/2014/chart" uri="{C3380CC4-5D6E-409C-BE32-E72D297353CC}">
              <c16:uniqueId val="{00000000-F086-4244-9DA8-A075BE4DD1EA}"/>
            </c:ext>
          </c:extLst>
        </c:ser>
        <c:ser>
          <c:idx val="1"/>
          <c:order val="1"/>
          <c:tx>
            <c:strRef>
              <c:f>'SEGUIPOA GAMMA'!$B$7</c:f>
              <c:strCache>
                <c:ptCount val="1"/>
                <c:pt idx="0">
                  <c:v>% GAMMAGRAFIAS REALIZADAS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solidFill>
                <a:schemeClr val="accent2"/>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'SEGUIPOA GAMMA'!$C$3:$N$3</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'SEGUIPOA GAMMA'!$C$7:$N$7</c:f>
              <c:numCache>
                <c:formatCode>0.0</c:formatCode>
                <c:ptCount val="12"/>
                <c:pt idx="0">
                  <c:v>8.8518518518518512</c:v>
                </c:pt>
                <c:pt idx="1">
                  <c:v>15.296296296296296</c:v>
                </c:pt>
                <c:pt idx="2">
                  <c:v>25.74074074074074</c:v>
                </c:pt>
                <c:pt idx="3">
                  <c:v>36</c:v>
                </c:pt>
                <c:pt idx="4">
                  <c:v>45</c:v>
                </c:pt>
                <c:pt idx="5">
                  <c:v>53.074074074074076</c:v>
                </c:pt>
                <c:pt idx="6">
                  <c:v>60.185185185185183</c:v>
                </c:pt>
                <c:pt idx="7">
                  <c:v>66.555555555555557</c:v>
                </c:pt>
                <c:pt idx="8">
                  <c:v>72.81481481481481</c:v>
                </c:pt>
                <c:pt idx="9">
                  <c:v>77.370370370370367</c:v>
                </c:pt>
                <c:pt idx="10">
                  <c:v>83.444444444444443</c:v>
                </c:pt>
                <c:pt idx="11">
                  <c:v>88.629629629629633</c:v>
                </c:pt>
              </c:numCache>
            </c:numRef>
          </c:val>
          <c:extLst>
            <c:ext xmlns:c16="http://schemas.microsoft.com/office/drawing/2014/chart" uri="{C3380CC4-5D6E-409C-BE32-E72D297353CC}">
              <c16:uniqueId val="{00000001-F086-4244-9DA8-A075BE4DD1EA}"/>
            </c:ext>
          </c:extLst>
        </c:ser>
        <c:dLbls>
          <c:dLblPos val="inEnd"/>
          <c:showLegendKey val="0"/>
          <c:showVal val="1"/>
          <c:showCatName val="0"/>
          <c:showSerName val="0"/>
          <c:showPercent val="0"/>
          <c:showBubbleSize val="0"/>
        </c:dLbls>
        <c:gapWidth val="219"/>
        <c:axId val="1176583727"/>
        <c:axId val="982069567"/>
      </c:barChart>
      <c:lineChart>
        <c:grouping val="standard"/>
        <c:varyColors val="0"/>
        <c:ser>
          <c:idx val="2"/>
          <c:order val="2"/>
          <c:tx>
            <c:strRef>
              <c:f>'SEGUIPOA GAMMA'!$B$8</c:f>
              <c:strCache>
                <c:ptCount val="1"/>
                <c:pt idx="0">
                  <c:v>% GAMMAGRAFIAS ESPERADAS</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dLbls>
            <c:delete val="1"/>
          </c:dLbls>
          <c:val>
            <c:numRef>
              <c:f>'SEGUIPOA GAMMA'!$C$8:$N$8</c:f>
              <c:numCache>
                <c:formatCode>0.0</c:formatCode>
                <c:ptCount val="12"/>
                <c:pt idx="0">
                  <c:v>8.3333333333333339</c:v>
                </c:pt>
                <c:pt idx="1">
                  <c:v>16.666666666666668</c:v>
                </c:pt>
                <c:pt idx="2">
                  <c:v>25</c:v>
                </c:pt>
                <c:pt idx="3">
                  <c:v>33.333333333333336</c:v>
                </c:pt>
                <c:pt idx="4">
                  <c:v>41.666666666666671</c:v>
                </c:pt>
                <c:pt idx="5">
                  <c:v>50</c:v>
                </c:pt>
                <c:pt idx="6">
                  <c:v>58.333333333333336</c:v>
                </c:pt>
                <c:pt idx="7">
                  <c:v>66.666666666666671</c:v>
                </c:pt>
                <c:pt idx="8">
                  <c:v>75</c:v>
                </c:pt>
                <c:pt idx="9">
                  <c:v>83.333333333333343</c:v>
                </c:pt>
                <c:pt idx="10">
                  <c:v>91.666666666666671</c:v>
                </c:pt>
                <c:pt idx="11">
                  <c:v>100</c:v>
                </c:pt>
              </c:numCache>
            </c:numRef>
          </c:val>
          <c:smooth val="0"/>
          <c:extLst>
            <c:ext xmlns:c16="http://schemas.microsoft.com/office/drawing/2014/chart" uri="{C3380CC4-5D6E-409C-BE32-E72D297353CC}">
              <c16:uniqueId val="{00000002-F086-4244-9DA8-A075BE4DD1EA}"/>
            </c:ext>
          </c:extLst>
        </c:ser>
        <c:dLbls>
          <c:showLegendKey val="0"/>
          <c:showVal val="1"/>
          <c:showCatName val="0"/>
          <c:showSerName val="0"/>
          <c:showPercent val="0"/>
          <c:showBubbleSize val="0"/>
        </c:dLbls>
        <c:marker val="1"/>
        <c:smooth val="0"/>
        <c:axId val="1176583727"/>
        <c:axId val="982069567"/>
      </c:lineChart>
      <c:catAx>
        <c:axId val="117658372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982069567"/>
        <c:crosses val="autoZero"/>
        <c:auto val="1"/>
        <c:lblAlgn val="ctr"/>
        <c:lblOffset val="100"/>
        <c:noMultiLvlLbl val="0"/>
      </c:catAx>
      <c:valAx>
        <c:axId val="98206956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1765837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BO" b="1"/>
              <a:t>GAMMAGRAFIAS MAS FRECUENTES GESTION</a:t>
            </a:r>
            <a:r>
              <a:rPr lang="es-BO" b="1" baseline="0"/>
              <a:t> </a:t>
            </a:r>
            <a:r>
              <a:rPr lang="es-BO" b="1"/>
              <a:t>2024</a:t>
            </a:r>
          </a:p>
        </c:rich>
      </c:tx>
      <c:layout>
        <c:manualLayout>
          <c:xMode val="edge"/>
          <c:yMode val="edge"/>
          <c:x val="0.24525862068965518"/>
          <c:y val="2.116402116402116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1"/>
            </a:solidFill>
            <a:ln>
              <a:noFill/>
            </a:ln>
            <a:effectLst/>
            <a:sp3d/>
          </c:spPr>
          <c:invertIfNegative val="0"/>
          <c:dPt>
            <c:idx val="0"/>
            <c:invertIfNegative val="0"/>
            <c:bubble3D val="0"/>
            <c:spPr>
              <a:solidFill>
                <a:schemeClr val="accent1"/>
              </a:solidFill>
              <a:ln>
                <a:noFill/>
              </a:ln>
              <a:effectLst/>
              <a:sp3d/>
            </c:spPr>
            <c:extLst>
              <c:ext xmlns:c16="http://schemas.microsoft.com/office/drawing/2014/chart" uri="{C3380CC4-5D6E-409C-BE32-E72D297353CC}">
                <c16:uniqueId val="{00000001-FAFA-4F28-A8AD-4463BBD9923A}"/>
              </c:ext>
            </c:extLst>
          </c:dPt>
          <c:dPt>
            <c:idx val="1"/>
            <c:invertIfNegative val="0"/>
            <c:bubble3D val="0"/>
            <c:spPr>
              <a:solidFill>
                <a:schemeClr val="accent1"/>
              </a:solidFill>
              <a:ln>
                <a:noFill/>
              </a:ln>
              <a:effectLst/>
              <a:sp3d/>
            </c:spPr>
            <c:extLst>
              <c:ext xmlns:c16="http://schemas.microsoft.com/office/drawing/2014/chart" uri="{C3380CC4-5D6E-409C-BE32-E72D297353CC}">
                <c16:uniqueId val="{00000003-FAFA-4F28-A8AD-4463BBD9923A}"/>
              </c:ext>
            </c:extLst>
          </c:dPt>
          <c:dPt>
            <c:idx val="2"/>
            <c:invertIfNegative val="0"/>
            <c:bubble3D val="0"/>
            <c:spPr>
              <a:solidFill>
                <a:schemeClr val="accent1"/>
              </a:solidFill>
              <a:ln>
                <a:noFill/>
              </a:ln>
              <a:effectLst/>
              <a:sp3d/>
            </c:spPr>
            <c:extLst>
              <c:ext xmlns:c16="http://schemas.microsoft.com/office/drawing/2014/chart" uri="{C3380CC4-5D6E-409C-BE32-E72D297353CC}">
                <c16:uniqueId val="{00000005-FAFA-4F28-A8AD-4463BBD9923A}"/>
              </c:ext>
            </c:extLst>
          </c:dPt>
          <c:dLbls>
            <c:spPr>
              <a:solidFill>
                <a:schemeClr val="accent2"/>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'ESTUDIO+ FRECUENTE'!$B$53:$B$62</c:f>
              <c:strCache>
                <c:ptCount val="10"/>
                <c:pt idx="0">
                  <c:v>Centellografía de reflujo gastroesofágico</c:v>
                </c:pt>
                <c:pt idx="1">
                  <c:v>Centellografía con ciprofloxacina</c:v>
                </c:pt>
                <c:pt idx="2">
                  <c:v>Centellografía paratiroidea</c:v>
                </c:pt>
                <c:pt idx="3">
                  <c:v>Centellografía de glándulas salivales</c:v>
                </c:pt>
                <c:pt idx="4">
                  <c:v>Centellografía renal dinámica con diurético</c:v>
                </c:pt>
                <c:pt idx="5">
                  <c:v>Centellografía ósea vascular en tres fases</c:v>
                </c:pt>
                <c:pt idx="6">
                  <c:v>Centellografía renal dinámica basal con DTPA</c:v>
                </c:pt>
                <c:pt idx="7">
                  <c:v>Centellografía tiroidea</c:v>
                </c:pt>
                <c:pt idx="8">
                  <c:v>Centellografía renal estática con DMSA</c:v>
                </c:pt>
                <c:pt idx="9">
                  <c:v>Centellografía ósea tardía de cuerpo entero</c:v>
                </c:pt>
              </c:strCache>
            </c:strRef>
          </c:cat>
          <c:val>
            <c:numRef>
              <c:f>'ESTUDIO+ FRECUENTE'!$D$53:$D$62</c:f>
              <c:numCache>
                <c:formatCode>0.00</c:formatCode>
                <c:ptCount val="10"/>
                <c:pt idx="0">
                  <c:v>1.1536126290224651</c:v>
                </c:pt>
                <c:pt idx="1">
                  <c:v>2.0643594414086217</c:v>
                </c:pt>
                <c:pt idx="2">
                  <c:v>2.1857923497267762</c:v>
                </c:pt>
                <c:pt idx="3">
                  <c:v>2.4893746205221614</c:v>
                </c:pt>
                <c:pt idx="4">
                  <c:v>4.007285974499089</c:v>
                </c:pt>
                <c:pt idx="5">
                  <c:v>7.9538554948391011</c:v>
                </c:pt>
                <c:pt idx="6">
                  <c:v>10.321797207043108</c:v>
                </c:pt>
                <c:pt idx="7">
                  <c:v>10.382513661202186</c:v>
                </c:pt>
                <c:pt idx="8">
                  <c:v>11.900425015179113</c:v>
                </c:pt>
                <c:pt idx="9">
                  <c:v>42.319368548876746</c:v>
                </c:pt>
              </c:numCache>
            </c:numRef>
          </c:val>
          <c:extLst>
            <c:ext xmlns:c16="http://schemas.microsoft.com/office/drawing/2014/chart" uri="{C3380CC4-5D6E-409C-BE32-E72D297353CC}">
              <c16:uniqueId val="{00000006-FAFA-4F28-A8AD-4463BBD9923A}"/>
            </c:ext>
          </c:extLst>
        </c:ser>
        <c:dLbls>
          <c:showLegendKey val="0"/>
          <c:showVal val="0"/>
          <c:showCatName val="0"/>
          <c:showSerName val="0"/>
          <c:showPercent val="0"/>
          <c:showBubbleSize val="0"/>
        </c:dLbls>
        <c:gapWidth val="150"/>
        <c:shape val="box"/>
        <c:axId val="1244718384"/>
        <c:axId val="1244721296"/>
        <c:axId val="0"/>
      </c:bar3DChart>
      <c:catAx>
        <c:axId val="12447183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244721296"/>
        <c:crosses val="autoZero"/>
        <c:auto val="1"/>
        <c:lblAlgn val="ctr"/>
        <c:lblOffset val="100"/>
        <c:noMultiLvlLbl val="0"/>
      </c:catAx>
      <c:valAx>
        <c:axId val="1244721296"/>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24471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baseline="0">
                <a:solidFill>
                  <a:schemeClr val="tx1">
                    <a:lumMod val="65000"/>
                    <a:lumOff val="35000"/>
                  </a:schemeClr>
                </a:solidFill>
                <a:latin typeface="+mn-lt"/>
                <a:ea typeface="+mn-ea"/>
                <a:cs typeface="+mn-cs"/>
              </a:defRPr>
            </a:pPr>
            <a:r>
              <a:rPr lang="en-US"/>
              <a:t>%  DE CUMPLIMIENTO ANUAL  DE </a:t>
            </a:r>
            <a:endParaRPr lang="es-ES"/>
          </a:p>
          <a:p>
            <a:pPr>
              <a:defRPr/>
            </a:pPr>
            <a:r>
              <a:rPr lang="en-US"/>
              <a:t>IODOTERAPIA REALIZADAS  INAMEN  GESTION 2024</a:t>
            </a:r>
            <a:endParaRPr lang="es-ES"/>
          </a:p>
        </c:rich>
      </c:tx>
      <c:layout>
        <c:manualLayout>
          <c:xMode val="edge"/>
          <c:yMode val="edge"/>
          <c:x val="0.21212822491735051"/>
          <c:y val="1.0111778681959871E-4"/>
        </c:manualLayout>
      </c:layout>
      <c:overlay val="0"/>
      <c:spPr>
        <a:noFill/>
        <a:ln>
          <a:noFill/>
        </a:ln>
        <a:effectLst/>
      </c:spPr>
      <c:txPr>
        <a:bodyPr rot="0" spcFirstLastPara="1" vertOverflow="ellipsis" vert="horz" wrap="square" anchor="ctr" anchorCtr="1"/>
        <a:lstStyle/>
        <a:p>
          <a:pPr>
            <a:defRPr sz="1440" b="1" i="0" u="none" strike="noStrike" kern="120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'SEGUIPOA IODO'!$B$5</c:f>
              <c:strCache>
                <c:ptCount val="1"/>
                <c:pt idx="0">
                  <c:v>% producción mensual (planificado)</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'SEGUIPOA IODO'!$C$3:$N$3</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'SEGUIPOA IODO'!$C$5:$N$5</c:f>
              <c:numCache>
                <c:formatCode>0.0</c:formatCode>
                <c:ptCount val="12"/>
                <c:pt idx="0">
                  <c:v>6.4</c:v>
                </c:pt>
                <c:pt idx="1">
                  <c:v>5.6</c:v>
                </c:pt>
                <c:pt idx="2">
                  <c:v>9.1999999999999993</c:v>
                </c:pt>
                <c:pt idx="3">
                  <c:v>12</c:v>
                </c:pt>
                <c:pt idx="4">
                  <c:v>5.2</c:v>
                </c:pt>
                <c:pt idx="5">
                  <c:v>6.8</c:v>
                </c:pt>
                <c:pt idx="6">
                  <c:v>8</c:v>
                </c:pt>
                <c:pt idx="7">
                  <c:v>5.2</c:v>
                </c:pt>
                <c:pt idx="8">
                  <c:v>4</c:v>
                </c:pt>
                <c:pt idx="9">
                  <c:v>8.8000000000000007</c:v>
                </c:pt>
                <c:pt idx="10">
                  <c:v>2.8</c:v>
                </c:pt>
                <c:pt idx="11">
                  <c:v>12.8</c:v>
                </c:pt>
              </c:numCache>
            </c:numRef>
          </c:val>
          <c:extLst>
            <c:ext xmlns:c16="http://schemas.microsoft.com/office/drawing/2014/chart" uri="{C3380CC4-5D6E-409C-BE32-E72D297353CC}">
              <c16:uniqueId val="{00000000-C681-41DA-A436-AF2DA9D8C1F0}"/>
            </c:ext>
          </c:extLst>
        </c:ser>
        <c:ser>
          <c:idx val="1"/>
          <c:order val="1"/>
          <c:tx>
            <c:strRef>
              <c:f>'SEGUIPOA IODO'!$B$7</c:f>
              <c:strCache>
                <c:ptCount val="1"/>
                <c:pt idx="0">
                  <c:v>% IODOTERAPIAS REALIZADAS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solidFill>
                <a:schemeClr val="accent2"/>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'SEGUIPOA IODO'!$C$3:$N$3</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'SEGUIPOA IODO'!$C$7:$N$7</c:f>
              <c:numCache>
                <c:formatCode>0.0</c:formatCode>
                <c:ptCount val="12"/>
                <c:pt idx="0">
                  <c:v>6.4</c:v>
                </c:pt>
                <c:pt idx="1">
                  <c:v>12</c:v>
                </c:pt>
                <c:pt idx="2">
                  <c:v>21.2</c:v>
                </c:pt>
                <c:pt idx="3">
                  <c:v>33.200000000000003</c:v>
                </c:pt>
                <c:pt idx="4">
                  <c:v>38.4</c:v>
                </c:pt>
                <c:pt idx="5">
                  <c:v>45.2</c:v>
                </c:pt>
                <c:pt idx="6">
                  <c:v>53.2</c:v>
                </c:pt>
                <c:pt idx="7">
                  <c:v>58.4</c:v>
                </c:pt>
                <c:pt idx="8">
                  <c:v>62.4</c:v>
                </c:pt>
                <c:pt idx="9">
                  <c:v>71.2</c:v>
                </c:pt>
                <c:pt idx="10">
                  <c:v>74</c:v>
                </c:pt>
                <c:pt idx="11">
                  <c:v>86.8</c:v>
                </c:pt>
              </c:numCache>
            </c:numRef>
          </c:val>
          <c:extLst>
            <c:ext xmlns:c16="http://schemas.microsoft.com/office/drawing/2014/chart" uri="{C3380CC4-5D6E-409C-BE32-E72D297353CC}">
              <c16:uniqueId val="{00000001-C681-41DA-A436-AF2DA9D8C1F0}"/>
            </c:ext>
          </c:extLst>
        </c:ser>
        <c:dLbls>
          <c:showLegendKey val="0"/>
          <c:showVal val="1"/>
          <c:showCatName val="0"/>
          <c:showSerName val="0"/>
          <c:showPercent val="0"/>
          <c:showBubbleSize val="0"/>
        </c:dLbls>
        <c:gapWidth val="219"/>
        <c:axId val="1176583727"/>
        <c:axId val="982069567"/>
      </c:barChart>
      <c:lineChart>
        <c:grouping val="standard"/>
        <c:varyColors val="0"/>
        <c:ser>
          <c:idx val="2"/>
          <c:order val="2"/>
          <c:tx>
            <c:strRef>
              <c:f>'SEGUIPOA IODO'!$B$8</c:f>
              <c:strCache>
                <c:ptCount val="1"/>
                <c:pt idx="0">
                  <c:v>% IODOTERAPIAS ESPERADAS</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val>
            <c:numRef>
              <c:f>'SEGUIPOA IODO'!$C$8:$N$8</c:f>
              <c:numCache>
                <c:formatCode>0.0</c:formatCode>
                <c:ptCount val="12"/>
                <c:pt idx="0">
                  <c:v>8.3333333333333339</c:v>
                </c:pt>
                <c:pt idx="1">
                  <c:v>16.666666666666668</c:v>
                </c:pt>
                <c:pt idx="2">
                  <c:v>25</c:v>
                </c:pt>
                <c:pt idx="3">
                  <c:v>33.333333333333336</c:v>
                </c:pt>
                <c:pt idx="4">
                  <c:v>41.666666666666671</c:v>
                </c:pt>
                <c:pt idx="5">
                  <c:v>50</c:v>
                </c:pt>
                <c:pt idx="6">
                  <c:v>58.333333333333336</c:v>
                </c:pt>
                <c:pt idx="7">
                  <c:v>66.666666666666671</c:v>
                </c:pt>
                <c:pt idx="8">
                  <c:v>75</c:v>
                </c:pt>
                <c:pt idx="9">
                  <c:v>83.333333333333343</c:v>
                </c:pt>
                <c:pt idx="10">
                  <c:v>91.666666666666671</c:v>
                </c:pt>
                <c:pt idx="11">
                  <c:v>100</c:v>
                </c:pt>
              </c:numCache>
            </c:numRef>
          </c:val>
          <c:smooth val="0"/>
          <c:extLst>
            <c:ext xmlns:c16="http://schemas.microsoft.com/office/drawing/2014/chart" uri="{C3380CC4-5D6E-409C-BE32-E72D297353CC}">
              <c16:uniqueId val="{00000002-C681-41DA-A436-AF2DA9D8C1F0}"/>
            </c:ext>
          </c:extLst>
        </c:ser>
        <c:dLbls>
          <c:showLegendKey val="0"/>
          <c:showVal val="0"/>
          <c:showCatName val="0"/>
          <c:showSerName val="0"/>
          <c:showPercent val="0"/>
          <c:showBubbleSize val="0"/>
        </c:dLbls>
        <c:marker val="1"/>
        <c:smooth val="0"/>
        <c:axId val="1176583727"/>
        <c:axId val="982069567"/>
      </c:lineChart>
      <c:catAx>
        <c:axId val="117658372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982069567"/>
        <c:crosses val="autoZero"/>
        <c:auto val="1"/>
        <c:lblAlgn val="ctr"/>
        <c:lblOffset val="100"/>
        <c:noMultiLvlLbl val="0"/>
      </c:catAx>
      <c:valAx>
        <c:axId val="98206956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11765837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r>
              <a:rPr lang="es-BO"/>
              <a:t>%  DE CUMPLIMIENTO ANUAL DE KITS PRODUCIDOS</a:t>
            </a:r>
          </a:p>
          <a:p>
            <a:pPr>
              <a:defRPr/>
            </a:pPr>
            <a:r>
              <a:rPr lang="es-BO"/>
              <a:t> INAMEN 2024</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'BD_ KITS-GRAF_8 '!$A$23</c:f>
              <c:strCache>
                <c:ptCount val="1"/>
                <c:pt idx="0">
                  <c:v>% DE PRODUCCIÓN DEL MES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'BD_ KITS-GRAF_8 '!$B$21:$M$21</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'BD_ KITS-GRAF_8 '!$B$23:$M$23</c:f>
            </c:numRef>
          </c:val>
          <c:extLst>
            <c:ext xmlns:c16="http://schemas.microsoft.com/office/drawing/2014/chart" uri="{C3380CC4-5D6E-409C-BE32-E72D297353CC}">
              <c16:uniqueId val="{00000000-4BE7-4DD5-9A6F-6FFBD26270C3}"/>
            </c:ext>
          </c:extLst>
        </c:ser>
        <c:ser>
          <c:idx val="1"/>
          <c:order val="1"/>
          <c:tx>
            <c:strRef>
              <c:f>'BD_ KITS-GRAF_8 '!$A$25</c:f>
              <c:strCache>
                <c:ptCount val="1"/>
                <c:pt idx="0">
                  <c:v>% KITS FRIOS ACUMULADO</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solidFill>
                <a:schemeClr val="accent2"/>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'BD_ KITS-GRAF_8 '!$B$21:$M$21</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'BD_ KITS-GRAF_8 '!$B$25:$M$25</c:f>
              <c:numCache>
                <c:formatCode>0.0</c:formatCode>
                <c:ptCount val="12"/>
                <c:pt idx="0">
                  <c:v>0</c:v>
                </c:pt>
                <c:pt idx="1">
                  <c:v>10.875</c:v>
                </c:pt>
                <c:pt idx="2">
                  <c:v>28.5</c:v>
                </c:pt>
                <c:pt idx="3">
                  <c:v>37.375</c:v>
                </c:pt>
                <c:pt idx="4">
                  <c:v>49.375</c:v>
                </c:pt>
                <c:pt idx="5">
                  <c:v>59.625</c:v>
                </c:pt>
                <c:pt idx="6">
                  <c:v>60.875</c:v>
                </c:pt>
                <c:pt idx="7">
                  <c:v>77.875</c:v>
                </c:pt>
                <c:pt idx="8">
                  <c:v>97.875</c:v>
                </c:pt>
                <c:pt idx="9">
                  <c:v>97.875</c:v>
                </c:pt>
                <c:pt idx="10">
                  <c:v>97.875</c:v>
                </c:pt>
                <c:pt idx="11">
                  <c:v>103.375</c:v>
                </c:pt>
              </c:numCache>
            </c:numRef>
          </c:val>
          <c:extLst>
            <c:ext xmlns:c16="http://schemas.microsoft.com/office/drawing/2014/chart" uri="{C3380CC4-5D6E-409C-BE32-E72D297353CC}">
              <c16:uniqueId val="{00000001-4BE7-4DD5-9A6F-6FFBD26270C3}"/>
            </c:ext>
          </c:extLst>
        </c:ser>
        <c:dLbls>
          <c:showLegendKey val="0"/>
          <c:showVal val="1"/>
          <c:showCatName val="0"/>
          <c:showSerName val="0"/>
          <c:showPercent val="0"/>
          <c:showBubbleSize val="0"/>
        </c:dLbls>
        <c:gapWidth val="219"/>
        <c:overlap val="-27"/>
        <c:axId val="1637674048"/>
        <c:axId val="1637667392"/>
      </c:barChart>
      <c:lineChart>
        <c:grouping val="standard"/>
        <c:varyColors val="0"/>
        <c:ser>
          <c:idx val="2"/>
          <c:order val="2"/>
          <c:tx>
            <c:strRef>
              <c:f>'BD_ KITS-GRAF_8 '!$A$26</c:f>
              <c:strCache>
                <c:ptCount val="1"/>
                <c:pt idx="0">
                  <c:v>% KITS FRIOS ESPERADOS</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dLbls>
            <c:delete val="1"/>
          </c:dLbls>
          <c:val>
            <c:numRef>
              <c:f>'BD_ KITS-GRAF_8 '!$B$26:$M$26</c:f>
              <c:numCache>
                <c:formatCode>0.0</c:formatCode>
                <c:ptCount val="12"/>
                <c:pt idx="0">
                  <c:v>8.3333333333333339</c:v>
                </c:pt>
                <c:pt idx="1">
                  <c:v>16.666666666666668</c:v>
                </c:pt>
                <c:pt idx="2">
                  <c:v>25</c:v>
                </c:pt>
                <c:pt idx="3">
                  <c:v>33.333333333333336</c:v>
                </c:pt>
                <c:pt idx="4">
                  <c:v>41.666666666666671</c:v>
                </c:pt>
                <c:pt idx="5">
                  <c:v>50</c:v>
                </c:pt>
                <c:pt idx="6">
                  <c:v>58.333333333333336</c:v>
                </c:pt>
                <c:pt idx="7">
                  <c:v>66.666666666666671</c:v>
                </c:pt>
                <c:pt idx="8">
                  <c:v>75</c:v>
                </c:pt>
                <c:pt idx="9">
                  <c:v>83.333333333333343</c:v>
                </c:pt>
                <c:pt idx="10">
                  <c:v>91.666666666666671</c:v>
                </c:pt>
                <c:pt idx="11">
                  <c:v>100</c:v>
                </c:pt>
              </c:numCache>
            </c:numRef>
          </c:val>
          <c:smooth val="0"/>
          <c:extLst>
            <c:ext xmlns:c16="http://schemas.microsoft.com/office/drawing/2014/chart" uri="{C3380CC4-5D6E-409C-BE32-E72D297353CC}">
              <c16:uniqueId val="{00000002-4BE7-4DD5-9A6F-6FFBD26270C3}"/>
            </c:ext>
          </c:extLst>
        </c:ser>
        <c:dLbls>
          <c:showLegendKey val="0"/>
          <c:showVal val="1"/>
          <c:showCatName val="0"/>
          <c:showSerName val="0"/>
          <c:showPercent val="0"/>
          <c:showBubbleSize val="0"/>
        </c:dLbls>
        <c:marker val="1"/>
        <c:smooth val="0"/>
        <c:axId val="1637674048"/>
        <c:axId val="1637667392"/>
      </c:lineChart>
      <c:catAx>
        <c:axId val="16376740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637667392"/>
        <c:crosses val="autoZero"/>
        <c:auto val="1"/>
        <c:lblAlgn val="ctr"/>
        <c:lblOffset val="100"/>
        <c:noMultiLvlLbl val="0"/>
      </c:catAx>
      <c:valAx>
        <c:axId val="16376673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63767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sz="1400"/>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s-BO"/>
              <a:t>%  DE CUMPLIMIENTO ANUAL DE MARCACIONES CON Tc 99m REALIZADAS INAMEN 2024 </a:t>
            </a:r>
          </a:p>
        </c:rich>
      </c:tx>
      <c:layout>
        <c:manualLayout>
          <c:xMode val="edge"/>
          <c:yMode val="edge"/>
          <c:x val="0.1353907944719891"/>
          <c:y val="2.9749836668711675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'BD_ Tc99_GRAF_9 '!$A$23</c:f>
              <c:strCache>
                <c:ptCount val="1"/>
                <c:pt idx="0">
                  <c:v>% PRODUCCION DEL MES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'BD_ Tc99_GRAF_9 '!$B$21:$M$21</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'BD_ Tc99_GRAF_9 '!$B$23:$M$23</c:f>
            </c:numRef>
          </c:val>
          <c:extLst>
            <c:ext xmlns:c16="http://schemas.microsoft.com/office/drawing/2014/chart" uri="{C3380CC4-5D6E-409C-BE32-E72D297353CC}">
              <c16:uniqueId val="{00000000-6231-437D-BFFA-4D57DBDCE464}"/>
            </c:ext>
          </c:extLst>
        </c:ser>
        <c:ser>
          <c:idx val="1"/>
          <c:order val="1"/>
          <c:tx>
            <c:strRef>
              <c:f>'BD_ Tc99_GRAF_9 '!$A$25</c:f>
              <c:strCache>
                <c:ptCount val="1"/>
                <c:pt idx="0">
                  <c:v>% MARCACION CON Tc99mS ACUMULADO</c:v>
                </c:pt>
              </c:strCache>
            </c:strRef>
          </c:tx>
          <c:spPr>
            <a:solidFill>
              <a:schemeClr val="accent5"/>
            </a:solidFill>
            <a:ln>
              <a:noFill/>
            </a:ln>
            <a:effectLst/>
          </c:spPr>
          <c:invertIfNegative val="0"/>
          <c:dLbls>
            <c:spPr>
              <a:solidFill>
                <a:schemeClr val="accent2"/>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'BD_ Tc99_GRAF_9 '!$B$21:$M$21</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'BD_ Tc99_GRAF_9 '!$B$25:$M$25</c:f>
              <c:numCache>
                <c:formatCode>0.0</c:formatCode>
                <c:ptCount val="12"/>
                <c:pt idx="0">
                  <c:v>10.777777777777779</c:v>
                </c:pt>
                <c:pt idx="1">
                  <c:v>19.111111111111111</c:v>
                </c:pt>
                <c:pt idx="2">
                  <c:v>31.222222222222221</c:v>
                </c:pt>
                <c:pt idx="3">
                  <c:v>43.222222222222221</c:v>
                </c:pt>
                <c:pt idx="4">
                  <c:v>53.333333333333336</c:v>
                </c:pt>
                <c:pt idx="5">
                  <c:v>62.666666666666664</c:v>
                </c:pt>
                <c:pt idx="6">
                  <c:v>71.222222222222229</c:v>
                </c:pt>
                <c:pt idx="7">
                  <c:v>78.888888888888886</c:v>
                </c:pt>
                <c:pt idx="8">
                  <c:v>85.666666666666671</c:v>
                </c:pt>
                <c:pt idx="9">
                  <c:v>90.222222222222229</c:v>
                </c:pt>
                <c:pt idx="10">
                  <c:v>96.888888888888886</c:v>
                </c:pt>
                <c:pt idx="11">
                  <c:v>101.22222222222223</c:v>
                </c:pt>
              </c:numCache>
            </c:numRef>
          </c:val>
          <c:extLst>
            <c:ext xmlns:c16="http://schemas.microsoft.com/office/drawing/2014/chart" uri="{C3380CC4-5D6E-409C-BE32-E72D297353CC}">
              <c16:uniqueId val="{00000001-6231-437D-BFFA-4D57DBDCE464}"/>
            </c:ext>
          </c:extLst>
        </c:ser>
        <c:dLbls>
          <c:showLegendKey val="0"/>
          <c:showVal val="1"/>
          <c:showCatName val="0"/>
          <c:showSerName val="0"/>
          <c:showPercent val="0"/>
          <c:showBubbleSize val="0"/>
        </c:dLbls>
        <c:gapWidth val="150"/>
        <c:axId val="1651086048"/>
        <c:axId val="1651081888"/>
      </c:barChart>
      <c:lineChart>
        <c:grouping val="standard"/>
        <c:varyColors val="0"/>
        <c:ser>
          <c:idx val="2"/>
          <c:order val="2"/>
          <c:tx>
            <c:strRef>
              <c:f>'BD_ Tc99_GRAF_9 '!$A$26</c:f>
              <c:strCache>
                <c:ptCount val="1"/>
                <c:pt idx="0">
                  <c:v>% MARCACION CON Tc99m ESPERADOS</c:v>
                </c:pt>
              </c:strCache>
            </c:strRef>
          </c:tx>
          <c:spPr>
            <a:ln w="28575" cap="rnd">
              <a:solidFill>
                <a:schemeClr val="accent4"/>
              </a:solidFill>
              <a:round/>
            </a:ln>
            <a:effectLst/>
          </c:spPr>
          <c:marker>
            <c:symbol val="none"/>
          </c:marker>
          <c:dLbls>
            <c:delete val="1"/>
          </c:dLbls>
          <c:val>
            <c:numRef>
              <c:f>'BD_ Tc99_GRAF_9 '!$B$26:$M$26</c:f>
              <c:numCache>
                <c:formatCode>0.0</c:formatCode>
                <c:ptCount val="12"/>
                <c:pt idx="0">
                  <c:v>8.3333333333333339</c:v>
                </c:pt>
                <c:pt idx="1">
                  <c:v>16.666666666666668</c:v>
                </c:pt>
                <c:pt idx="2">
                  <c:v>25</c:v>
                </c:pt>
                <c:pt idx="3">
                  <c:v>33.333333333333336</c:v>
                </c:pt>
                <c:pt idx="4">
                  <c:v>41.666666666666671</c:v>
                </c:pt>
                <c:pt idx="5">
                  <c:v>50</c:v>
                </c:pt>
                <c:pt idx="6">
                  <c:v>58.333333333333336</c:v>
                </c:pt>
                <c:pt idx="7">
                  <c:v>66.666666666666671</c:v>
                </c:pt>
                <c:pt idx="8">
                  <c:v>75</c:v>
                </c:pt>
                <c:pt idx="9">
                  <c:v>83.333333333333343</c:v>
                </c:pt>
                <c:pt idx="10">
                  <c:v>91.666666666666671</c:v>
                </c:pt>
                <c:pt idx="11">
                  <c:v>100</c:v>
                </c:pt>
              </c:numCache>
            </c:numRef>
          </c:val>
          <c:smooth val="0"/>
          <c:extLst>
            <c:ext xmlns:c16="http://schemas.microsoft.com/office/drawing/2014/chart" uri="{C3380CC4-5D6E-409C-BE32-E72D297353CC}">
              <c16:uniqueId val="{00000002-6231-437D-BFFA-4D57DBDCE464}"/>
            </c:ext>
          </c:extLst>
        </c:ser>
        <c:dLbls>
          <c:showLegendKey val="0"/>
          <c:showVal val="1"/>
          <c:showCatName val="0"/>
          <c:showSerName val="0"/>
          <c:showPercent val="0"/>
          <c:showBubbleSize val="0"/>
        </c:dLbls>
        <c:marker val="1"/>
        <c:smooth val="0"/>
        <c:axId val="1651086048"/>
        <c:axId val="1651081888"/>
      </c:lineChart>
      <c:catAx>
        <c:axId val="1651086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651081888"/>
        <c:crosses val="autoZero"/>
        <c:auto val="1"/>
        <c:lblAlgn val="ctr"/>
        <c:lblOffset val="100"/>
        <c:noMultiLvlLbl val="0"/>
      </c:catAx>
      <c:valAx>
        <c:axId val="16510818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651086048"/>
        <c:crosses val="autoZero"/>
        <c:crossBetween val="between"/>
      </c:valAx>
      <c:spPr>
        <a:noFill/>
        <a:ln>
          <a:noFill/>
        </a:ln>
        <a:effectLst/>
      </c:spPr>
    </c:plotArea>
    <c:legend>
      <c:legendPos val="b"/>
      <c:layout>
        <c:manualLayout>
          <c:xMode val="edge"/>
          <c:yMode val="edge"/>
          <c:x val="5.3612465158774159E-2"/>
          <c:y val="0.93914720116798234"/>
          <c:w val="0.89999988622112181"/>
          <c:h val="4.489149138728269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sz="1400"/>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r>
              <a:rPr lang="es-BO"/>
              <a:t>% FRACCIONAMIENTO DE DOSIS Tc99m PARA DIAGNÓSTICO DE ENFERMEDADES TIROIDEAS, INAMEN 2024</a:t>
            </a:r>
          </a:p>
          <a:p>
            <a:pPr>
              <a:defRPr/>
            </a:pPr>
            <a:endParaRPr lang="es-BO"/>
          </a:p>
        </c:rich>
      </c:tx>
      <c:overlay val="0"/>
      <c:spPr>
        <a:noFill/>
        <a:ln>
          <a:noFill/>
        </a:ln>
        <a:effectLst/>
      </c:spPr>
      <c:txPr>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BD_FRACC_Tc99_GRAF_9!$A$24</c:f>
              <c:strCache>
                <c:ptCount val="1"/>
                <c:pt idx="0">
                  <c:v>% PRODUCCION DEL MES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BD_FRACC_Tc99_GRAF_9!$B$22:$M$22</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BD_FRACC_Tc99_GRAF_9!$B$24:$M$24</c:f>
            </c:numRef>
          </c:val>
          <c:extLst>
            <c:ext xmlns:c16="http://schemas.microsoft.com/office/drawing/2014/chart" uri="{C3380CC4-5D6E-409C-BE32-E72D297353CC}">
              <c16:uniqueId val="{00000000-CD35-46D9-BAA1-D5B0FFA74676}"/>
            </c:ext>
          </c:extLst>
        </c:ser>
        <c:ser>
          <c:idx val="1"/>
          <c:order val="1"/>
          <c:tx>
            <c:strRef>
              <c:f>BD_FRACC_Tc99_GRAF_9!$A$26</c:f>
              <c:strCache>
                <c:ptCount val="1"/>
                <c:pt idx="0">
                  <c:v>% FRACCIONAMIENTO ACUMULADO</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solidFill>
                <a:schemeClr val="accent2"/>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BD_FRACC_Tc99_GRAF_9!$B$22:$M$22</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BD_FRACC_Tc99_GRAF_9!$B$26:$M$26</c:f>
              <c:numCache>
                <c:formatCode>0.0</c:formatCode>
                <c:ptCount val="12"/>
                <c:pt idx="0">
                  <c:v>5</c:v>
                </c:pt>
                <c:pt idx="1">
                  <c:v>8.6</c:v>
                </c:pt>
                <c:pt idx="2">
                  <c:v>12</c:v>
                </c:pt>
                <c:pt idx="3">
                  <c:v>17.399999999999999</c:v>
                </c:pt>
                <c:pt idx="4">
                  <c:v>21.8</c:v>
                </c:pt>
                <c:pt idx="5">
                  <c:v>27.4</c:v>
                </c:pt>
                <c:pt idx="6">
                  <c:v>31.8</c:v>
                </c:pt>
                <c:pt idx="7">
                  <c:v>34.6</c:v>
                </c:pt>
                <c:pt idx="8">
                  <c:v>35.6</c:v>
                </c:pt>
                <c:pt idx="9">
                  <c:v>38.200000000000003</c:v>
                </c:pt>
                <c:pt idx="10">
                  <c:v>42.4</c:v>
                </c:pt>
                <c:pt idx="11">
                  <c:v>48.2</c:v>
                </c:pt>
              </c:numCache>
            </c:numRef>
          </c:val>
          <c:extLst>
            <c:ext xmlns:c16="http://schemas.microsoft.com/office/drawing/2014/chart" uri="{C3380CC4-5D6E-409C-BE32-E72D297353CC}">
              <c16:uniqueId val="{00000001-CD35-46D9-BAA1-D5B0FFA74676}"/>
            </c:ext>
          </c:extLst>
        </c:ser>
        <c:dLbls>
          <c:showLegendKey val="0"/>
          <c:showVal val="1"/>
          <c:showCatName val="0"/>
          <c:showSerName val="0"/>
          <c:showPercent val="0"/>
          <c:showBubbleSize val="0"/>
        </c:dLbls>
        <c:gapWidth val="150"/>
        <c:axId val="1707387088"/>
        <c:axId val="1707388336"/>
      </c:barChart>
      <c:lineChart>
        <c:grouping val="standard"/>
        <c:varyColors val="0"/>
        <c:ser>
          <c:idx val="2"/>
          <c:order val="2"/>
          <c:tx>
            <c:strRef>
              <c:f>BD_FRACC_Tc99_GRAF_9!$A$27</c:f>
              <c:strCache>
                <c:ptCount val="1"/>
                <c:pt idx="0">
                  <c:v>% FRACCIONAMIENTO ESPERADOS</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dLbls>
            <c:delete val="1"/>
          </c:dLbls>
          <c:val>
            <c:numRef>
              <c:f>BD_FRACC_Tc99_GRAF_9!$B$27:$M$27</c:f>
              <c:numCache>
                <c:formatCode>0.0</c:formatCode>
                <c:ptCount val="12"/>
                <c:pt idx="0">
                  <c:v>8.3333333333333339</c:v>
                </c:pt>
                <c:pt idx="1">
                  <c:v>16.666666666666668</c:v>
                </c:pt>
                <c:pt idx="2">
                  <c:v>25</c:v>
                </c:pt>
                <c:pt idx="3">
                  <c:v>33.333333333333336</c:v>
                </c:pt>
                <c:pt idx="4">
                  <c:v>41.666666666666671</c:v>
                </c:pt>
                <c:pt idx="5">
                  <c:v>50</c:v>
                </c:pt>
                <c:pt idx="6">
                  <c:v>58.333333333333336</c:v>
                </c:pt>
                <c:pt idx="7">
                  <c:v>66.666666666666671</c:v>
                </c:pt>
                <c:pt idx="8">
                  <c:v>75</c:v>
                </c:pt>
                <c:pt idx="9">
                  <c:v>83.333333333333343</c:v>
                </c:pt>
                <c:pt idx="10">
                  <c:v>91.666666666666671</c:v>
                </c:pt>
                <c:pt idx="11">
                  <c:v>100</c:v>
                </c:pt>
              </c:numCache>
            </c:numRef>
          </c:val>
          <c:smooth val="0"/>
          <c:extLst>
            <c:ext xmlns:c16="http://schemas.microsoft.com/office/drawing/2014/chart" uri="{C3380CC4-5D6E-409C-BE32-E72D297353CC}">
              <c16:uniqueId val="{00000002-CD35-46D9-BAA1-D5B0FFA74676}"/>
            </c:ext>
          </c:extLst>
        </c:ser>
        <c:dLbls>
          <c:showLegendKey val="0"/>
          <c:showVal val="1"/>
          <c:showCatName val="0"/>
          <c:showSerName val="0"/>
          <c:showPercent val="0"/>
          <c:showBubbleSize val="0"/>
        </c:dLbls>
        <c:marker val="1"/>
        <c:smooth val="0"/>
        <c:axId val="1707387088"/>
        <c:axId val="1707388336"/>
      </c:lineChart>
      <c:catAx>
        <c:axId val="17073870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707388336"/>
        <c:crosses val="autoZero"/>
        <c:auto val="1"/>
        <c:lblAlgn val="ctr"/>
        <c:lblOffset val="100"/>
        <c:noMultiLvlLbl val="0"/>
      </c:catAx>
      <c:valAx>
        <c:axId val="17073883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707387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sz="1400"/>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baseline="0">
                <a:solidFill>
                  <a:schemeClr val="tx1">
                    <a:lumMod val="65000"/>
                    <a:lumOff val="35000"/>
                  </a:schemeClr>
                </a:solidFill>
                <a:latin typeface="+mn-lt"/>
                <a:ea typeface="+mn-ea"/>
                <a:cs typeface="+mn-cs"/>
              </a:defRPr>
            </a:pPr>
            <a:r>
              <a:rPr lang="es-BO"/>
              <a:t>% DE CUMPLIMIENTO ANUAL DE FRACCIONAMIENTO DE DOSIS TERAPEUTICAS Y DIAGNÓSTICO CON I-131, INAMEN 2024</a:t>
            </a:r>
          </a:p>
        </c:rich>
      </c:tx>
      <c:overlay val="0"/>
      <c:spPr>
        <a:noFill/>
        <a:ln>
          <a:noFill/>
        </a:ln>
        <a:effectLst/>
      </c:spPr>
      <c:txPr>
        <a:bodyPr rot="0" spcFirstLastPara="1" vertOverflow="ellipsis" vert="horz" wrap="square" anchor="ctr" anchorCtr="1"/>
        <a:lstStyle/>
        <a:p>
          <a:pPr>
            <a:defRPr sz="1440" b="1" i="0" u="none" strike="noStrike" kern="120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BD_DOSIS_I131_GRAF_9!$A$23</c:f>
              <c:strCache>
                <c:ptCount val="1"/>
                <c:pt idx="0">
                  <c:v>% PRODUCCION DEL MES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BD_DOSIS_I131_GRAF_9!$B$21:$M$21</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BD_DOSIS_I131_GRAF_9!$B$23:$M$23</c:f>
            </c:numRef>
          </c:val>
          <c:extLst>
            <c:ext xmlns:c16="http://schemas.microsoft.com/office/drawing/2014/chart" uri="{C3380CC4-5D6E-409C-BE32-E72D297353CC}">
              <c16:uniqueId val="{00000000-3EE7-486A-9D58-3CDBE78C87D0}"/>
            </c:ext>
          </c:extLst>
        </c:ser>
        <c:ser>
          <c:idx val="1"/>
          <c:order val="1"/>
          <c:tx>
            <c:strRef>
              <c:f>BD_DOSIS_I131_GRAF_9!$A$25</c:f>
              <c:strCache>
                <c:ptCount val="1"/>
                <c:pt idx="0">
                  <c:v>% DOSIS ADMINISTRADAS ACUMULADO</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solidFill>
                <a:schemeClr val="accent2"/>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BD_DOSIS_I131_GRAF_9!$B$21:$M$21</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BD_DOSIS_I131_GRAF_9!$B$25:$M$25</c:f>
              <c:numCache>
                <c:formatCode>0.0</c:formatCode>
                <c:ptCount val="12"/>
                <c:pt idx="0">
                  <c:v>8.125</c:v>
                </c:pt>
                <c:pt idx="1">
                  <c:v>14.375</c:v>
                </c:pt>
                <c:pt idx="2">
                  <c:v>22.8125</c:v>
                </c:pt>
                <c:pt idx="3">
                  <c:v>34.375</c:v>
                </c:pt>
                <c:pt idx="4">
                  <c:v>41.25</c:v>
                </c:pt>
                <c:pt idx="5">
                  <c:v>48.4375</c:v>
                </c:pt>
                <c:pt idx="6">
                  <c:v>58.125</c:v>
                </c:pt>
                <c:pt idx="7">
                  <c:v>63.125</c:v>
                </c:pt>
                <c:pt idx="8">
                  <c:v>66.875</c:v>
                </c:pt>
                <c:pt idx="9">
                  <c:v>75.3125</c:v>
                </c:pt>
                <c:pt idx="10">
                  <c:v>75.3125</c:v>
                </c:pt>
                <c:pt idx="11">
                  <c:v>75.3125</c:v>
                </c:pt>
              </c:numCache>
            </c:numRef>
          </c:val>
          <c:extLst>
            <c:ext xmlns:c16="http://schemas.microsoft.com/office/drawing/2014/chart" uri="{C3380CC4-5D6E-409C-BE32-E72D297353CC}">
              <c16:uniqueId val="{00000001-3EE7-486A-9D58-3CDBE78C87D0}"/>
            </c:ext>
          </c:extLst>
        </c:ser>
        <c:dLbls>
          <c:showLegendKey val="0"/>
          <c:showVal val="1"/>
          <c:showCatName val="0"/>
          <c:showSerName val="0"/>
          <c:showPercent val="0"/>
          <c:showBubbleSize val="0"/>
        </c:dLbls>
        <c:gapWidth val="150"/>
        <c:axId val="1651083968"/>
        <c:axId val="1651086464"/>
      </c:barChart>
      <c:lineChart>
        <c:grouping val="standard"/>
        <c:varyColors val="0"/>
        <c:ser>
          <c:idx val="2"/>
          <c:order val="2"/>
          <c:tx>
            <c:strRef>
              <c:f>BD_DOSIS_I131_GRAF_9!$A$26</c:f>
              <c:strCache>
                <c:ptCount val="1"/>
                <c:pt idx="0">
                  <c:v>% DOSIS ADMINISTRADAS ESPERADAS</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dLbls>
            <c:delete val="1"/>
          </c:dLbls>
          <c:val>
            <c:numRef>
              <c:f>BD_DOSIS_I131_GRAF_9!$B$26:$M$26</c:f>
              <c:numCache>
                <c:formatCode>0.0</c:formatCode>
                <c:ptCount val="12"/>
                <c:pt idx="0">
                  <c:v>8.3333333333333339</c:v>
                </c:pt>
                <c:pt idx="1">
                  <c:v>16.666666666666668</c:v>
                </c:pt>
                <c:pt idx="2">
                  <c:v>25</c:v>
                </c:pt>
                <c:pt idx="3">
                  <c:v>33.333333333333336</c:v>
                </c:pt>
                <c:pt idx="4">
                  <c:v>41.666666666666671</c:v>
                </c:pt>
                <c:pt idx="5">
                  <c:v>50</c:v>
                </c:pt>
                <c:pt idx="6">
                  <c:v>58.333333333333336</c:v>
                </c:pt>
                <c:pt idx="7">
                  <c:v>66.666666666666671</c:v>
                </c:pt>
                <c:pt idx="8">
                  <c:v>75</c:v>
                </c:pt>
                <c:pt idx="9">
                  <c:v>83.333333333333343</c:v>
                </c:pt>
                <c:pt idx="10">
                  <c:v>91.666666666666671</c:v>
                </c:pt>
                <c:pt idx="11">
                  <c:v>100</c:v>
                </c:pt>
              </c:numCache>
            </c:numRef>
          </c:val>
          <c:smooth val="0"/>
          <c:extLst>
            <c:ext xmlns:c16="http://schemas.microsoft.com/office/drawing/2014/chart" uri="{C3380CC4-5D6E-409C-BE32-E72D297353CC}">
              <c16:uniqueId val="{00000002-3EE7-486A-9D58-3CDBE78C87D0}"/>
            </c:ext>
          </c:extLst>
        </c:ser>
        <c:dLbls>
          <c:showLegendKey val="0"/>
          <c:showVal val="1"/>
          <c:showCatName val="0"/>
          <c:showSerName val="0"/>
          <c:showPercent val="0"/>
          <c:showBubbleSize val="0"/>
        </c:dLbls>
        <c:marker val="1"/>
        <c:smooth val="0"/>
        <c:axId val="1651083968"/>
        <c:axId val="1651086464"/>
      </c:lineChart>
      <c:catAx>
        <c:axId val="16510839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1651086464"/>
        <c:crosses val="autoZero"/>
        <c:auto val="1"/>
        <c:lblAlgn val="ctr"/>
        <c:lblOffset val="100"/>
        <c:noMultiLvlLbl val="0"/>
      </c:catAx>
      <c:valAx>
        <c:axId val="16510864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1651083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sz="1200"/>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baseline="0">
                <a:solidFill>
                  <a:schemeClr val="tx1">
                    <a:lumMod val="65000"/>
                    <a:lumOff val="35000"/>
                  </a:schemeClr>
                </a:solidFill>
                <a:latin typeface="+mn-lt"/>
                <a:ea typeface="+mn-ea"/>
                <a:cs typeface="+mn-cs"/>
              </a:defRPr>
            </a:pPr>
            <a:r>
              <a:rPr lang="es-BO"/>
              <a:t>% DE CUMPLIMIENTO ANUAL DE RECIEN NACIDOS TAMIZADOS</a:t>
            </a:r>
          </a:p>
          <a:p>
            <a:pPr>
              <a:defRPr/>
            </a:pPr>
            <a:r>
              <a:rPr lang="es-BO"/>
              <a:t>INAMEN 2024</a:t>
            </a:r>
          </a:p>
        </c:rich>
      </c:tx>
      <c:layout>
        <c:manualLayout>
          <c:xMode val="edge"/>
          <c:yMode val="edge"/>
          <c:x val="0.16996072558855718"/>
          <c:y val="3.0674046471904987E-2"/>
        </c:manualLayout>
      </c:layout>
      <c:overlay val="0"/>
      <c:spPr>
        <a:noFill/>
        <a:ln>
          <a:noFill/>
        </a:ln>
        <a:effectLst/>
      </c:spPr>
      <c:txPr>
        <a:bodyPr rot="0" spcFirstLastPara="1" vertOverflow="ellipsis" vert="horz" wrap="square" anchor="ctr" anchorCtr="1"/>
        <a:lstStyle/>
        <a:p>
          <a:pPr>
            <a:defRPr sz="1920" b="1" i="0" u="none" strike="noStrike" kern="120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'GRAF__ TAMIZAJE'!$A$12</c:f>
              <c:strCache>
                <c:ptCount val="1"/>
                <c:pt idx="0">
                  <c:v>% PRODUCCION MENSUAL</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'GRAF__ TAMIZAJE'!$B$10:$M$10</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'GRAF__ TAMIZAJE'!$B$12:$M$12</c:f>
            </c:numRef>
          </c:val>
          <c:extLst>
            <c:ext xmlns:c16="http://schemas.microsoft.com/office/drawing/2014/chart" uri="{C3380CC4-5D6E-409C-BE32-E72D297353CC}">
              <c16:uniqueId val="{00000000-5165-46B2-8D2F-3506B97A3481}"/>
            </c:ext>
          </c:extLst>
        </c:ser>
        <c:ser>
          <c:idx val="1"/>
          <c:order val="1"/>
          <c:tx>
            <c:strRef>
              <c:f>'GRAF__ TAMIZAJE'!$A$14</c:f>
              <c:strCache>
                <c:ptCount val="1"/>
                <c:pt idx="0">
                  <c:v>%NEONATOS TAMIZADOS ACUMULADO</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solidFill>
                <a:schemeClr val="accent2"/>
              </a:solid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'GRAF__ TAMIZAJE'!$B$10:$M$10</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'GRAF__ TAMIZAJE'!$B$14:$M$14</c:f>
              <c:numCache>
                <c:formatCode>0.0</c:formatCode>
                <c:ptCount val="12"/>
                <c:pt idx="0">
                  <c:v>7.8019047619047619</c:v>
                </c:pt>
                <c:pt idx="1">
                  <c:v>14.83047619047619</c:v>
                </c:pt>
                <c:pt idx="2">
                  <c:v>20.975238095238094</c:v>
                </c:pt>
                <c:pt idx="3">
                  <c:v>29.398095238095237</c:v>
                </c:pt>
                <c:pt idx="4">
                  <c:v>36.750476190476192</c:v>
                </c:pt>
                <c:pt idx="5">
                  <c:v>42.525714285714287</c:v>
                </c:pt>
                <c:pt idx="6">
                  <c:v>50.74666666666667</c:v>
                </c:pt>
                <c:pt idx="7">
                  <c:v>57.752380952380953</c:v>
                </c:pt>
                <c:pt idx="8">
                  <c:v>63.48952380952381</c:v>
                </c:pt>
                <c:pt idx="9">
                  <c:v>72.487619047619049</c:v>
                </c:pt>
                <c:pt idx="10">
                  <c:v>79.504761904761907</c:v>
                </c:pt>
                <c:pt idx="11">
                  <c:v>85.638095238095232</c:v>
                </c:pt>
              </c:numCache>
            </c:numRef>
          </c:val>
          <c:extLst>
            <c:ext xmlns:c16="http://schemas.microsoft.com/office/drawing/2014/chart" uri="{C3380CC4-5D6E-409C-BE32-E72D297353CC}">
              <c16:uniqueId val="{00000001-5165-46B2-8D2F-3506B97A3481}"/>
            </c:ext>
          </c:extLst>
        </c:ser>
        <c:dLbls>
          <c:showLegendKey val="0"/>
          <c:showVal val="1"/>
          <c:showCatName val="0"/>
          <c:showSerName val="0"/>
          <c:showPercent val="0"/>
          <c:showBubbleSize val="0"/>
        </c:dLbls>
        <c:gapWidth val="150"/>
        <c:axId val="1519980784"/>
        <c:axId val="1519983696"/>
      </c:barChart>
      <c:lineChart>
        <c:grouping val="standard"/>
        <c:varyColors val="0"/>
        <c:ser>
          <c:idx val="2"/>
          <c:order val="2"/>
          <c:tx>
            <c:strRef>
              <c:f>'GRAF__ TAMIZAJE'!$A$15</c:f>
              <c:strCache>
                <c:ptCount val="1"/>
                <c:pt idx="0">
                  <c:v>% NEONATOS TAMIZADOS ESPERADOS</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dLbls>
            <c:delete val="1"/>
          </c:dLbls>
          <c:val>
            <c:numRef>
              <c:f>'GRAF__ TAMIZAJE'!$B$15:$M$15</c:f>
              <c:numCache>
                <c:formatCode>0.0</c:formatCode>
                <c:ptCount val="12"/>
                <c:pt idx="0">
                  <c:v>8.3333333333333339</c:v>
                </c:pt>
                <c:pt idx="1">
                  <c:v>16.666666666666668</c:v>
                </c:pt>
                <c:pt idx="2">
                  <c:v>25</c:v>
                </c:pt>
                <c:pt idx="3">
                  <c:v>33.333333333333336</c:v>
                </c:pt>
                <c:pt idx="4">
                  <c:v>41.666666666666671</c:v>
                </c:pt>
                <c:pt idx="5">
                  <c:v>50</c:v>
                </c:pt>
                <c:pt idx="6">
                  <c:v>58.333333333333336</c:v>
                </c:pt>
                <c:pt idx="7">
                  <c:v>66.666666666666671</c:v>
                </c:pt>
                <c:pt idx="8">
                  <c:v>75</c:v>
                </c:pt>
                <c:pt idx="9">
                  <c:v>83.333333333333343</c:v>
                </c:pt>
                <c:pt idx="10">
                  <c:v>91.666666666666671</c:v>
                </c:pt>
                <c:pt idx="11">
                  <c:v>100</c:v>
                </c:pt>
              </c:numCache>
            </c:numRef>
          </c:val>
          <c:smooth val="0"/>
          <c:extLst>
            <c:ext xmlns:c16="http://schemas.microsoft.com/office/drawing/2014/chart" uri="{C3380CC4-5D6E-409C-BE32-E72D297353CC}">
              <c16:uniqueId val="{00000002-5165-46B2-8D2F-3506B97A3481}"/>
            </c:ext>
          </c:extLst>
        </c:ser>
        <c:dLbls>
          <c:showLegendKey val="0"/>
          <c:showVal val="1"/>
          <c:showCatName val="0"/>
          <c:showSerName val="0"/>
          <c:showPercent val="0"/>
          <c:showBubbleSize val="0"/>
        </c:dLbls>
        <c:marker val="1"/>
        <c:smooth val="0"/>
        <c:axId val="1519980784"/>
        <c:axId val="1519983696"/>
      </c:lineChart>
      <c:catAx>
        <c:axId val="151998078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519983696"/>
        <c:crosses val="autoZero"/>
        <c:auto val="1"/>
        <c:lblAlgn val="ctr"/>
        <c:lblOffset val="100"/>
        <c:noMultiLvlLbl val="0"/>
      </c:catAx>
      <c:valAx>
        <c:axId val="15199836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519980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sz="1600"/>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r>
              <a:rPr lang="es-BO"/>
              <a:t>% DE CUMPLIMIENTO ANUAL DE CONSULTAS DE ENDOCRINOLOGIA REALIZADAS INAMEN 2024</a:t>
            </a:r>
          </a:p>
        </c:rich>
      </c:tx>
      <c:layout>
        <c:manualLayout>
          <c:xMode val="edge"/>
          <c:yMode val="edge"/>
          <c:x val="0.16996072558855718"/>
          <c:y val="3.0674046471904987E-2"/>
        </c:manualLayout>
      </c:layout>
      <c:overlay val="0"/>
      <c:spPr>
        <a:noFill/>
        <a:ln>
          <a:noFill/>
        </a:ln>
        <a:effectLst/>
      </c:spPr>
      <c:txPr>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'GRAF__ CONSULTA EXT'!$A$14</c:f>
              <c:strCache>
                <c:ptCount val="1"/>
                <c:pt idx="0">
                  <c:v>% PRODUCCION MENSUAL</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'GRAF__ CONSULTA EXT'!$B$12:$M$12</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'GRAF__ CONSULTA EXT'!$B$14:$M$14</c:f>
            </c:numRef>
          </c:val>
          <c:extLst>
            <c:ext xmlns:c16="http://schemas.microsoft.com/office/drawing/2014/chart" uri="{C3380CC4-5D6E-409C-BE32-E72D297353CC}">
              <c16:uniqueId val="{00000000-A11A-45DB-AAD6-63148C59FE94}"/>
            </c:ext>
          </c:extLst>
        </c:ser>
        <c:ser>
          <c:idx val="1"/>
          <c:order val="1"/>
          <c:tx>
            <c:strRef>
              <c:f>'GRAF__ CONSULTA EXT'!$A$16</c:f>
              <c:strCache>
                <c:ptCount val="1"/>
                <c:pt idx="0">
                  <c:v>%CONSULTAS REALIZADOS ACUMULADO</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solidFill>
                <a:schemeClr val="accent2"/>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'GRAF__ CONSULTA EXT'!$B$12:$M$12</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'GRAF__ CONSULTA EXT'!$B$16:$M$16</c:f>
              <c:numCache>
                <c:formatCode>0.0</c:formatCode>
                <c:ptCount val="12"/>
                <c:pt idx="0">
                  <c:v>7.291666666666667</c:v>
                </c:pt>
                <c:pt idx="1">
                  <c:v>13.425925925925926</c:v>
                </c:pt>
                <c:pt idx="2">
                  <c:v>19.212962962962962</c:v>
                </c:pt>
                <c:pt idx="3">
                  <c:v>24.189814814814813</c:v>
                </c:pt>
                <c:pt idx="4">
                  <c:v>29.74537037037037</c:v>
                </c:pt>
                <c:pt idx="5">
                  <c:v>35.995370370370374</c:v>
                </c:pt>
                <c:pt idx="6">
                  <c:v>43.75</c:v>
                </c:pt>
                <c:pt idx="7">
                  <c:v>48.958333333333336</c:v>
                </c:pt>
                <c:pt idx="8">
                  <c:v>56.481481481481481</c:v>
                </c:pt>
                <c:pt idx="9">
                  <c:v>64.120370370370367</c:v>
                </c:pt>
                <c:pt idx="10">
                  <c:v>72.337962962962962</c:v>
                </c:pt>
                <c:pt idx="11">
                  <c:v>80.671296296296291</c:v>
                </c:pt>
              </c:numCache>
            </c:numRef>
          </c:val>
          <c:extLst>
            <c:ext xmlns:c16="http://schemas.microsoft.com/office/drawing/2014/chart" uri="{C3380CC4-5D6E-409C-BE32-E72D297353CC}">
              <c16:uniqueId val="{00000001-A11A-45DB-AAD6-63148C59FE94}"/>
            </c:ext>
          </c:extLst>
        </c:ser>
        <c:dLbls>
          <c:showLegendKey val="0"/>
          <c:showVal val="1"/>
          <c:showCatName val="0"/>
          <c:showSerName val="0"/>
          <c:showPercent val="0"/>
          <c:showBubbleSize val="0"/>
        </c:dLbls>
        <c:gapWidth val="150"/>
        <c:axId val="1519980784"/>
        <c:axId val="1519983696"/>
      </c:barChart>
      <c:lineChart>
        <c:grouping val="standard"/>
        <c:varyColors val="0"/>
        <c:ser>
          <c:idx val="2"/>
          <c:order val="2"/>
          <c:tx>
            <c:strRef>
              <c:f>'GRAF__ CONSULTA EXT'!$A$17</c:f>
              <c:strCache>
                <c:ptCount val="1"/>
                <c:pt idx="0">
                  <c:v>% CONSULTAS ESPERADAS</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dLbls>
            <c:delete val="1"/>
          </c:dLbls>
          <c:val>
            <c:numRef>
              <c:f>'GRAF__ CONSULTA EXT'!$B$17:$M$17</c:f>
              <c:numCache>
                <c:formatCode>0.0</c:formatCode>
                <c:ptCount val="12"/>
                <c:pt idx="0">
                  <c:v>8.3333333333333339</c:v>
                </c:pt>
                <c:pt idx="1">
                  <c:v>16.666666666666668</c:v>
                </c:pt>
                <c:pt idx="2">
                  <c:v>25</c:v>
                </c:pt>
                <c:pt idx="3">
                  <c:v>33.333333333333336</c:v>
                </c:pt>
                <c:pt idx="4">
                  <c:v>41.666666666666671</c:v>
                </c:pt>
                <c:pt idx="5">
                  <c:v>50</c:v>
                </c:pt>
                <c:pt idx="6">
                  <c:v>58.333333333333336</c:v>
                </c:pt>
                <c:pt idx="7">
                  <c:v>66.666666666666671</c:v>
                </c:pt>
                <c:pt idx="8">
                  <c:v>75</c:v>
                </c:pt>
                <c:pt idx="9">
                  <c:v>83.333333333333343</c:v>
                </c:pt>
                <c:pt idx="10">
                  <c:v>91.666666666666671</c:v>
                </c:pt>
                <c:pt idx="11">
                  <c:v>100</c:v>
                </c:pt>
              </c:numCache>
            </c:numRef>
          </c:val>
          <c:smooth val="0"/>
          <c:extLst>
            <c:ext xmlns:c16="http://schemas.microsoft.com/office/drawing/2014/chart" uri="{C3380CC4-5D6E-409C-BE32-E72D297353CC}">
              <c16:uniqueId val="{00000002-A11A-45DB-AAD6-63148C59FE94}"/>
            </c:ext>
          </c:extLst>
        </c:ser>
        <c:dLbls>
          <c:showLegendKey val="0"/>
          <c:showVal val="1"/>
          <c:showCatName val="0"/>
          <c:showSerName val="0"/>
          <c:showPercent val="0"/>
          <c:showBubbleSize val="0"/>
        </c:dLbls>
        <c:marker val="1"/>
        <c:smooth val="0"/>
        <c:axId val="1519980784"/>
        <c:axId val="1519983696"/>
      </c:lineChart>
      <c:catAx>
        <c:axId val="151998078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519983696"/>
        <c:crosses val="autoZero"/>
        <c:auto val="1"/>
        <c:lblAlgn val="ctr"/>
        <c:lblOffset val="100"/>
        <c:noMultiLvlLbl val="0"/>
      </c:catAx>
      <c:valAx>
        <c:axId val="15199836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519980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sz="1400"/>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hart" Target="../charts/chart2.xm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0.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4.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2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18.sv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image" Target="../media/image24.svg"/></Relationships>
</file>

<file path=ppt/slides/_rels/slide3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18.sv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chart" Target="../charts/chart9.xml"/><Relationship Id="rId4" Type="http://schemas.openxmlformats.org/officeDocument/2006/relationships/image" Target="../media/image24.sv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18.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9.sv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9.sv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18.svg"/></Relationships>
</file>

<file path=ppt/slides/_rels/slide5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2974764"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es-BO"/>
            </a:p>
          </p:txBody>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s-BO"/>
          </a:p>
        </p:txBody>
      </p:sp>
      <p:grpSp>
        <p:nvGrpSpPr>
          <p:cNvPr id="6" name="Group 6"/>
          <p:cNvGrpSpPr/>
          <p:nvPr/>
        </p:nvGrpSpPr>
        <p:grpSpPr>
          <a:xfrm>
            <a:off x="-1543050" y="-506450"/>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es-BO"/>
            </a:p>
          </p:txBody>
        </p:sp>
        <p:sp>
          <p:nvSpPr>
            <p:cNvPr id="8" name="TextBox 8"/>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227773" y="4163622"/>
            <a:ext cx="110236" cy="2818996"/>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s-BO"/>
            </a:p>
          </p:txBody>
        </p:sp>
        <p:sp>
          <p:nvSpPr>
            <p:cNvPr id="11" name="TextBox 11"/>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901178" y="2013342"/>
            <a:ext cx="7265694" cy="825671"/>
            <a:chOff x="0" y="0"/>
            <a:chExt cx="1734219" cy="197076"/>
          </a:xfrm>
        </p:grpSpPr>
        <p:sp>
          <p:nvSpPr>
            <p:cNvPr id="13" name="Freeform 13"/>
            <p:cNvSpPr/>
            <p:nvPr/>
          </p:nvSpPr>
          <p:spPr>
            <a:xfrm>
              <a:off x="0" y="0"/>
              <a:ext cx="1721390" cy="163210"/>
            </a:xfrm>
            <a:custGeom>
              <a:avLst/>
              <a:gdLst/>
              <a:ahLst/>
              <a:cxnLst/>
              <a:rect l="l" t="t" r="r" b="b"/>
              <a:pathLst>
                <a:path w="1721390" h="163210">
                  <a:moveTo>
                    <a:pt x="19323" y="0"/>
                  </a:moveTo>
                  <a:lnTo>
                    <a:pt x="1702068" y="0"/>
                  </a:lnTo>
                  <a:cubicBezTo>
                    <a:pt x="1712739" y="0"/>
                    <a:pt x="1721390" y="8651"/>
                    <a:pt x="1721390" y="19323"/>
                  </a:cubicBezTo>
                  <a:lnTo>
                    <a:pt x="1721390" y="143887"/>
                  </a:lnTo>
                  <a:cubicBezTo>
                    <a:pt x="1721390" y="154559"/>
                    <a:pt x="1712739" y="163210"/>
                    <a:pt x="1702068" y="163210"/>
                  </a:cubicBezTo>
                  <a:lnTo>
                    <a:pt x="19323" y="163210"/>
                  </a:lnTo>
                  <a:cubicBezTo>
                    <a:pt x="8651" y="163210"/>
                    <a:pt x="0" y="154559"/>
                    <a:pt x="0" y="143887"/>
                  </a:cubicBezTo>
                  <a:lnTo>
                    <a:pt x="0" y="19323"/>
                  </a:lnTo>
                  <a:cubicBezTo>
                    <a:pt x="0" y="8651"/>
                    <a:pt x="8651" y="0"/>
                    <a:pt x="19323" y="0"/>
                  </a:cubicBezTo>
                  <a:close/>
                </a:path>
              </a:pathLst>
            </a:custGeom>
            <a:solidFill>
              <a:srgbClr val="1C5739"/>
            </a:solidFill>
          </p:spPr>
          <p:txBody>
            <a:bodyPr/>
            <a:lstStyle/>
            <a:p>
              <a:endParaRPr lang="es-BO"/>
            </a:p>
          </p:txBody>
        </p:sp>
        <p:sp>
          <p:nvSpPr>
            <p:cNvPr id="14" name="TextBox 14"/>
            <p:cNvSpPr txBox="1"/>
            <p:nvPr/>
          </p:nvSpPr>
          <p:spPr>
            <a:xfrm>
              <a:off x="12829" y="5291"/>
              <a:ext cx="1721390" cy="191785"/>
            </a:xfrm>
            <a:prstGeom prst="rect">
              <a:avLst/>
            </a:prstGeom>
          </p:spPr>
          <p:txBody>
            <a:bodyPr lIns="56055" tIns="56055" rIns="56055" bIns="56055" rtlCol="0" anchor="ctr"/>
            <a:lstStyle/>
            <a:p>
              <a:pPr algn="ctr">
                <a:lnSpc>
                  <a:spcPts val="3120"/>
                </a:lnSpc>
              </a:pPr>
              <a:r>
                <a:rPr lang="es-BO" sz="2400" dirty="0">
                  <a:solidFill>
                    <a:srgbClr val="FFFFFF"/>
                  </a:solidFill>
                  <a:latin typeface="Questrial"/>
                </a:rPr>
                <a:t>INSTITUTO NACIONAL DE MEDICINA NUCLEAR</a:t>
              </a:r>
            </a:p>
          </p:txBody>
        </p:sp>
      </p:grpSp>
      <p:sp>
        <p:nvSpPr>
          <p:cNvPr id="15" name="Freeform 15"/>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s-BO"/>
          </a:p>
        </p:txBody>
      </p:sp>
      <p:sp>
        <p:nvSpPr>
          <p:cNvPr id="16" name="Freeform 16"/>
          <p:cNvSpPr/>
          <p:nvPr/>
        </p:nvSpPr>
        <p:spPr>
          <a:xfrm>
            <a:off x="3276600" y="3169409"/>
            <a:ext cx="4501768" cy="3653404"/>
          </a:xfrm>
          <a:custGeom>
            <a:avLst/>
            <a:gdLst/>
            <a:ahLst/>
            <a:cxnLst/>
            <a:rect l="l" t="t" r="r" b="b"/>
            <a:pathLst>
              <a:path w="2024823" h="2034947">
                <a:moveTo>
                  <a:pt x="0" y="0"/>
                </a:moveTo>
                <a:lnTo>
                  <a:pt x="2024823" y="0"/>
                </a:lnTo>
                <a:lnTo>
                  <a:pt x="2024823" y="2034947"/>
                </a:lnTo>
                <a:lnTo>
                  <a:pt x="0" y="2034947"/>
                </a:lnTo>
                <a:lnTo>
                  <a:pt x="0" y="0"/>
                </a:lnTo>
                <a:close/>
              </a:path>
            </a:pathLst>
          </a:custGeom>
          <a:blipFill>
            <a:blip r:embed="rId6"/>
            <a:stretch>
              <a:fillRect/>
            </a:stretch>
          </a:blipFill>
        </p:spPr>
        <p:txBody>
          <a:bodyPr/>
          <a:lstStyle/>
          <a:p>
            <a:endParaRPr lang="es-BO"/>
          </a:p>
        </p:txBody>
      </p:sp>
      <p:sp>
        <p:nvSpPr>
          <p:cNvPr id="17" name="Freeform 17"/>
          <p:cNvSpPr/>
          <p:nvPr/>
        </p:nvSpPr>
        <p:spPr>
          <a:xfrm>
            <a:off x="9525000" y="1876161"/>
            <a:ext cx="8068585" cy="5486440"/>
          </a:xfrm>
          <a:custGeom>
            <a:avLst/>
            <a:gdLst/>
            <a:ahLst/>
            <a:cxnLst/>
            <a:rect l="l" t="t" r="r" b="b"/>
            <a:pathLst>
              <a:path w="6425097" h="4944313">
                <a:moveTo>
                  <a:pt x="0" y="0"/>
                </a:moveTo>
                <a:lnTo>
                  <a:pt x="6425097" y="0"/>
                </a:lnTo>
                <a:lnTo>
                  <a:pt x="6425097" y="4944313"/>
                </a:lnTo>
                <a:lnTo>
                  <a:pt x="0" y="4944313"/>
                </a:lnTo>
                <a:lnTo>
                  <a:pt x="0" y="0"/>
                </a:lnTo>
                <a:close/>
              </a:path>
            </a:pathLst>
          </a:custGeom>
          <a:blipFill>
            <a:blip r:embed="rId7"/>
            <a:stretch>
              <a:fillRect/>
            </a:stretch>
          </a:blipFill>
          <a:ln cap="sq">
            <a:noFill/>
            <a:prstDash val="solid"/>
            <a:miter/>
          </a:ln>
        </p:spPr>
        <p:txBody>
          <a:bodyPr/>
          <a:lstStyle/>
          <a:p>
            <a:endParaRPr lang="es-BO"/>
          </a:p>
        </p:txBody>
      </p:sp>
      <p:sp>
        <p:nvSpPr>
          <p:cNvPr id="18" name="TextBox 18"/>
          <p:cNvSpPr txBox="1"/>
          <p:nvPr/>
        </p:nvSpPr>
        <p:spPr>
          <a:xfrm>
            <a:off x="1687566" y="708354"/>
            <a:ext cx="10049027" cy="1025922"/>
          </a:xfrm>
          <a:prstGeom prst="rect">
            <a:avLst/>
          </a:prstGeom>
        </p:spPr>
        <p:txBody>
          <a:bodyPr wrap="square" lIns="0" tIns="0" rIns="0" bIns="0" rtlCol="0" anchor="t">
            <a:spAutoFit/>
          </a:bodyPr>
          <a:lstStyle/>
          <a:p>
            <a:pPr>
              <a:lnSpc>
                <a:spcPts val="4045"/>
              </a:lnSpc>
            </a:pPr>
            <a:r>
              <a:rPr lang="es-BO" sz="3200" dirty="0">
                <a:solidFill>
                  <a:srgbClr val="1C5739"/>
                </a:solidFill>
                <a:latin typeface="Codec Pro ExtraBold"/>
              </a:rPr>
              <a:t>GOBIERNO AUTÓNOMO DEL DEPARTAMENTO DE LA PAZ INSTITUTO NACIONAL DE MEDICINA NUCLEAR</a:t>
            </a:r>
          </a:p>
        </p:txBody>
      </p:sp>
      <p:sp>
        <p:nvSpPr>
          <p:cNvPr id="19" name="TextBox 19"/>
          <p:cNvSpPr txBox="1"/>
          <p:nvPr/>
        </p:nvSpPr>
        <p:spPr>
          <a:xfrm>
            <a:off x="2037077" y="7719065"/>
            <a:ext cx="10756200" cy="2150845"/>
          </a:xfrm>
          <a:prstGeom prst="rect">
            <a:avLst/>
          </a:prstGeom>
        </p:spPr>
        <p:txBody>
          <a:bodyPr lIns="0" tIns="0" rIns="0" bIns="0" rtlCol="0" anchor="t">
            <a:spAutoFit/>
          </a:bodyPr>
          <a:lstStyle/>
          <a:p>
            <a:pPr>
              <a:lnSpc>
                <a:spcPts val="8550"/>
              </a:lnSpc>
            </a:pPr>
            <a:r>
              <a:rPr lang="es-BO" sz="6600" dirty="0">
                <a:solidFill>
                  <a:srgbClr val="1C5739"/>
                </a:solidFill>
                <a:latin typeface="Codec Pro ExtraBold"/>
              </a:rPr>
              <a:t>RENDICIÓN PUBLICA DE CUENTAS FINAL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sp>
        <p:nvSpPr>
          <p:cNvPr id="3" name="TextBox 3"/>
          <p:cNvSpPr txBox="1"/>
          <p:nvPr/>
        </p:nvSpPr>
        <p:spPr>
          <a:xfrm>
            <a:off x="454768" y="477317"/>
            <a:ext cx="12570000" cy="1341649"/>
          </a:xfrm>
          <a:prstGeom prst="rect">
            <a:avLst/>
          </a:prstGeom>
        </p:spPr>
        <p:txBody>
          <a:bodyPr lIns="0" tIns="0" rIns="0" bIns="0" rtlCol="0" anchor="t">
            <a:spAutoFit/>
          </a:bodyPr>
          <a:lstStyle/>
          <a:p>
            <a:pPr marL="0" lvl="0" indent="0" algn="l">
              <a:lnSpc>
                <a:spcPts val="5169"/>
              </a:lnSpc>
              <a:spcBef>
                <a:spcPct val="0"/>
              </a:spcBef>
            </a:pPr>
            <a:r>
              <a:rPr lang="en-US" sz="5221" spc="182" dirty="0">
                <a:solidFill>
                  <a:srgbClr val="040506"/>
                </a:solidFill>
                <a:latin typeface="Codec Pro ExtraBold"/>
              </a:rPr>
              <a:t>GAMMAGRAFIAS REALIZADAS INAMEN 2024</a:t>
            </a:r>
          </a:p>
        </p:txBody>
      </p:sp>
      <p:sp>
        <p:nvSpPr>
          <p:cNvPr id="4" name="TextBox 4"/>
          <p:cNvSpPr txBox="1"/>
          <p:nvPr/>
        </p:nvSpPr>
        <p:spPr>
          <a:xfrm>
            <a:off x="454768" y="1705358"/>
            <a:ext cx="13006543" cy="808556"/>
          </a:xfrm>
          <a:prstGeom prst="rect">
            <a:avLst/>
          </a:prstGeom>
        </p:spPr>
        <p:txBody>
          <a:bodyPr lIns="0" tIns="0" rIns="0" bIns="0" rtlCol="0" anchor="t">
            <a:spAutoFit/>
          </a:bodyPr>
          <a:lstStyle/>
          <a:p>
            <a:pPr algn="l">
              <a:lnSpc>
                <a:spcPts val="3256"/>
              </a:lnSpc>
            </a:pPr>
            <a:r>
              <a:rPr lang="en-US" sz="2360" spc="231" dirty="0">
                <a:solidFill>
                  <a:srgbClr val="231F20"/>
                </a:solidFill>
                <a:latin typeface="Open Sauce"/>
              </a:rPr>
              <a:t>La Unidad de Medicina Nuclear </a:t>
            </a:r>
            <a:r>
              <a:rPr lang="en-US" sz="2360" spc="231" dirty="0" err="1">
                <a:solidFill>
                  <a:srgbClr val="231F20"/>
                </a:solidFill>
                <a:latin typeface="Open Sauce"/>
              </a:rPr>
              <a:t>en</a:t>
            </a:r>
            <a:r>
              <a:rPr lang="en-US" sz="2360" spc="231" dirty="0">
                <a:solidFill>
                  <a:srgbClr val="231F20"/>
                </a:solidFill>
                <a:latin typeface="Open Sauce"/>
              </a:rPr>
              <a:t> la Gestion 2024, </a:t>
            </a:r>
            <a:r>
              <a:rPr lang="en-US" sz="2360" spc="231" dirty="0" err="1">
                <a:solidFill>
                  <a:srgbClr val="231F20"/>
                </a:solidFill>
                <a:latin typeface="Open Sauce"/>
              </a:rPr>
              <a:t>realizó</a:t>
            </a:r>
            <a:r>
              <a:rPr lang="en-US" sz="2360" spc="231" dirty="0">
                <a:solidFill>
                  <a:srgbClr val="231F20"/>
                </a:solidFill>
                <a:latin typeface="Open Sauce"/>
              </a:rPr>
              <a:t>  un total de 2700 </a:t>
            </a:r>
            <a:r>
              <a:rPr lang="en-US" sz="2360" spc="231" dirty="0" err="1">
                <a:solidFill>
                  <a:srgbClr val="231F20"/>
                </a:solidFill>
                <a:latin typeface="Open Sauce"/>
              </a:rPr>
              <a:t>estudios</a:t>
            </a:r>
            <a:r>
              <a:rPr lang="en-US" sz="2360" spc="231" dirty="0">
                <a:solidFill>
                  <a:srgbClr val="231F20"/>
                </a:solidFill>
                <a:latin typeface="Open Sauce"/>
              </a:rPr>
              <a:t> de </a:t>
            </a:r>
            <a:r>
              <a:rPr lang="en-US" sz="2360" spc="231" dirty="0" err="1">
                <a:solidFill>
                  <a:srgbClr val="231F20"/>
                </a:solidFill>
                <a:latin typeface="Open Sauce"/>
              </a:rPr>
              <a:t>gammagrafia</a:t>
            </a:r>
            <a:r>
              <a:rPr lang="en-US" sz="2360" spc="231" dirty="0">
                <a:solidFill>
                  <a:srgbClr val="231F20"/>
                </a:solidFill>
                <a:latin typeface="Open Sauce"/>
              </a:rPr>
              <a:t> (89% del POA)</a:t>
            </a:r>
          </a:p>
        </p:txBody>
      </p:sp>
      <p:grpSp>
        <p:nvGrpSpPr>
          <p:cNvPr id="5" name="Group 5"/>
          <p:cNvGrpSpPr/>
          <p:nvPr/>
        </p:nvGrpSpPr>
        <p:grpSpPr>
          <a:xfrm>
            <a:off x="10776043" y="-2524707"/>
            <a:ext cx="3964049" cy="396404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s-BO"/>
            </a:p>
          </p:txBody>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Freeform 8"/>
          <p:cNvSpPr/>
          <p:nvPr/>
        </p:nvSpPr>
        <p:spPr>
          <a:xfrm>
            <a:off x="11752828" y="-6405764"/>
            <a:ext cx="9348363" cy="9348363"/>
          </a:xfrm>
          <a:custGeom>
            <a:avLst/>
            <a:gdLst/>
            <a:ahLst/>
            <a:cxnLst/>
            <a:rect l="l" t="t" r="r" b="b"/>
            <a:pathLst>
              <a:path w="9348363" h="9348363">
                <a:moveTo>
                  <a:pt x="0" y="0"/>
                </a:moveTo>
                <a:lnTo>
                  <a:pt x="9348362" y="0"/>
                </a:lnTo>
                <a:lnTo>
                  <a:pt x="9348362" y="9348362"/>
                </a:lnTo>
                <a:lnTo>
                  <a:pt x="0" y="93483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graphicFrame>
        <p:nvGraphicFramePr>
          <p:cNvPr id="10" name="Gráfico 9">
            <a:extLst>
              <a:ext uri="{FF2B5EF4-FFF2-40B4-BE49-F238E27FC236}">
                <a16:creationId xmlns:a16="http://schemas.microsoft.com/office/drawing/2014/main" id="{00000000-0008-0000-0400-000003000000}"/>
              </a:ext>
            </a:extLst>
          </p:cNvPr>
          <p:cNvGraphicFramePr>
            <a:graphicFrameLocks/>
          </p:cNvGraphicFramePr>
          <p:nvPr>
            <p:extLst>
              <p:ext uri="{D42A27DB-BD31-4B8C-83A1-F6EECF244321}">
                <p14:modId xmlns:p14="http://schemas.microsoft.com/office/powerpoint/2010/main" val="2533996053"/>
              </p:ext>
            </p:extLst>
          </p:nvPr>
        </p:nvGraphicFramePr>
        <p:xfrm>
          <a:off x="685801" y="3833706"/>
          <a:ext cx="9677400" cy="47479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Tabla 10">
            <a:extLst>
              <a:ext uri="{FF2B5EF4-FFF2-40B4-BE49-F238E27FC236}">
                <a16:creationId xmlns:a16="http://schemas.microsoft.com/office/drawing/2014/main" id="{B128E04F-DF11-0F06-007F-F5DD93C43F9E}"/>
              </a:ext>
            </a:extLst>
          </p:cNvPr>
          <p:cNvGraphicFramePr>
            <a:graphicFrameLocks noGrp="1"/>
          </p:cNvGraphicFramePr>
          <p:nvPr>
            <p:extLst>
              <p:ext uri="{D42A27DB-BD31-4B8C-83A1-F6EECF244321}">
                <p14:modId xmlns:p14="http://schemas.microsoft.com/office/powerpoint/2010/main" val="3092648230"/>
              </p:ext>
            </p:extLst>
          </p:nvPr>
        </p:nvGraphicFramePr>
        <p:xfrm>
          <a:off x="10776043" y="5170395"/>
          <a:ext cx="5073557" cy="1589753"/>
        </p:xfrm>
        <a:graphic>
          <a:graphicData uri="http://schemas.openxmlformats.org/drawingml/2006/table">
            <a:tbl>
              <a:tblPr>
                <a:tableStyleId>{5C22544A-7EE6-4342-B048-85BDC9FD1C3A}</a:tableStyleId>
              </a:tblPr>
              <a:tblGrid>
                <a:gridCol w="3774231">
                  <a:extLst>
                    <a:ext uri="{9D8B030D-6E8A-4147-A177-3AD203B41FA5}">
                      <a16:colId xmlns:a16="http://schemas.microsoft.com/office/drawing/2014/main" val="3108702410"/>
                    </a:ext>
                  </a:extLst>
                </a:gridCol>
                <a:gridCol w="1299326">
                  <a:extLst>
                    <a:ext uri="{9D8B030D-6E8A-4147-A177-3AD203B41FA5}">
                      <a16:colId xmlns:a16="http://schemas.microsoft.com/office/drawing/2014/main" val="4019417606"/>
                    </a:ext>
                  </a:extLst>
                </a:gridCol>
              </a:tblGrid>
              <a:tr h="492473">
                <a:tc gridSpan="2">
                  <a:txBody>
                    <a:bodyPr/>
                    <a:lstStyle/>
                    <a:p>
                      <a:pPr algn="ctr" fontAlgn="ctr"/>
                      <a:r>
                        <a:rPr lang="es-BO" sz="2400" u="none" strike="noStrike" dirty="0">
                          <a:effectLst/>
                        </a:rPr>
                        <a:t>GAMMAGRAFÍAS</a:t>
                      </a:r>
                      <a:endParaRPr lang="es-BO" sz="2400" b="1" i="0" u="none" strike="noStrike" dirty="0">
                        <a:solidFill>
                          <a:srgbClr val="1F4E78"/>
                        </a:solidFill>
                        <a:effectLst/>
                        <a:latin typeface="Calibri" panose="020F0502020204030204" pitchFamily="34" charset="0"/>
                      </a:endParaRPr>
                    </a:p>
                  </a:txBody>
                  <a:tcPr marL="0" marR="0" marT="0" marB="0" anchor="ctr"/>
                </a:tc>
                <a:tc hMerge="1">
                  <a:txBody>
                    <a:bodyPr/>
                    <a:lstStyle/>
                    <a:p>
                      <a:endParaRPr lang="es-BO"/>
                    </a:p>
                  </a:txBody>
                  <a:tcPr/>
                </a:tc>
                <a:extLst>
                  <a:ext uri="{0D108BD9-81ED-4DB2-BD59-A6C34878D82A}">
                    <a16:rowId xmlns:a16="http://schemas.microsoft.com/office/drawing/2014/main" val="3748797824"/>
                  </a:ext>
                </a:extLst>
              </a:tr>
              <a:tr h="233277">
                <a:tc>
                  <a:txBody>
                    <a:bodyPr/>
                    <a:lstStyle/>
                    <a:p>
                      <a:pPr algn="l" fontAlgn="ctr"/>
                      <a:r>
                        <a:rPr lang="es-BO" sz="2400" u="none" strike="noStrike" dirty="0">
                          <a:effectLst/>
                        </a:rPr>
                        <a:t>PLANIFICADA</a:t>
                      </a:r>
                      <a:endParaRPr lang="es-BO" sz="24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ctr"/>
                      <a:r>
                        <a:rPr lang="es-BO" sz="2400" u="none" strike="noStrike">
                          <a:effectLst/>
                        </a:rPr>
                        <a:t>2700</a:t>
                      </a:r>
                      <a:endParaRPr lang="es-BO" sz="24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92817041"/>
                  </a:ext>
                </a:extLst>
              </a:tr>
              <a:tr h="233277">
                <a:tc>
                  <a:txBody>
                    <a:bodyPr/>
                    <a:lstStyle/>
                    <a:p>
                      <a:pPr algn="l" fontAlgn="ctr"/>
                      <a:r>
                        <a:rPr lang="es-BO" sz="2400" u="none" strike="noStrike" dirty="0">
                          <a:effectLst/>
                        </a:rPr>
                        <a:t>REALIZADAS </a:t>
                      </a:r>
                      <a:endParaRPr lang="es-BO" sz="24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ctr"/>
                      <a:r>
                        <a:rPr lang="es-BO" sz="2400" u="none" strike="noStrike" dirty="0">
                          <a:effectLst/>
                        </a:rPr>
                        <a:t>2393</a:t>
                      </a:r>
                      <a:endParaRPr lang="es-BO" sz="2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464254353"/>
                  </a:ext>
                </a:extLst>
              </a:tr>
              <a:tr h="233277">
                <a:tc>
                  <a:txBody>
                    <a:bodyPr/>
                    <a:lstStyle/>
                    <a:p>
                      <a:pPr algn="l" fontAlgn="ctr"/>
                      <a:r>
                        <a:rPr lang="es-BO" sz="2400" u="none" strike="noStrike">
                          <a:effectLst/>
                        </a:rPr>
                        <a:t>% DE CUMPLIMIENTO ANUAL</a:t>
                      </a:r>
                      <a:endParaRPr lang="es-BO" sz="24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2400" b="0" i="0" u="none" strike="noStrike" dirty="0">
                          <a:solidFill>
                            <a:srgbClr val="000000"/>
                          </a:solidFill>
                          <a:effectLst/>
                          <a:latin typeface="Calibri" panose="020F0502020204030204" pitchFamily="34" charset="0"/>
                        </a:rPr>
                        <a:t>89</a:t>
                      </a:r>
                    </a:p>
                  </a:txBody>
                  <a:tcPr marL="0" marR="0" marT="0" marB="0" anchor="ctr"/>
                </a:tc>
                <a:extLst>
                  <a:ext uri="{0D108BD9-81ED-4DB2-BD59-A6C34878D82A}">
                    <a16:rowId xmlns:a16="http://schemas.microsoft.com/office/drawing/2014/main" val="385756559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sp>
        <p:nvSpPr>
          <p:cNvPr id="3" name="TextBox 3"/>
          <p:cNvSpPr txBox="1"/>
          <p:nvPr/>
        </p:nvSpPr>
        <p:spPr>
          <a:xfrm>
            <a:off x="1903977" y="1177032"/>
            <a:ext cx="13469373" cy="1522148"/>
          </a:xfrm>
          <a:prstGeom prst="rect">
            <a:avLst/>
          </a:prstGeom>
        </p:spPr>
        <p:txBody>
          <a:bodyPr lIns="0" tIns="0" rIns="0" bIns="0" rtlCol="0" anchor="t">
            <a:spAutoFit/>
          </a:bodyPr>
          <a:lstStyle/>
          <a:p>
            <a:pPr>
              <a:lnSpc>
                <a:spcPts val="5862"/>
              </a:lnSpc>
            </a:pPr>
            <a:r>
              <a:rPr lang="en-US" sz="5921" spc="207" dirty="0">
                <a:solidFill>
                  <a:srgbClr val="040506"/>
                </a:solidFill>
                <a:latin typeface="Codec Pro ExtraBold"/>
              </a:rPr>
              <a:t>GAMMAGRAFÍAS FRECUENTES INAMEN 2024</a:t>
            </a:r>
          </a:p>
        </p:txBody>
      </p:sp>
      <p:sp>
        <p:nvSpPr>
          <p:cNvPr id="4" name="Freeform 4"/>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6" name="Freeform 6"/>
          <p:cNvSpPr/>
          <p:nvPr/>
        </p:nvSpPr>
        <p:spPr>
          <a:xfrm>
            <a:off x="1765606" y="3252442"/>
            <a:ext cx="3514827" cy="2360634"/>
          </a:xfrm>
          <a:custGeom>
            <a:avLst/>
            <a:gdLst/>
            <a:ahLst/>
            <a:cxnLst/>
            <a:rect l="l" t="t" r="r" b="b"/>
            <a:pathLst>
              <a:path w="3514827" h="2360634">
                <a:moveTo>
                  <a:pt x="0" y="0"/>
                </a:moveTo>
                <a:lnTo>
                  <a:pt x="3514828" y="0"/>
                </a:lnTo>
                <a:lnTo>
                  <a:pt x="3514828" y="2360634"/>
                </a:lnTo>
                <a:lnTo>
                  <a:pt x="0" y="236063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s-BO"/>
          </a:p>
        </p:txBody>
      </p:sp>
      <p:graphicFrame>
        <p:nvGraphicFramePr>
          <p:cNvPr id="7" name="Gráfico 6">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691796929"/>
              </p:ext>
            </p:extLst>
          </p:nvPr>
        </p:nvGraphicFramePr>
        <p:xfrm>
          <a:off x="1510994" y="2792372"/>
          <a:ext cx="15011400" cy="6077517"/>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81429" y="4101884"/>
            <a:ext cx="3806571" cy="2083232"/>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s-BO"/>
          </a:p>
        </p:txBody>
      </p:sp>
      <p:sp>
        <p:nvSpPr>
          <p:cNvPr id="3" name="Freeform 3"/>
          <p:cNvSpPr/>
          <p:nvPr/>
        </p:nvSpPr>
        <p:spPr>
          <a:xfrm>
            <a:off x="15965575" y="-229119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s-BO"/>
          </a:p>
        </p:txBody>
      </p:sp>
      <p:sp>
        <p:nvSpPr>
          <p:cNvPr id="4" name="Freeform 4"/>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BO"/>
          </a:p>
        </p:txBody>
      </p:sp>
      <p:sp>
        <p:nvSpPr>
          <p:cNvPr id="5" name="Freeform 5"/>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BO"/>
          </a:p>
        </p:txBody>
      </p:sp>
      <p:sp>
        <p:nvSpPr>
          <p:cNvPr id="6" name="Freeform 6"/>
          <p:cNvSpPr/>
          <p:nvPr/>
        </p:nvSpPr>
        <p:spPr>
          <a:xfrm>
            <a:off x="777722" y="2453131"/>
            <a:ext cx="4671979" cy="5380738"/>
          </a:xfrm>
          <a:custGeom>
            <a:avLst/>
            <a:gdLst/>
            <a:ahLst/>
            <a:cxnLst/>
            <a:rect l="l" t="t" r="r" b="b"/>
            <a:pathLst>
              <a:path w="4671979" h="5380738">
                <a:moveTo>
                  <a:pt x="0" y="0"/>
                </a:moveTo>
                <a:lnTo>
                  <a:pt x="4671979" y="0"/>
                </a:lnTo>
                <a:lnTo>
                  <a:pt x="4671979" y="5380738"/>
                </a:lnTo>
                <a:lnTo>
                  <a:pt x="0" y="5380738"/>
                </a:lnTo>
                <a:lnTo>
                  <a:pt x="0" y="0"/>
                </a:lnTo>
                <a:close/>
              </a:path>
            </a:pathLst>
          </a:custGeom>
          <a:blipFill>
            <a:blip r:embed="rId8"/>
            <a:stretch>
              <a:fillRect r="-104016"/>
            </a:stretch>
          </a:blipFill>
        </p:spPr>
        <p:txBody>
          <a:bodyPr/>
          <a:lstStyle/>
          <a:p>
            <a:endParaRPr lang="es-BO"/>
          </a:p>
        </p:txBody>
      </p:sp>
      <p:sp>
        <p:nvSpPr>
          <p:cNvPr id="7" name="Freeform 7"/>
          <p:cNvSpPr/>
          <p:nvPr/>
        </p:nvSpPr>
        <p:spPr>
          <a:xfrm>
            <a:off x="6806248" y="3905541"/>
            <a:ext cx="6607518" cy="2943510"/>
          </a:xfrm>
          <a:custGeom>
            <a:avLst/>
            <a:gdLst/>
            <a:ahLst/>
            <a:cxnLst/>
            <a:rect l="l" t="t" r="r" b="b"/>
            <a:pathLst>
              <a:path w="6607518" h="2943510">
                <a:moveTo>
                  <a:pt x="0" y="0"/>
                </a:moveTo>
                <a:lnTo>
                  <a:pt x="6607519" y="0"/>
                </a:lnTo>
                <a:lnTo>
                  <a:pt x="6607519" y="2943510"/>
                </a:lnTo>
                <a:lnTo>
                  <a:pt x="0" y="2943510"/>
                </a:lnTo>
                <a:lnTo>
                  <a:pt x="0" y="0"/>
                </a:lnTo>
                <a:close/>
              </a:path>
            </a:pathLst>
          </a:custGeom>
          <a:blipFill>
            <a:blip r:embed="rId9"/>
            <a:stretch>
              <a:fillRect t="-15885"/>
            </a:stretch>
          </a:blipFill>
        </p:spPr>
        <p:txBody>
          <a:bodyPr/>
          <a:lstStyle/>
          <a:p>
            <a:endParaRPr lang="es-BO"/>
          </a:p>
        </p:txBody>
      </p:sp>
      <p:sp>
        <p:nvSpPr>
          <p:cNvPr id="8" name="TextBox 8"/>
          <p:cNvSpPr txBox="1"/>
          <p:nvPr/>
        </p:nvSpPr>
        <p:spPr>
          <a:xfrm>
            <a:off x="2596868" y="28575"/>
            <a:ext cx="12780436" cy="957087"/>
          </a:xfrm>
          <a:prstGeom prst="rect">
            <a:avLst/>
          </a:prstGeom>
        </p:spPr>
        <p:txBody>
          <a:bodyPr lIns="0" tIns="0" rIns="0" bIns="0" rtlCol="0" anchor="t">
            <a:spAutoFit/>
          </a:bodyPr>
          <a:lstStyle/>
          <a:p>
            <a:pPr>
              <a:lnSpc>
                <a:spcPts val="6405"/>
              </a:lnSpc>
            </a:pPr>
            <a:r>
              <a:rPr lang="en-US" sz="6470" spc="226">
                <a:solidFill>
                  <a:srgbClr val="040506"/>
                </a:solidFill>
                <a:latin typeface="Codec Pro ExtraBold"/>
              </a:rPr>
              <a:t>SERVICIOS DE IODOTERAPIA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sp>
        <p:nvSpPr>
          <p:cNvPr id="3" name="TextBox 3"/>
          <p:cNvSpPr txBox="1"/>
          <p:nvPr/>
        </p:nvSpPr>
        <p:spPr>
          <a:xfrm>
            <a:off x="454768" y="477317"/>
            <a:ext cx="12570000" cy="1341649"/>
          </a:xfrm>
          <a:prstGeom prst="rect">
            <a:avLst/>
          </a:prstGeom>
        </p:spPr>
        <p:txBody>
          <a:bodyPr lIns="0" tIns="0" rIns="0" bIns="0" rtlCol="0" anchor="t">
            <a:spAutoFit/>
          </a:bodyPr>
          <a:lstStyle/>
          <a:p>
            <a:pPr marL="0" lvl="0" indent="0" algn="l">
              <a:lnSpc>
                <a:spcPts val="5169"/>
              </a:lnSpc>
              <a:spcBef>
                <a:spcPct val="0"/>
              </a:spcBef>
            </a:pPr>
            <a:r>
              <a:rPr lang="en-US" sz="5221" spc="182" dirty="0" err="1">
                <a:solidFill>
                  <a:srgbClr val="040506"/>
                </a:solidFill>
                <a:latin typeface="Codec Pro ExtraBold"/>
              </a:rPr>
              <a:t>IODOTERAPIAS</a:t>
            </a:r>
            <a:r>
              <a:rPr lang="en-US" sz="5221" spc="182" dirty="0">
                <a:solidFill>
                  <a:srgbClr val="040506"/>
                </a:solidFill>
                <a:latin typeface="Codec Pro ExtraBold"/>
              </a:rPr>
              <a:t> </a:t>
            </a:r>
            <a:r>
              <a:rPr lang="en-US" sz="5221" spc="182" dirty="0" err="1">
                <a:solidFill>
                  <a:srgbClr val="040506"/>
                </a:solidFill>
                <a:latin typeface="Codec Pro ExtraBold"/>
              </a:rPr>
              <a:t>REALIZADAS</a:t>
            </a:r>
            <a:endParaRPr lang="en-US" sz="5221" spc="182" dirty="0">
              <a:solidFill>
                <a:srgbClr val="040506"/>
              </a:solidFill>
              <a:latin typeface="Codec Pro ExtraBold"/>
            </a:endParaRPr>
          </a:p>
          <a:p>
            <a:pPr marL="0" lvl="0" indent="0" algn="l">
              <a:lnSpc>
                <a:spcPts val="5169"/>
              </a:lnSpc>
              <a:spcBef>
                <a:spcPct val="0"/>
              </a:spcBef>
            </a:pPr>
            <a:r>
              <a:rPr lang="en-US" sz="5221" spc="182" dirty="0">
                <a:solidFill>
                  <a:srgbClr val="040506"/>
                </a:solidFill>
                <a:latin typeface="Codec Pro ExtraBold"/>
              </a:rPr>
              <a:t> INAMEN 2024</a:t>
            </a:r>
          </a:p>
        </p:txBody>
      </p:sp>
      <p:sp>
        <p:nvSpPr>
          <p:cNvPr id="4" name="TextBox 4"/>
          <p:cNvSpPr txBox="1"/>
          <p:nvPr/>
        </p:nvSpPr>
        <p:spPr>
          <a:xfrm>
            <a:off x="454768" y="1705700"/>
            <a:ext cx="13006543" cy="808556"/>
          </a:xfrm>
          <a:prstGeom prst="rect">
            <a:avLst/>
          </a:prstGeom>
        </p:spPr>
        <p:txBody>
          <a:bodyPr lIns="0" tIns="0" rIns="0" bIns="0" rtlCol="0" anchor="t">
            <a:spAutoFit/>
          </a:bodyPr>
          <a:lstStyle/>
          <a:p>
            <a:pPr algn="l">
              <a:lnSpc>
                <a:spcPts val="3256"/>
              </a:lnSpc>
            </a:pPr>
            <a:r>
              <a:rPr lang="en-US" sz="2360" spc="231" dirty="0">
                <a:solidFill>
                  <a:srgbClr val="231F20"/>
                </a:solidFill>
                <a:latin typeface="Open Sauce"/>
              </a:rPr>
              <a:t>La Unidad de Medicina Nuclear </a:t>
            </a:r>
            <a:r>
              <a:rPr lang="en-US" sz="2360" spc="231" dirty="0" err="1">
                <a:solidFill>
                  <a:srgbClr val="231F20"/>
                </a:solidFill>
                <a:latin typeface="Open Sauce"/>
              </a:rPr>
              <a:t>en</a:t>
            </a:r>
            <a:r>
              <a:rPr lang="en-US" sz="2360" spc="231" dirty="0">
                <a:solidFill>
                  <a:srgbClr val="231F20"/>
                </a:solidFill>
                <a:latin typeface="Open Sauce"/>
              </a:rPr>
              <a:t> la </a:t>
            </a:r>
            <a:r>
              <a:rPr lang="en-US" sz="2360" spc="231" dirty="0" err="1">
                <a:solidFill>
                  <a:srgbClr val="231F20"/>
                </a:solidFill>
                <a:latin typeface="Open Sauce"/>
              </a:rPr>
              <a:t>Gestión</a:t>
            </a:r>
            <a:r>
              <a:rPr lang="en-US" sz="2360" spc="231" dirty="0">
                <a:solidFill>
                  <a:srgbClr val="231F20"/>
                </a:solidFill>
                <a:latin typeface="Open Sauce"/>
              </a:rPr>
              <a:t> 2024, </a:t>
            </a:r>
            <a:r>
              <a:rPr lang="en-US" sz="2360" spc="231" dirty="0" err="1">
                <a:solidFill>
                  <a:srgbClr val="231F20"/>
                </a:solidFill>
                <a:latin typeface="Open Sauce"/>
              </a:rPr>
              <a:t>realizó</a:t>
            </a:r>
            <a:r>
              <a:rPr lang="en-US" sz="2360" spc="231" dirty="0">
                <a:solidFill>
                  <a:srgbClr val="231F20"/>
                </a:solidFill>
                <a:latin typeface="Open Sauce"/>
              </a:rPr>
              <a:t>  un total de  217 </a:t>
            </a:r>
            <a:r>
              <a:rPr lang="en-US" sz="2360" spc="231" dirty="0" err="1">
                <a:solidFill>
                  <a:srgbClr val="231F20"/>
                </a:solidFill>
                <a:latin typeface="Open Sauce"/>
              </a:rPr>
              <a:t>iodoterapias</a:t>
            </a:r>
            <a:r>
              <a:rPr lang="en-US" sz="2360" spc="231" dirty="0">
                <a:solidFill>
                  <a:srgbClr val="231F20"/>
                </a:solidFill>
                <a:latin typeface="Open Sauce"/>
              </a:rPr>
              <a:t> (87% del POA)</a:t>
            </a:r>
          </a:p>
        </p:txBody>
      </p:sp>
      <p:grpSp>
        <p:nvGrpSpPr>
          <p:cNvPr id="5" name="Group 5"/>
          <p:cNvGrpSpPr/>
          <p:nvPr/>
        </p:nvGrpSpPr>
        <p:grpSpPr>
          <a:xfrm>
            <a:off x="10776043" y="-2524707"/>
            <a:ext cx="3964049" cy="396404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s-BO"/>
            </a:p>
          </p:txBody>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Freeform 8"/>
          <p:cNvSpPr/>
          <p:nvPr/>
        </p:nvSpPr>
        <p:spPr>
          <a:xfrm>
            <a:off x="11752828" y="-6405764"/>
            <a:ext cx="9348363" cy="9348363"/>
          </a:xfrm>
          <a:custGeom>
            <a:avLst/>
            <a:gdLst/>
            <a:ahLst/>
            <a:cxnLst/>
            <a:rect l="l" t="t" r="r" b="b"/>
            <a:pathLst>
              <a:path w="9348363" h="9348363">
                <a:moveTo>
                  <a:pt x="0" y="0"/>
                </a:moveTo>
                <a:lnTo>
                  <a:pt x="9348362" y="0"/>
                </a:lnTo>
                <a:lnTo>
                  <a:pt x="9348362" y="9348362"/>
                </a:lnTo>
                <a:lnTo>
                  <a:pt x="0" y="93483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graphicFrame>
        <p:nvGraphicFramePr>
          <p:cNvPr id="9" name="Gráfico 8">
            <a:extLst>
              <a:ext uri="{FF2B5EF4-FFF2-40B4-BE49-F238E27FC236}">
                <a16:creationId xmlns:a16="http://schemas.microsoft.com/office/drawing/2014/main" id="{00000000-0008-0000-0900-000003000000}"/>
              </a:ext>
            </a:extLst>
          </p:cNvPr>
          <p:cNvGraphicFramePr>
            <a:graphicFrameLocks/>
          </p:cNvGraphicFramePr>
          <p:nvPr>
            <p:extLst>
              <p:ext uri="{D42A27DB-BD31-4B8C-83A1-F6EECF244321}">
                <p14:modId xmlns:p14="http://schemas.microsoft.com/office/powerpoint/2010/main" val="3028065415"/>
              </p:ext>
            </p:extLst>
          </p:nvPr>
        </p:nvGraphicFramePr>
        <p:xfrm>
          <a:off x="609600" y="3007527"/>
          <a:ext cx="11853333" cy="567776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Tabla 9">
            <a:extLst>
              <a:ext uri="{FF2B5EF4-FFF2-40B4-BE49-F238E27FC236}">
                <a16:creationId xmlns:a16="http://schemas.microsoft.com/office/drawing/2014/main" id="{6D2D0C89-8CA4-59AE-8376-F47304CF26D5}"/>
              </a:ext>
            </a:extLst>
          </p:cNvPr>
          <p:cNvGraphicFramePr>
            <a:graphicFrameLocks noGrp="1"/>
          </p:cNvGraphicFramePr>
          <p:nvPr>
            <p:extLst>
              <p:ext uri="{D42A27DB-BD31-4B8C-83A1-F6EECF244321}">
                <p14:modId xmlns:p14="http://schemas.microsoft.com/office/powerpoint/2010/main" val="1112654969"/>
              </p:ext>
            </p:extLst>
          </p:nvPr>
        </p:nvGraphicFramePr>
        <p:xfrm>
          <a:off x="12801600" y="4839386"/>
          <a:ext cx="3111500" cy="1310247"/>
        </p:xfrm>
        <a:graphic>
          <a:graphicData uri="http://schemas.openxmlformats.org/drawingml/2006/table">
            <a:tbl>
              <a:tblPr>
                <a:tableStyleId>{5C22544A-7EE6-4342-B048-85BDC9FD1C3A}</a:tableStyleId>
              </a:tblPr>
              <a:tblGrid>
                <a:gridCol w="2432902">
                  <a:extLst>
                    <a:ext uri="{9D8B030D-6E8A-4147-A177-3AD203B41FA5}">
                      <a16:colId xmlns:a16="http://schemas.microsoft.com/office/drawing/2014/main" val="49951960"/>
                    </a:ext>
                  </a:extLst>
                </a:gridCol>
                <a:gridCol w="678598">
                  <a:extLst>
                    <a:ext uri="{9D8B030D-6E8A-4147-A177-3AD203B41FA5}">
                      <a16:colId xmlns:a16="http://schemas.microsoft.com/office/drawing/2014/main" val="357360978"/>
                    </a:ext>
                  </a:extLst>
                </a:gridCol>
              </a:tblGrid>
              <a:tr h="350421">
                <a:tc gridSpan="2">
                  <a:txBody>
                    <a:bodyPr/>
                    <a:lstStyle/>
                    <a:p>
                      <a:pPr algn="ctr" fontAlgn="ctr"/>
                      <a:r>
                        <a:rPr lang="es-BO" sz="1600" u="none" strike="noStrike">
                          <a:effectLst/>
                        </a:rPr>
                        <a:t>IODOTERAPIAS</a:t>
                      </a:r>
                      <a:endParaRPr lang="es-BO" sz="1600" b="1" i="0" u="none" strike="noStrike">
                        <a:solidFill>
                          <a:srgbClr val="1F4E78"/>
                        </a:solidFill>
                        <a:effectLst/>
                        <a:latin typeface="Calibri" panose="020F0502020204030204" pitchFamily="34" charset="0"/>
                      </a:endParaRPr>
                    </a:p>
                  </a:txBody>
                  <a:tcPr marL="0" marR="0" marT="0" marB="0" anchor="ctr"/>
                </a:tc>
                <a:tc hMerge="1">
                  <a:txBody>
                    <a:bodyPr/>
                    <a:lstStyle/>
                    <a:p>
                      <a:endParaRPr lang="es-BO"/>
                    </a:p>
                  </a:txBody>
                  <a:tcPr/>
                </a:tc>
                <a:extLst>
                  <a:ext uri="{0D108BD9-81ED-4DB2-BD59-A6C34878D82A}">
                    <a16:rowId xmlns:a16="http://schemas.microsoft.com/office/drawing/2014/main" val="3687244646"/>
                  </a:ext>
                </a:extLst>
              </a:tr>
              <a:tr h="236073">
                <a:tc>
                  <a:txBody>
                    <a:bodyPr/>
                    <a:lstStyle/>
                    <a:p>
                      <a:pPr algn="l" fontAlgn="ctr"/>
                      <a:r>
                        <a:rPr lang="es-BO" sz="1600" u="none" strike="noStrike">
                          <a:effectLst/>
                        </a:rPr>
                        <a:t>PLANIFICADAS</a:t>
                      </a:r>
                      <a:endParaRPr lang="es-BO" sz="16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1600" u="none" strike="noStrike">
                          <a:effectLst/>
                        </a:rPr>
                        <a:t>250</a:t>
                      </a:r>
                      <a:endParaRPr lang="es-BO" sz="16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054531786"/>
                  </a:ext>
                </a:extLst>
              </a:tr>
              <a:tr h="236073">
                <a:tc>
                  <a:txBody>
                    <a:bodyPr/>
                    <a:lstStyle/>
                    <a:p>
                      <a:pPr algn="l" fontAlgn="ctr"/>
                      <a:r>
                        <a:rPr lang="es-BO" sz="1600" u="none" strike="noStrike">
                          <a:effectLst/>
                        </a:rPr>
                        <a:t>REALIZADAS </a:t>
                      </a:r>
                      <a:endParaRPr lang="es-BO" sz="16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1600" u="none" strike="noStrike">
                          <a:effectLst/>
                        </a:rPr>
                        <a:t>217</a:t>
                      </a:r>
                      <a:endParaRPr lang="es-BO" sz="16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669828766"/>
                  </a:ext>
                </a:extLst>
              </a:tr>
              <a:tr h="472146">
                <a:tc>
                  <a:txBody>
                    <a:bodyPr/>
                    <a:lstStyle/>
                    <a:p>
                      <a:pPr algn="l" fontAlgn="ctr"/>
                      <a:r>
                        <a:rPr lang="es-BO" sz="1600" u="none" strike="noStrike">
                          <a:effectLst/>
                        </a:rPr>
                        <a:t>% CUMPLIMIENTO ANUAL</a:t>
                      </a:r>
                      <a:endParaRPr lang="es-BO" sz="16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1600" b="0" i="0" u="none" strike="noStrike" dirty="0">
                          <a:solidFill>
                            <a:srgbClr val="000000"/>
                          </a:solidFill>
                          <a:effectLst/>
                          <a:latin typeface="Calibri" panose="020F0502020204030204" pitchFamily="34" charset="0"/>
                        </a:rPr>
                        <a:t>87</a:t>
                      </a:r>
                    </a:p>
                  </a:txBody>
                  <a:tcPr marL="0" marR="0" marT="0" marB="0" anchor="ctr"/>
                </a:tc>
                <a:extLst>
                  <a:ext uri="{0D108BD9-81ED-4DB2-BD59-A6C34878D82A}">
                    <a16:rowId xmlns:a16="http://schemas.microsoft.com/office/drawing/2014/main" val="1271211126"/>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grpSp>
        <p:nvGrpSpPr>
          <p:cNvPr id="3" name="Group 3"/>
          <p:cNvGrpSpPr/>
          <p:nvPr/>
        </p:nvGrpSpPr>
        <p:grpSpPr>
          <a:xfrm>
            <a:off x="9105555" y="3510346"/>
            <a:ext cx="380297" cy="362766"/>
            <a:chOff x="0" y="0"/>
            <a:chExt cx="587326" cy="560252"/>
          </a:xfrm>
        </p:grpSpPr>
        <p:sp>
          <p:nvSpPr>
            <p:cNvPr id="4" name="Freeform 4"/>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5" name="Group 5"/>
          <p:cNvGrpSpPr/>
          <p:nvPr/>
        </p:nvGrpSpPr>
        <p:grpSpPr>
          <a:xfrm>
            <a:off x="8435419" y="1355253"/>
            <a:ext cx="1720101" cy="2064402"/>
            <a:chOff x="0" y="0"/>
            <a:chExt cx="2656504" cy="3188238"/>
          </a:xfrm>
        </p:grpSpPr>
        <p:sp>
          <p:nvSpPr>
            <p:cNvPr id="6" name="Freeform 6"/>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sp>
        <p:nvSpPr>
          <p:cNvPr id="7" name="Freeform 7"/>
          <p:cNvSpPr/>
          <p:nvPr/>
        </p:nvSpPr>
        <p:spPr>
          <a:xfrm>
            <a:off x="8836955" y="1578097"/>
            <a:ext cx="917029" cy="1101235"/>
          </a:xfrm>
          <a:custGeom>
            <a:avLst/>
            <a:gdLst/>
            <a:ahLst/>
            <a:cxnLst/>
            <a:rect l="l" t="t" r="r" b="b"/>
            <a:pathLst>
              <a:path w="917029" h="1101235">
                <a:moveTo>
                  <a:pt x="0" y="0"/>
                </a:moveTo>
                <a:lnTo>
                  <a:pt x="917029" y="0"/>
                </a:lnTo>
                <a:lnTo>
                  <a:pt x="917029" y="1101235"/>
                </a:lnTo>
                <a:lnTo>
                  <a:pt x="0" y="11012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grpSp>
        <p:nvGrpSpPr>
          <p:cNvPr id="8" name="Group 8"/>
          <p:cNvGrpSpPr/>
          <p:nvPr/>
        </p:nvGrpSpPr>
        <p:grpSpPr>
          <a:xfrm>
            <a:off x="11474751" y="3510346"/>
            <a:ext cx="380297" cy="362766"/>
            <a:chOff x="0" y="0"/>
            <a:chExt cx="587326" cy="560252"/>
          </a:xfrm>
        </p:grpSpPr>
        <p:sp>
          <p:nvSpPr>
            <p:cNvPr id="9" name="Freeform 9"/>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10" name="Group 10"/>
          <p:cNvGrpSpPr/>
          <p:nvPr/>
        </p:nvGrpSpPr>
        <p:grpSpPr>
          <a:xfrm>
            <a:off x="10804615" y="1355253"/>
            <a:ext cx="1720101" cy="2064402"/>
            <a:chOff x="0" y="0"/>
            <a:chExt cx="2656504" cy="3188238"/>
          </a:xfrm>
        </p:grpSpPr>
        <p:sp>
          <p:nvSpPr>
            <p:cNvPr id="11" name="Freeform 11"/>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grpSp>
        <p:nvGrpSpPr>
          <p:cNvPr id="12" name="Group 12"/>
          <p:cNvGrpSpPr/>
          <p:nvPr/>
        </p:nvGrpSpPr>
        <p:grpSpPr>
          <a:xfrm>
            <a:off x="13842043" y="3510346"/>
            <a:ext cx="380297" cy="362766"/>
            <a:chOff x="0" y="0"/>
            <a:chExt cx="587326" cy="560252"/>
          </a:xfrm>
        </p:grpSpPr>
        <p:sp>
          <p:nvSpPr>
            <p:cNvPr id="13" name="Freeform 13"/>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14" name="Group 14"/>
          <p:cNvGrpSpPr/>
          <p:nvPr/>
        </p:nvGrpSpPr>
        <p:grpSpPr>
          <a:xfrm>
            <a:off x="13171907" y="1355253"/>
            <a:ext cx="1720101" cy="2064402"/>
            <a:chOff x="0" y="0"/>
            <a:chExt cx="2656504" cy="3188238"/>
          </a:xfrm>
        </p:grpSpPr>
        <p:sp>
          <p:nvSpPr>
            <p:cNvPr id="15" name="Freeform 15"/>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grpSp>
        <p:nvGrpSpPr>
          <p:cNvPr id="16" name="Group 16"/>
          <p:cNvGrpSpPr/>
          <p:nvPr/>
        </p:nvGrpSpPr>
        <p:grpSpPr>
          <a:xfrm>
            <a:off x="16209335" y="3510346"/>
            <a:ext cx="380297" cy="362766"/>
            <a:chOff x="0" y="0"/>
            <a:chExt cx="587326" cy="560252"/>
          </a:xfrm>
        </p:grpSpPr>
        <p:sp>
          <p:nvSpPr>
            <p:cNvPr id="17" name="Freeform 17"/>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18" name="Group 18"/>
          <p:cNvGrpSpPr/>
          <p:nvPr/>
        </p:nvGrpSpPr>
        <p:grpSpPr>
          <a:xfrm>
            <a:off x="15539199" y="1355253"/>
            <a:ext cx="1720101" cy="2064402"/>
            <a:chOff x="0" y="0"/>
            <a:chExt cx="2656504" cy="3188238"/>
          </a:xfrm>
        </p:grpSpPr>
        <p:sp>
          <p:nvSpPr>
            <p:cNvPr id="19" name="Freeform 19"/>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sp>
        <p:nvSpPr>
          <p:cNvPr id="20" name="Freeform 20"/>
          <p:cNvSpPr/>
          <p:nvPr/>
        </p:nvSpPr>
        <p:spPr>
          <a:xfrm>
            <a:off x="11119111" y="1694324"/>
            <a:ext cx="974600" cy="988985"/>
          </a:xfrm>
          <a:custGeom>
            <a:avLst/>
            <a:gdLst/>
            <a:ahLst/>
            <a:cxnLst/>
            <a:rect l="l" t="t" r="r" b="b"/>
            <a:pathLst>
              <a:path w="974600" h="988985">
                <a:moveTo>
                  <a:pt x="0" y="0"/>
                </a:moveTo>
                <a:lnTo>
                  <a:pt x="974599" y="0"/>
                </a:lnTo>
                <a:lnTo>
                  <a:pt x="974599" y="988985"/>
                </a:lnTo>
                <a:lnTo>
                  <a:pt x="0" y="9889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s-BO"/>
          </a:p>
        </p:txBody>
      </p:sp>
      <p:sp>
        <p:nvSpPr>
          <p:cNvPr id="21" name="Freeform 21"/>
          <p:cNvSpPr/>
          <p:nvPr/>
        </p:nvSpPr>
        <p:spPr>
          <a:xfrm>
            <a:off x="13576323" y="1785294"/>
            <a:ext cx="911270" cy="898015"/>
          </a:xfrm>
          <a:custGeom>
            <a:avLst/>
            <a:gdLst/>
            <a:ahLst/>
            <a:cxnLst/>
            <a:rect l="l" t="t" r="r" b="b"/>
            <a:pathLst>
              <a:path w="911270" h="898015">
                <a:moveTo>
                  <a:pt x="0" y="0"/>
                </a:moveTo>
                <a:lnTo>
                  <a:pt x="911270" y="0"/>
                </a:lnTo>
                <a:lnTo>
                  <a:pt x="911270" y="898015"/>
                </a:lnTo>
                <a:lnTo>
                  <a:pt x="0" y="8980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s-BO"/>
          </a:p>
        </p:txBody>
      </p:sp>
      <p:sp>
        <p:nvSpPr>
          <p:cNvPr id="22" name="Freeform 22"/>
          <p:cNvSpPr/>
          <p:nvPr/>
        </p:nvSpPr>
        <p:spPr>
          <a:xfrm>
            <a:off x="15945575" y="1694324"/>
            <a:ext cx="879297" cy="988985"/>
          </a:xfrm>
          <a:custGeom>
            <a:avLst/>
            <a:gdLst/>
            <a:ahLst/>
            <a:cxnLst/>
            <a:rect l="l" t="t" r="r" b="b"/>
            <a:pathLst>
              <a:path w="879297" h="988985">
                <a:moveTo>
                  <a:pt x="0" y="0"/>
                </a:moveTo>
                <a:lnTo>
                  <a:pt x="879297" y="0"/>
                </a:lnTo>
                <a:lnTo>
                  <a:pt x="879297" y="988985"/>
                </a:lnTo>
                <a:lnTo>
                  <a:pt x="0" y="98898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s-BO"/>
          </a:p>
        </p:txBody>
      </p:sp>
      <p:sp>
        <p:nvSpPr>
          <p:cNvPr id="23" name="TextBox 23"/>
          <p:cNvSpPr txBox="1"/>
          <p:nvPr/>
        </p:nvSpPr>
        <p:spPr>
          <a:xfrm>
            <a:off x="1028700" y="1596132"/>
            <a:ext cx="7169289" cy="2352151"/>
          </a:xfrm>
          <a:prstGeom prst="rect">
            <a:avLst/>
          </a:prstGeom>
        </p:spPr>
        <p:txBody>
          <a:bodyPr lIns="0" tIns="0" rIns="0" bIns="0" rtlCol="0" anchor="t">
            <a:spAutoFit/>
          </a:bodyPr>
          <a:lstStyle/>
          <a:p>
            <a:pPr marL="0" lvl="0" indent="0" algn="l">
              <a:lnSpc>
                <a:spcPts val="5862"/>
              </a:lnSpc>
              <a:spcBef>
                <a:spcPct val="0"/>
              </a:spcBef>
            </a:pPr>
            <a:r>
              <a:rPr lang="en-US" sz="5921" spc="207">
                <a:solidFill>
                  <a:srgbClr val="040506"/>
                </a:solidFill>
                <a:latin typeface="Codec Pro ExtraBold"/>
              </a:rPr>
              <a:t>Problemas y desafios para la ejecución del POA</a:t>
            </a:r>
          </a:p>
        </p:txBody>
      </p:sp>
      <p:sp>
        <p:nvSpPr>
          <p:cNvPr id="24" name="TextBox 24"/>
          <p:cNvSpPr txBox="1"/>
          <p:nvPr/>
        </p:nvSpPr>
        <p:spPr>
          <a:xfrm>
            <a:off x="721654" y="3910183"/>
            <a:ext cx="16956745" cy="5519716"/>
          </a:xfrm>
          <a:prstGeom prst="rect">
            <a:avLst/>
          </a:prstGeom>
        </p:spPr>
        <p:txBody>
          <a:bodyPr wrap="square" lIns="0" tIns="0" rIns="0" bIns="0" rtlCol="0" anchor="t">
            <a:spAutoFit/>
          </a:bodyPr>
          <a:lstStyle/>
          <a:p>
            <a:pPr algn="just"/>
            <a:r>
              <a:rPr lang="es-BO" sz="14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LOGROS</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r>
              <a:rPr lang="es-BO" sz="14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ES"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Se </a:t>
            </a:r>
            <a:r>
              <a:rPr lang="es-BO"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atendió</a:t>
            </a:r>
            <a:r>
              <a:rPr lang="es-ES"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2657 de un total programado de 2950 procedimientos. </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BO"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Se logro seleccionar un Técnico radiólogo que cumpla con los requisitos de la AETN.</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BO"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Se implemento el procedimiento de canalización a todos los pacientes de Medicina Nuclear para disminuir las posibles infiltraciones por parte del personal operativo de esta unidad.</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BO"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Por falta de material Radioactivo se optimizo la programación de pacientes.</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ES"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Se inició el trámite para el examen del Técnico Radiólogo para iniciar su contrato en la gestión 2025.</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228600" algn="just"/>
            <a:r>
              <a:rPr lang="es-ES" sz="14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r>
              <a:rPr lang="es-BO" sz="14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r>
              <a:rPr lang="es-BO" sz="14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PROBLEMAS</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r>
              <a:rPr lang="es-BO"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ES"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Se </a:t>
            </a:r>
            <a:r>
              <a:rPr lang="es-BO"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atendió </a:t>
            </a:r>
            <a:r>
              <a:rPr lang="es-ES"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a pacientes </a:t>
            </a:r>
            <a:r>
              <a:rPr lang="es-BO"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en medicina nuclear de forma irregular </a:t>
            </a:r>
            <a:r>
              <a:rPr lang="es-ES"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por falta de importación del material debido al pago por intermedio del BCB.</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BO"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Falta de lugares para hospitalización para pacientes con tratamiento de </a:t>
            </a:r>
            <a:r>
              <a:rPr lang="es-BO" sz="1400" dirty="0" err="1">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IodoTerapia</a:t>
            </a:r>
            <a:r>
              <a:rPr lang="es-BO"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BO"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Falta de un programa de Capacitación por parte de los profesionales del área para difundir los estudios de diagnóstico que se realiza a Hospitales y Seguros de Corto plazo.</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ES"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No se concretó el contrato del Medico Nuclear, por trámites administrativos que se debía realizar en la AETN (2023).</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228600" algn="just"/>
            <a:r>
              <a:rPr lang="es-ES" sz="14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ES"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A finales de Diciembre se tuvo problemas con 2 Equipos </a:t>
            </a:r>
            <a:r>
              <a:rPr lang="es-ES" sz="1400" dirty="0" err="1">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gamacámaras</a:t>
            </a:r>
            <a:r>
              <a:rPr lang="es-ES"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 el primero por un posible hackeo que se encuentra en investigación y el 2do equipo por ser antiguo no se encuentra un software compatible.</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r>
              <a:rPr lang="es-BO"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r>
              <a:rPr lang="es-BO" sz="14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DESAFIOS</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r>
              <a:rPr lang="es-BO" sz="14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Wingdings" panose="05000000000000000000" pitchFamily="2" charset="2"/>
              <a:buChar char=""/>
              <a:tabLst>
                <a:tab pos="266700" algn="l"/>
              </a:tabLst>
            </a:pPr>
            <a:r>
              <a:rPr lang="es-BO"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Implementar el área de administración de dosis de acuerdo a las Normas de Protección Radiológica para reanudar los estudios de VENTILACION PULMONAR.</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Wingdings" panose="05000000000000000000" pitchFamily="2" charset="2"/>
              <a:buChar char=""/>
              <a:tabLst>
                <a:tab pos="266700" algn="l"/>
              </a:tabLst>
            </a:pPr>
            <a:r>
              <a:rPr lang="es-BO"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Cumplir con los requerimientos por parte de la AETN en cuanto a GESTION DE CALIDAD (mantenimiento de equipos gamma cámaras)</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Wingdings" panose="05000000000000000000" pitchFamily="2" charset="2"/>
              <a:buChar char=""/>
              <a:tabLst>
                <a:tab pos="266700" algn="l"/>
              </a:tabLst>
            </a:pPr>
            <a:r>
              <a:rPr lang="es-BO" sz="14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Elaborar un programa de Capacitación y difusión de los estudios que se realiza con un cronograma para su cumplimiento.</a:t>
            </a:r>
            <a:endParaRPr lang="es-BO" sz="14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nSpc>
                <a:spcPts val="3163"/>
              </a:lnSpc>
            </a:pPr>
            <a:endParaRPr lang="es-BO" sz="1400" spc="224" dirty="0">
              <a:solidFill>
                <a:srgbClr val="231F20"/>
              </a:solidFill>
              <a:latin typeface="Open Sauce"/>
            </a:endParaRPr>
          </a:p>
        </p:txBody>
      </p:sp>
      <p:sp>
        <p:nvSpPr>
          <p:cNvPr id="25" name="Freeform 25"/>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s-BO"/>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grpSp>
        <p:nvGrpSpPr>
          <p:cNvPr id="3" name="Group 3"/>
          <p:cNvGrpSpPr/>
          <p:nvPr/>
        </p:nvGrpSpPr>
        <p:grpSpPr>
          <a:xfrm>
            <a:off x="-508952" y="84993"/>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s-BO"/>
            </a:p>
          </p:txBody>
        </p:sp>
        <p:sp>
          <p:nvSpPr>
            <p:cNvPr id="5" name="TextBox 5"/>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6" name="TextBox 6"/>
          <p:cNvSpPr txBox="1"/>
          <p:nvPr/>
        </p:nvSpPr>
        <p:spPr>
          <a:xfrm>
            <a:off x="1028700" y="903475"/>
            <a:ext cx="15082819" cy="1350668"/>
          </a:xfrm>
          <a:prstGeom prst="rect">
            <a:avLst/>
          </a:prstGeom>
        </p:spPr>
        <p:txBody>
          <a:bodyPr lIns="0" tIns="0" rIns="0" bIns="0" rtlCol="0" anchor="t">
            <a:spAutoFit/>
          </a:bodyPr>
          <a:lstStyle/>
          <a:p>
            <a:pPr algn="ctr">
              <a:lnSpc>
                <a:spcPts val="10134"/>
              </a:lnSpc>
            </a:pPr>
            <a:r>
              <a:rPr lang="en-US" sz="7343" spc="719">
                <a:solidFill>
                  <a:srgbClr val="FFFFFF"/>
                </a:solidFill>
                <a:latin typeface="Codec Pro ExtraBold"/>
              </a:rPr>
              <a:t>Unidad de Radiofarmacia</a:t>
            </a:r>
          </a:p>
        </p:txBody>
      </p:sp>
      <p:sp>
        <p:nvSpPr>
          <p:cNvPr id="7" name="Freeform 7"/>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8" name="Freeform 8"/>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9" name="Freeform 9"/>
          <p:cNvSpPr/>
          <p:nvPr/>
        </p:nvSpPr>
        <p:spPr>
          <a:xfrm>
            <a:off x="454077" y="4597552"/>
            <a:ext cx="5257578" cy="4202171"/>
          </a:xfrm>
          <a:custGeom>
            <a:avLst/>
            <a:gdLst/>
            <a:ahLst/>
            <a:cxnLst/>
            <a:rect l="l" t="t" r="r" b="b"/>
            <a:pathLst>
              <a:path w="5257578" h="4202171">
                <a:moveTo>
                  <a:pt x="0" y="0"/>
                </a:moveTo>
                <a:lnTo>
                  <a:pt x="5257578" y="0"/>
                </a:lnTo>
                <a:lnTo>
                  <a:pt x="5257578" y="4202171"/>
                </a:lnTo>
                <a:lnTo>
                  <a:pt x="0" y="4202171"/>
                </a:lnTo>
                <a:lnTo>
                  <a:pt x="0" y="0"/>
                </a:lnTo>
                <a:close/>
              </a:path>
            </a:pathLst>
          </a:custGeom>
          <a:blipFill>
            <a:blip r:embed="rId5"/>
            <a:stretch>
              <a:fillRect t="-78" r="-8002" b="-78"/>
            </a:stretch>
          </a:blipFill>
        </p:spPr>
        <p:txBody>
          <a:bodyPr/>
          <a:lstStyle/>
          <a:p>
            <a:endParaRPr lang="es-BO"/>
          </a:p>
        </p:txBody>
      </p:sp>
      <p:sp>
        <p:nvSpPr>
          <p:cNvPr id="10" name="Freeform 10"/>
          <p:cNvSpPr/>
          <p:nvPr/>
        </p:nvSpPr>
        <p:spPr>
          <a:xfrm>
            <a:off x="6011459" y="4649362"/>
            <a:ext cx="6492109" cy="3847628"/>
          </a:xfrm>
          <a:custGeom>
            <a:avLst/>
            <a:gdLst/>
            <a:ahLst/>
            <a:cxnLst/>
            <a:rect l="l" t="t" r="r" b="b"/>
            <a:pathLst>
              <a:path w="6492109" h="3847628">
                <a:moveTo>
                  <a:pt x="0" y="0"/>
                </a:moveTo>
                <a:lnTo>
                  <a:pt x="6492109" y="0"/>
                </a:lnTo>
                <a:lnTo>
                  <a:pt x="6492109" y="3847628"/>
                </a:lnTo>
                <a:lnTo>
                  <a:pt x="0" y="3847628"/>
                </a:lnTo>
                <a:lnTo>
                  <a:pt x="0" y="0"/>
                </a:lnTo>
                <a:close/>
              </a:path>
            </a:pathLst>
          </a:custGeom>
          <a:blipFill>
            <a:blip r:embed="rId6"/>
            <a:stretch>
              <a:fillRect t="-16604" b="-16604"/>
            </a:stretch>
          </a:blipFill>
        </p:spPr>
        <p:txBody>
          <a:bodyPr/>
          <a:lstStyle/>
          <a:p>
            <a:endParaRPr lang="es-BO"/>
          </a:p>
        </p:txBody>
      </p:sp>
      <p:sp>
        <p:nvSpPr>
          <p:cNvPr id="11" name="Freeform 11"/>
          <p:cNvSpPr/>
          <p:nvPr/>
        </p:nvSpPr>
        <p:spPr>
          <a:xfrm>
            <a:off x="12798843" y="4649362"/>
            <a:ext cx="4910620" cy="3847628"/>
          </a:xfrm>
          <a:custGeom>
            <a:avLst/>
            <a:gdLst/>
            <a:ahLst/>
            <a:cxnLst/>
            <a:rect l="l" t="t" r="r" b="b"/>
            <a:pathLst>
              <a:path w="4910620" h="3847628">
                <a:moveTo>
                  <a:pt x="0" y="0"/>
                </a:moveTo>
                <a:lnTo>
                  <a:pt x="4910620" y="0"/>
                </a:lnTo>
                <a:lnTo>
                  <a:pt x="4910620" y="3847628"/>
                </a:lnTo>
                <a:lnTo>
                  <a:pt x="0" y="3847628"/>
                </a:lnTo>
                <a:lnTo>
                  <a:pt x="0" y="0"/>
                </a:lnTo>
                <a:close/>
              </a:path>
            </a:pathLst>
          </a:custGeom>
          <a:blipFill>
            <a:blip r:embed="rId7"/>
            <a:stretch>
              <a:fillRect l="-1399" r="-1399"/>
            </a:stretch>
          </a:blipFill>
        </p:spPr>
        <p:txBody>
          <a:bodyPr/>
          <a:lstStyle/>
          <a:p>
            <a:endParaRPr lang="es-BO"/>
          </a:p>
        </p:txBody>
      </p:sp>
      <p:grpSp>
        <p:nvGrpSpPr>
          <p:cNvPr id="12" name="Group 12"/>
          <p:cNvGrpSpPr/>
          <p:nvPr/>
        </p:nvGrpSpPr>
        <p:grpSpPr>
          <a:xfrm>
            <a:off x="6011459" y="3688492"/>
            <a:ext cx="6492109" cy="960870"/>
            <a:chOff x="0" y="0"/>
            <a:chExt cx="1709856" cy="253069"/>
          </a:xfrm>
        </p:grpSpPr>
        <p:sp>
          <p:nvSpPr>
            <p:cNvPr id="13" name="Freeform 13"/>
            <p:cNvSpPr/>
            <p:nvPr/>
          </p:nvSpPr>
          <p:spPr>
            <a:xfrm>
              <a:off x="0" y="0"/>
              <a:ext cx="1709856" cy="253069"/>
            </a:xfrm>
            <a:custGeom>
              <a:avLst/>
              <a:gdLst/>
              <a:ahLst/>
              <a:cxnLst/>
              <a:rect l="l" t="t" r="r" b="b"/>
              <a:pathLst>
                <a:path w="1709856" h="253069">
                  <a:moveTo>
                    <a:pt x="0" y="0"/>
                  </a:moveTo>
                  <a:lnTo>
                    <a:pt x="1709856" y="0"/>
                  </a:lnTo>
                  <a:lnTo>
                    <a:pt x="1709856" y="253069"/>
                  </a:lnTo>
                  <a:lnTo>
                    <a:pt x="0" y="253069"/>
                  </a:lnTo>
                  <a:close/>
                </a:path>
              </a:pathLst>
            </a:custGeom>
            <a:solidFill>
              <a:srgbClr val="1C5739"/>
            </a:solidFill>
          </p:spPr>
          <p:txBody>
            <a:bodyPr/>
            <a:lstStyle/>
            <a:p>
              <a:endParaRPr lang="es-BO"/>
            </a:p>
          </p:txBody>
        </p:sp>
        <p:sp>
          <p:nvSpPr>
            <p:cNvPr id="14" name="TextBox 14"/>
            <p:cNvSpPr txBox="1"/>
            <p:nvPr/>
          </p:nvSpPr>
          <p:spPr>
            <a:xfrm>
              <a:off x="0" y="-47625"/>
              <a:ext cx="1709856" cy="300694"/>
            </a:xfrm>
            <a:prstGeom prst="rect">
              <a:avLst/>
            </a:prstGeom>
          </p:spPr>
          <p:txBody>
            <a:bodyPr lIns="50800" tIns="50800" rIns="50800" bIns="50800" rtlCol="0" anchor="ctr"/>
            <a:lstStyle/>
            <a:p>
              <a:pPr marL="0" lvl="0" indent="0" algn="ctr">
                <a:lnSpc>
                  <a:spcPts val="3424"/>
                </a:lnSpc>
                <a:spcBef>
                  <a:spcPct val="0"/>
                </a:spcBef>
              </a:pPr>
              <a:r>
                <a:rPr lang="en-US" sz="2481" spc="24">
                  <a:solidFill>
                    <a:srgbClr val="FFFFFF"/>
                  </a:solidFill>
                  <a:latin typeface="Open Sauce"/>
                </a:rPr>
                <a:t>MARCACIÓN Y DISPENSACIÓN DE RADIOFÁRMACOS DOSIS TECNECIADAS</a:t>
              </a:r>
            </a:p>
          </p:txBody>
        </p:sp>
      </p:grpSp>
      <p:grpSp>
        <p:nvGrpSpPr>
          <p:cNvPr id="15" name="Group 15"/>
          <p:cNvGrpSpPr/>
          <p:nvPr/>
        </p:nvGrpSpPr>
        <p:grpSpPr>
          <a:xfrm>
            <a:off x="12798843" y="3688492"/>
            <a:ext cx="4968109" cy="960870"/>
            <a:chOff x="0" y="0"/>
            <a:chExt cx="1308473" cy="253069"/>
          </a:xfrm>
        </p:grpSpPr>
        <p:sp>
          <p:nvSpPr>
            <p:cNvPr id="16" name="Freeform 16"/>
            <p:cNvSpPr/>
            <p:nvPr/>
          </p:nvSpPr>
          <p:spPr>
            <a:xfrm>
              <a:off x="0" y="0"/>
              <a:ext cx="1308473" cy="253069"/>
            </a:xfrm>
            <a:custGeom>
              <a:avLst/>
              <a:gdLst/>
              <a:ahLst/>
              <a:cxnLst/>
              <a:rect l="l" t="t" r="r" b="b"/>
              <a:pathLst>
                <a:path w="1308473" h="253069">
                  <a:moveTo>
                    <a:pt x="0" y="0"/>
                  </a:moveTo>
                  <a:lnTo>
                    <a:pt x="1308473" y="0"/>
                  </a:lnTo>
                  <a:lnTo>
                    <a:pt x="1308473" y="253069"/>
                  </a:lnTo>
                  <a:lnTo>
                    <a:pt x="0" y="253069"/>
                  </a:lnTo>
                  <a:close/>
                </a:path>
              </a:pathLst>
            </a:custGeom>
            <a:solidFill>
              <a:srgbClr val="1C5739"/>
            </a:solidFill>
          </p:spPr>
          <p:txBody>
            <a:bodyPr/>
            <a:lstStyle/>
            <a:p>
              <a:endParaRPr lang="es-BO"/>
            </a:p>
          </p:txBody>
        </p:sp>
        <p:sp>
          <p:nvSpPr>
            <p:cNvPr id="17" name="TextBox 17"/>
            <p:cNvSpPr txBox="1"/>
            <p:nvPr/>
          </p:nvSpPr>
          <p:spPr>
            <a:xfrm>
              <a:off x="0" y="-47625"/>
              <a:ext cx="1308473" cy="300694"/>
            </a:xfrm>
            <a:prstGeom prst="rect">
              <a:avLst/>
            </a:prstGeom>
          </p:spPr>
          <p:txBody>
            <a:bodyPr lIns="50800" tIns="50800" rIns="50800" bIns="50800" rtlCol="0" anchor="ctr"/>
            <a:lstStyle/>
            <a:p>
              <a:pPr marL="0" lvl="0" indent="0" algn="ctr">
                <a:lnSpc>
                  <a:spcPts val="3424"/>
                </a:lnSpc>
                <a:spcBef>
                  <a:spcPct val="0"/>
                </a:spcBef>
              </a:pPr>
              <a:r>
                <a:rPr lang="en-US" sz="2481" spc="24">
                  <a:solidFill>
                    <a:srgbClr val="FFFFFF"/>
                  </a:solidFill>
                  <a:latin typeface="Open Sauce Italics"/>
                </a:rPr>
                <a:t>FRACCIONAMIENTO DE DOSIS TERAPÉUTICAS DE I-131</a:t>
              </a:r>
            </a:p>
          </p:txBody>
        </p:sp>
      </p:grpSp>
      <p:grpSp>
        <p:nvGrpSpPr>
          <p:cNvPr id="18" name="Group 18"/>
          <p:cNvGrpSpPr/>
          <p:nvPr/>
        </p:nvGrpSpPr>
        <p:grpSpPr>
          <a:xfrm>
            <a:off x="454077" y="3636682"/>
            <a:ext cx="5257578" cy="960870"/>
            <a:chOff x="0" y="0"/>
            <a:chExt cx="1384712" cy="253069"/>
          </a:xfrm>
        </p:grpSpPr>
        <p:sp>
          <p:nvSpPr>
            <p:cNvPr id="19" name="Freeform 19"/>
            <p:cNvSpPr/>
            <p:nvPr/>
          </p:nvSpPr>
          <p:spPr>
            <a:xfrm>
              <a:off x="0" y="0"/>
              <a:ext cx="1384712" cy="253069"/>
            </a:xfrm>
            <a:custGeom>
              <a:avLst/>
              <a:gdLst/>
              <a:ahLst/>
              <a:cxnLst/>
              <a:rect l="l" t="t" r="r" b="b"/>
              <a:pathLst>
                <a:path w="1384712" h="253069">
                  <a:moveTo>
                    <a:pt x="0" y="0"/>
                  </a:moveTo>
                  <a:lnTo>
                    <a:pt x="1384712" y="0"/>
                  </a:lnTo>
                  <a:lnTo>
                    <a:pt x="1384712" y="253069"/>
                  </a:lnTo>
                  <a:lnTo>
                    <a:pt x="0" y="253069"/>
                  </a:lnTo>
                  <a:close/>
                </a:path>
              </a:pathLst>
            </a:custGeom>
            <a:solidFill>
              <a:srgbClr val="1C5739"/>
            </a:solidFill>
          </p:spPr>
          <p:txBody>
            <a:bodyPr/>
            <a:lstStyle/>
            <a:p>
              <a:endParaRPr lang="es-BO"/>
            </a:p>
          </p:txBody>
        </p:sp>
        <p:sp>
          <p:nvSpPr>
            <p:cNvPr id="20" name="TextBox 20"/>
            <p:cNvSpPr txBox="1"/>
            <p:nvPr/>
          </p:nvSpPr>
          <p:spPr>
            <a:xfrm>
              <a:off x="0" y="-47625"/>
              <a:ext cx="1384712" cy="300694"/>
            </a:xfrm>
            <a:prstGeom prst="rect">
              <a:avLst/>
            </a:prstGeom>
          </p:spPr>
          <p:txBody>
            <a:bodyPr lIns="50800" tIns="50800" rIns="50800" bIns="50800" rtlCol="0" anchor="ctr"/>
            <a:lstStyle/>
            <a:p>
              <a:pPr marL="0" lvl="0" indent="0" algn="ctr">
                <a:lnSpc>
                  <a:spcPts val="3424"/>
                </a:lnSpc>
                <a:spcBef>
                  <a:spcPct val="0"/>
                </a:spcBef>
              </a:pPr>
              <a:r>
                <a:rPr lang="en-US" sz="2481" spc="24">
                  <a:solidFill>
                    <a:srgbClr val="FFFFFF"/>
                  </a:solidFill>
                  <a:latin typeface="Open Sauce Italics"/>
                </a:rPr>
                <a:t>PRODUCCIÓN DE KITS FRÍOS PARA SU MARCACIÓN </a:t>
              </a:r>
            </a:p>
          </p:txBody>
        </p:sp>
      </p:grpSp>
      <p:grpSp>
        <p:nvGrpSpPr>
          <p:cNvPr id="21" name="Group 21"/>
          <p:cNvGrpSpPr/>
          <p:nvPr/>
        </p:nvGrpSpPr>
        <p:grpSpPr>
          <a:xfrm>
            <a:off x="6011459" y="8496990"/>
            <a:ext cx="6492109" cy="960870"/>
            <a:chOff x="0" y="0"/>
            <a:chExt cx="1709856" cy="253069"/>
          </a:xfrm>
        </p:grpSpPr>
        <p:sp>
          <p:nvSpPr>
            <p:cNvPr id="22" name="Freeform 22"/>
            <p:cNvSpPr/>
            <p:nvPr/>
          </p:nvSpPr>
          <p:spPr>
            <a:xfrm>
              <a:off x="0" y="0"/>
              <a:ext cx="1709856" cy="253069"/>
            </a:xfrm>
            <a:custGeom>
              <a:avLst/>
              <a:gdLst/>
              <a:ahLst/>
              <a:cxnLst/>
              <a:rect l="l" t="t" r="r" b="b"/>
              <a:pathLst>
                <a:path w="1709856" h="253069">
                  <a:moveTo>
                    <a:pt x="0" y="0"/>
                  </a:moveTo>
                  <a:lnTo>
                    <a:pt x="1709856" y="0"/>
                  </a:lnTo>
                  <a:lnTo>
                    <a:pt x="1709856" y="253069"/>
                  </a:lnTo>
                  <a:lnTo>
                    <a:pt x="0" y="253069"/>
                  </a:lnTo>
                  <a:close/>
                </a:path>
              </a:pathLst>
            </a:custGeom>
            <a:solidFill>
              <a:srgbClr val="1C5739"/>
            </a:solidFill>
          </p:spPr>
          <p:txBody>
            <a:bodyPr/>
            <a:lstStyle/>
            <a:p>
              <a:endParaRPr lang="es-BO"/>
            </a:p>
          </p:txBody>
        </p:sp>
        <p:sp>
          <p:nvSpPr>
            <p:cNvPr id="23" name="TextBox 23"/>
            <p:cNvSpPr txBox="1"/>
            <p:nvPr/>
          </p:nvSpPr>
          <p:spPr>
            <a:xfrm>
              <a:off x="0" y="-38100"/>
              <a:ext cx="1709856" cy="291169"/>
            </a:xfrm>
            <a:prstGeom prst="rect">
              <a:avLst/>
            </a:prstGeom>
          </p:spPr>
          <p:txBody>
            <a:bodyPr lIns="50800" tIns="50800" rIns="50800" bIns="50800" rtlCol="0" anchor="ctr"/>
            <a:lstStyle/>
            <a:p>
              <a:pPr marL="0" lvl="0" indent="0" algn="ctr">
                <a:lnSpc>
                  <a:spcPts val="2872"/>
                </a:lnSpc>
                <a:spcBef>
                  <a:spcPct val="0"/>
                </a:spcBef>
              </a:pPr>
              <a:r>
                <a:rPr lang="en-US" sz="2081" spc="20">
                  <a:solidFill>
                    <a:srgbClr val="FFFFFF"/>
                  </a:solidFill>
                  <a:latin typeface="Open Sauce"/>
                </a:rPr>
                <a:t> Dispensación de dosis de moléculas marcadas bajo un estricto Control de Calidad</a:t>
              </a:r>
            </a:p>
          </p:txBody>
        </p:sp>
      </p:grpSp>
      <p:grpSp>
        <p:nvGrpSpPr>
          <p:cNvPr id="24" name="Group 24"/>
          <p:cNvGrpSpPr/>
          <p:nvPr/>
        </p:nvGrpSpPr>
        <p:grpSpPr>
          <a:xfrm>
            <a:off x="12798843" y="8496990"/>
            <a:ext cx="4968109" cy="823100"/>
            <a:chOff x="0" y="0"/>
            <a:chExt cx="1308473" cy="216784"/>
          </a:xfrm>
        </p:grpSpPr>
        <p:sp>
          <p:nvSpPr>
            <p:cNvPr id="25" name="Freeform 25"/>
            <p:cNvSpPr/>
            <p:nvPr/>
          </p:nvSpPr>
          <p:spPr>
            <a:xfrm>
              <a:off x="0" y="0"/>
              <a:ext cx="1308473" cy="216784"/>
            </a:xfrm>
            <a:custGeom>
              <a:avLst/>
              <a:gdLst/>
              <a:ahLst/>
              <a:cxnLst/>
              <a:rect l="l" t="t" r="r" b="b"/>
              <a:pathLst>
                <a:path w="1308473" h="216784">
                  <a:moveTo>
                    <a:pt x="0" y="0"/>
                  </a:moveTo>
                  <a:lnTo>
                    <a:pt x="1308473" y="0"/>
                  </a:lnTo>
                  <a:lnTo>
                    <a:pt x="1308473" y="216784"/>
                  </a:lnTo>
                  <a:lnTo>
                    <a:pt x="0" y="216784"/>
                  </a:lnTo>
                  <a:close/>
                </a:path>
              </a:pathLst>
            </a:custGeom>
            <a:solidFill>
              <a:srgbClr val="1C5739"/>
            </a:solidFill>
          </p:spPr>
          <p:txBody>
            <a:bodyPr/>
            <a:lstStyle/>
            <a:p>
              <a:endParaRPr lang="es-BO"/>
            </a:p>
          </p:txBody>
        </p:sp>
        <p:sp>
          <p:nvSpPr>
            <p:cNvPr id="26" name="TextBox 26"/>
            <p:cNvSpPr txBox="1"/>
            <p:nvPr/>
          </p:nvSpPr>
          <p:spPr>
            <a:xfrm>
              <a:off x="0" y="-38100"/>
              <a:ext cx="1308473" cy="254884"/>
            </a:xfrm>
            <a:prstGeom prst="rect">
              <a:avLst/>
            </a:prstGeom>
          </p:spPr>
          <p:txBody>
            <a:bodyPr lIns="50800" tIns="50800" rIns="50800" bIns="50800" rtlCol="0" anchor="ctr"/>
            <a:lstStyle/>
            <a:p>
              <a:pPr marL="0" lvl="0" indent="0" algn="ctr">
                <a:lnSpc>
                  <a:spcPts val="2872"/>
                </a:lnSpc>
                <a:spcBef>
                  <a:spcPct val="0"/>
                </a:spcBef>
              </a:pPr>
              <a:r>
                <a:rPr lang="en-US" sz="2081" spc="20">
                  <a:solidFill>
                    <a:srgbClr val="FFFFFF"/>
                  </a:solidFill>
                  <a:latin typeface="Open Sauce Italics"/>
                </a:rPr>
                <a:t>Recepción y fraccionamiento de dosis terapéuticas de I-131 </a:t>
              </a:r>
            </a:p>
          </p:txBody>
        </p:sp>
      </p:grpSp>
      <p:grpSp>
        <p:nvGrpSpPr>
          <p:cNvPr id="27" name="Group 27"/>
          <p:cNvGrpSpPr/>
          <p:nvPr/>
        </p:nvGrpSpPr>
        <p:grpSpPr>
          <a:xfrm>
            <a:off x="458605" y="8496990"/>
            <a:ext cx="5257578" cy="960870"/>
            <a:chOff x="0" y="0"/>
            <a:chExt cx="1384712" cy="253069"/>
          </a:xfrm>
        </p:grpSpPr>
        <p:sp>
          <p:nvSpPr>
            <p:cNvPr id="28" name="Freeform 28"/>
            <p:cNvSpPr/>
            <p:nvPr/>
          </p:nvSpPr>
          <p:spPr>
            <a:xfrm>
              <a:off x="0" y="0"/>
              <a:ext cx="1384712" cy="253069"/>
            </a:xfrm>
            <a:custGeom>
              <a:avLst/>
              <a:gdLst/>
              <a:ahLst/>
              <a:cxnLst/>
              <a:rect l="l" t="t" r="r" b="b"/>
              <a:pathLst>
                <a:path w="1384712" h="253069">
                  <a:moveTo>
                    <a:pt x="0" y="0"/>
                  </a:moveTo>
                  <a:lnTo>
                    <a:pt x="1384712" y="0"/>
                  </a:lnTo>
                  <a:lnTo>
                    <a:pt x="1384712" y="253069"/>
                  </a:lnTo>
                  <a:lnTo>
                    <a:pt x="0" y="253069"/>
                  </a:lnTo>
                  <a:close/>
                </a:path>
              </a:pathLst>
            </a:custGeom>
            <a:solidFill>
              <a:srgbClr val="1C5739"/>
            </a:solidFill>
          </p:spPr>
          <p:txBody>
            <a:bodyPr/>
            <a:lstStyle/>
            <a:p>
              <a:endParaRPr lang="es-BO"/>
            </a:p>
          </p:txBody>
        </p:sp>
        <p:sp>
          <p:nvSpPr>
            <p:cNvPr id="29" name="TextBox 29"/>
            <p:cNvSpPr txBox="1"/>
            <p:nvPr/>
          </p:nvSpPr>
          <p:spPr>
            <a:xfrm>
              <a:off x="0" y="-28575"/>
              <a:ext cx="1384712" cy="281644"/>
            </a:xfrm>
            <a:prstGeom prst="rect">
              <a:avLst/>
            </a:prstGeom>
          </p:spPr>
          <p:txBody>
            <a:bodyPr lIns="50800" tIns="50800" rIns="50800" bIns="50800" rtlCol="0" anchor="ctr"/>
            <a:lstStyle/>
            <a:p>
              <a:pPr marL="0" lvl="0" indent="0" algn="ctr">
                <a:lnSpc>
                  <a:spcPts val="2596"/>
                </a:lnSpc>
                <a:spcBef>
                  <a:spcPct val="0"/>
                </a:spcBef>
              </a:pPr>
              <a:r>
                <a:rPr lang="en-US" sz="1881" spc="18">
                  <a:solidFill>
                    <a:srgbClr val="FFFFFF"/>
                  </a:solidFill>
                  <a:latin typeface="Open Sauce Italics"/>
                </a:rPr>
                <a:t>Realizar la Producción de Kits para contar con el suficiente stock para su marcación </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sp>
        <p:nvSpPr>
          <p:cNvPr id="3" name="TextBox 3"/>
          <p:cNvSpPr txBox="1"/>
          <p:nvPr/>
        </p:nvSpPr>
        <p:spPr>
          <a:xfrm>
            <a:off x="454768" y="213891"/>
            <a:ext cx="12570000" cy="1341649"/>
          </a:xfrm>
          <a:prstGeom prst="rect">
            <a:avLst/>
          </a:prstGeom>
        </p:spPr>
        <p:txBody>
          <a:bodyPr lIns="0" tIns="0" rIns="0" bIns="0" rtlCol="0" anchor="t">
            <a:spAutoFit/>
          </a:bodyPr>
          <a:lstStyle/>
          <a:p>
            <a:pPr>
              <a:lnSpc>
                <a:spcPts val="5169"/>
              </a:lnSpc>
            </a:pPr>
            <a:r>
              <a:rPr lang="en-US" sz="5221" spc="182" dirty="0" err="1">
                <a:solidFill>
                  <a:srgbClr val="040506"/>
                </a:solidFill>
                <a:latin typeface="Codec Pro ExtraBold"/>
              </a:rPr>
              <a:t>PRODUCCION</a:t>
            </a:r>
            <a:r>
              <a:rPr lang="en-US" sz="5221" spc="182" dirty="0">
                <a:solidFill>
                  <a:srgbClr val="040506"/>
                </a:solidFill>
                <a:latin typeface="Codec Pro ExtraBold"/>
              </a:rPr>
              <a:t> DE KITS </a:t>
            </a:r>
            <a:r>
              <a:rPr lang="en-US" sz="5221" spc="182" dirty="0" err="1">
                <a:solidFill>
                  <a:srgbClr val="040506"/>
                </a:solidFill>
                <a:latin typeface="Codec Pro ExtraBold"/>
              </a:rPr>
              <a:t>FRIOS</a:t>
            </a:r>
            <a:r>
              <a:rPr lang="en-US" sz="5221" spc="182" dirty="0">
                <a:solidFill>
                  <a:srgbClr val="040506"/>
                </a:solidFill>
                <a:latin typeface="Codec Pro ExtraBold"/>
              </a:rPr>
              <a:t> </a:t>
            </a:r>
          </a:p>
          <a:p>
            <a:pPr marL="0" lvl="0" indent="0" algn="l">
              <a:lnSpc>
                <a:spcPts val="5169"/>
              </a:lnSpc>
              <a:spcBef>
                <a:spcPct val="0"/>
              </a:spcBef>
            </a:pPr>
            <a:r>
              <a:rPr lang="en-US" sz="5221" spc="182" dirty="0">
                <a:solidFill>
                  <a:srgbClr val="040506"/>
                </a:solidFill>
                <a:latin typeface="Codec Pro ExtraBold"/>
              </a:rPr>
              <a:t>INAMEN 2024 </a:t>
            </a:r>
          </a:p>
        </p:txBody>
      </p:sp>
      <p:sp>
        <p:nvSpPr>
          <p:cNvPr id="4" name="TextBox 4"/>
          <p:cNvSpPr txBox="1"/>
          <p:nvPr/>
        </p:nvSpPr>
        <p:spPr>
          <a:xfrm>
            <a:off x="454768" y="1581875"/>
            <a:ext cx="13006543" cy="810158"/>
          </a:xfrm>
          <a:prstGeom prst="rect">
            <a:avLst/>
          </a:prstGeom>
        </p:spPr>
        <p:txBody>
          <a:bodyPr lIns="0" tIns="0" rIns="0" bIns="0" rtlCol="0" anchor="t">
            <a:spAutoFit/>
          </a:bodyPr>
          <a:lstStyle/>
          <a:p>
            <a:pPr algn="l">
              <a:lnSpc>
                <a:spcPts val="3256"/>
              </a:lnSpc>
            </a:pPr>
            <a:r>
              <a:rPr lang="en-US" sz="2360" spc="231" dirty="0">
                <a:solidFill>
                  <a:srgbClr val="231F20"/>
                </a:solidFill>
                <a:latin typeface="Open Sauce"/>
              </a:rPr>
              <a:t>La Unidad de Radiofarmacia </a:t>
            </a:r>
            <a:r>
              <a:rPr lang="en-US" sz="2360" spc="231" dirty="0" err="1">
                <a:solidFill>
                  <a:srgbClr val="231F20"/>
                </a:solidFill>
                <a:latin typeface="Open Sauce"/>
              </a:rPr>
              <a:t>en</a:t>
            </a:r>
            <a:r>
              <a:rPr lang="en-US" sz="2360" spc="231" dirty="0">
                <a:solidFill>
                  <a:srgbClr val="231F20"/>
                </a:solidFill>
                <a:latin typeface="Open Sauce"/>
              </a:rPr>
              <a:t> la </a:t>
            </a:r>
            <a:r>
              <a:rPr lang="en-US" sz="2360" spc="231" dirty="0" err="1">
                <a:solidFill>
                  <a:srgbClr val="231F20"/>
                </a:solidFill>
                <a:latin typeface="Open Sauce"/>
              </a:rPr>
              <a:t>Gestión</a:t>
            </a:r>
            <a:r>
              <a:rPr lang="en-US" sz="2360" spc="231" dirty="0">
                <a:solidFill>
                  <a:srgbClr val="231F20"/>
                </a:solidFill>
                <a:latin typeface="Open Sauce"/>
              </a:rPr>
              <a:t> 2024, </a:t>
            </a:r>
            <a:r>
              <a:rPr lang="en-US" sz="2360" spc="231" dirty="0" err="1">
                <a:solidFill>
                  <a:srgbClr val="231F20"/>
                </a:solidFill>
                <a:latin typeface="Open Sauce"/>
              </a:rPr>
              <a:t>produjo</a:t>
            </a:r>
            <a:r>
              <a:rPr lang="en-US" sz="2360" spc="231" dirty="0">
                <a:solidFill>
                  <a:srgbClr val="231F20"/>
                </a:solidFill>
                <a:latin typeface="Open Sauce"/>
              </a:rPr>
              <a:t> un total de 827 Kits </a:t>
            </a:r>
            <a:r>
              <a:rPr lang="en-US" sz="2360" spc="231" dirty="0" err="1">
                <a:solidFill>
                  <a:srgbClr val="231F20"/>
                </a:solidFill>
                <a:latin typeface="Open Sauce"/>
              </a:rPr>
              <a:t>fríos</a:t>
            </a:r>
            <a:r>
              <a:rPr lang="en-US" sz="2360" spc="231" dirty="0">
                <a:solidFill>
                  <a:srgbClr val="231F20"/>
                </a:solidFill>
                <a:latin typeface="Open Sauce"/>
              </a:rPr>
              <a:t> (103% del POA)</a:t>
            </a:r>
          </a:p>
        </p:txBody>
      </p:sp>
      <p:grpSp>
        <p:nvGrpSpPr>
          <p:cNvPr id="5" name="Group 5"/>
          <p:cNvGrpSpPr/>
          <p:nvPr/>
        </p:nvGrpSpPr>
        <p:grpSpPr>
          <a:xfrm>
            <a:off x="10776043" y="-2524707"/>
            <a:ext cx="3964049" cy="396404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s-BO"/>
            </a:p>
          </p:txBody>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Freeform 8"/>
          <p:cNvSpPr/>
          <p:nvPr/>
        </p:nvSpPr>
        <p:spPr>
          <a:xfrm>
            <a:off x="11752828" y="-6405764"/>
            <a:ext cx="9348363" cy="9348363"/>
          </a:xfrm>
          <a:custGeom>
            <a:avLst/>
            <a:gdLst/>
            <a:ahLst/>
            <a:cxnLst/>
            <a:rect l="l" t="t" r="r" b="b"/>
            <a:pathLst>
              <a:path w="9348363" h="9348363">
                <a:moveTo>
                  <a:pt x="0" y="0"/>
                </a:moveTo>
                <a:lnTo>
                  <a:pt x="9348362" y="0"/>
                </a:lnTo>
                <a:lnTo>
                  <a:pt x="9348362" y="9348362"/>
                </a:lnTo>
                <a:lnTo>
                  <a:pt x="0" y="93483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graphicFrame>
        <p:nvGraphicFramePr>
          <p:cNvPr id="9" name="Gráfico 8">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349542302"/>
              </p:ext>
            </p:extLst>
          </p:nvPr>
        </p:nvGraphicFramePr>
        <p:xfrm>
          <a:off x="685800" y="3390900"/>
          <a:ext cx="9603756" cy="489329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Tabla 9">
            <a:extLst>
              <a:ext uri="{FF2B5EF4-FFF2-40B4-BE49-F238E27FC236}">
                <a16:creationId xmlns:a16="http://schemas.microsoft.com/office/drawing/2014/main" id="{E0D601ED-421C-775F-0CBD-964681A53B5F}"/>
              </a:ext>
            </a:extLst>
          </p:cNvPr>
          <p:cNvGraphicFramePr>
            <a:graphicFrameLocks noGrp="1"/>
          </p:cNvGraphicFramePr>
          <p:nvPr>
            <p:extLst>
              <p:ext uri="{D42A27DB-BD31-4B8C-83A1-F6EECF244321}">
                <p14:modId xmlns:p14="http://schemas.microsoft.com/office/powerpoint/2010/main" val="3380656015"/>
              </p:ext>
            </p:extLst>
          </p:nvPr>
        </p:nvGraphicFramePr>
        <p:xfrm>
          <a:off x="11147674" y="4591050"/>
          <a:ext cx="4473326" cy="1771650"/>
        </p:xfrm>
        <a:graphic>
          <a:graphicData uri="http://schemas.openxmlformats.org/drawingml/2006/table">
            <a:tbl>
              <a:tblPr>
                <a:tableStyleId>{5C22544A-7EE6-4342-B048-85BDC9FD1C3A}</a:tableStyleId>
              </a:tblPr>
              <a:tblGrid>
                <a:gridCol w="2973887">
                  <a:extLst>
                    <a:ext uri="{9D8B030D-6E8A-4147-A177-3AD203B41FA5}">
                      <a16:colId xmlns:a16="http://schemas.microsoft.com/office/drawing/2014/main" val="3309964474"/>
                    </a:ext>
                  </a:extLst>
                </a:gridCol>
                <a:gridCol w="1499439">
                  <a:extLst>
                    <a:ext uri="{9D8B030D-6E8A-4147-A177-3AD203B41FA5}">
                      <a16:colId xmlns:a16="http://schemas.microsoft.com/office/drawing/2014/main" val="2498087384"/>
                    </a:ext>
                  </a:extLst>
                </a:gridCol>
              </a:tblGrid>
              <a:tr h="616296">
                <a:tc gridSpan="2">
                  <a:txBody>
                    <a:bodyPr/>
                    <a:lstStyle/>
                    <a:p>
                      <a:pPr algn="ctr" fontAlgn="ctr"/>
                      <a:r>
                        <a:rPr lang="es-BO" sz="2000" u="none" strike="noStrike">
                          <a:effectLst/>
                        </a:rPr>
                        <a:t>KITS FRIOS</a:t>
                      </a:r>
                      <a:endParaRPr lang="es-BO" sz="2000" b="1" i="0" u="none" strike="noStrike">
                        <a:solidFill>
                          <a:srgbClr val="FFFFFF"/>
                        </a:solidFill>
                        <a:effectLst/>
                        <a:latin typeface="Calibri" panose="020F0502020204030204" pitchFamily="34" charset="0"/>
                      </a:endParaRPr>
                    </a:p>
                  </a:txBody>
                  <a:tcPr marL="0" marR="0" marT="0" marB="0" anchor="ctr"/>
                </a:tc>
                <a:tc hMerge="1">
                  <a:txBody>
                    <a:bodyPr/>
                    <a:lstStyle/>
                    <a:p>
                      <a:endParaRPr lang="es-BO"/>
                    </a:p>
                  </a:txBody>
                  <a:tcPr/>
                </a:tc>
                <a:extLst>
                  <a:ext uri="{0D108BD9-81ED-4DB2-BD59-A6C34878D82A}">
                    <a16:rowId xmlns:a16="http://schemas.microsoft.com/office/drawing/2014/main" val="4029006801"/>
                  </a:ext>
                </a:extLst>
              </a:tr>
              <a:tr h="322028">
                <a:tc>
                  <a:txBody>
                    <a:bodyPr/>
                    <a:lstStyle/>
                    <a:p>
                      <a:pPr algn="l" fontAlgn="ctr"/>
                      <a:r>
                        <a:rPr lang="es-BO" sz="2000" u="none" strike="noStrike">
                          <a:effectLst/>
                        </a:rPr>
                        <a:t>PLANIFICADAS</a:t>
                      </a:r>
                      <a:endParaRPr lang="es-BO" sz="20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2000" u="none" strike="noStrike">
                          <a:effectLst/>
                        </a:rPr>
                        <a:t>800</a:t>
                      </a:r>
                      <a:endParaRPr lang="es-BO" sz="20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285714395"/>
                  </a:ext>
                </a:extLst>
              </a:tr>
              <a:tr h="322028">
                <a:tc>
                  <a:txBody>
                    <a:bodyPr/>
                    <a:lstStyle/>
                    <a:p>
                      <a:pPr algn="l" fontAlgn="ctr"/>
                      <a:r>
                        <a:rPr lang="es-BO" sz="2000" u="none" strike="noStrike">
                          <a:effectLst/>
                        </a:rPr>
                        <a:t>REALIZADAS </a:t>
                      </a:r>
                      <a:endParaRPr lang="es-BO" sz="20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2000" u="none" strike="noStrike">
                          <a:effectLst/>
                        </a:rPr>
                        <a:t>827</a:t>
                      </a:r>
                      <a:endParaRPr lang="es-BO" sz="20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16623544"/>
                  </a:ext>
                </a:extLst>
              </a:tr>
              <a:tr h="511298">
                <a:tc>
                  <a:txBody>
                    <a:bodyPr/>
                    <a:lstStyle/>
                    <a:p>
                      <a:pPr algn="l" fontAlgn="ctr"/>
                      <a:r>
                        <a:rPr lang="es-BO" sz="2000" u="none" strike="noStrike">
                          <a:effectLst/>
                        </a:rPr>
                        <a:t>% CUMPLIMIENTO ANUAL</a:t>
                      </a:r>
                      <a:endParaRPr lang="es-BO" sz="20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2000" u="none" strike="noStrike" dirty="0">
                          <a:effectLst/>
                        </a:rPr>
                        <a:t>103</a:t>
                      </a:r>
                      <a:endParaRPr lang="es-BO"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293600801"/>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sp>
        <p:nvSpPr>
          <p:cNvPr id="3" name="TextBox 3"/>
          <p:cNvSpPr txBox="1"/>
          <p:nvPr/>
        </p:nvSpPr>
        <p:spPr>
          <a:xfrm>
            <a:off x="413271" y="187415"/>
            <a:ext cx="15372388" cy="1341649"/>
          </a:xfrm>
          <a:prstGeom prst="rect">
            <a:avLst/>
          </a:prstGeom>
        </p:spPr>
        <p:txBody>
          <a:bodyPr lIns="0" tIns="0" rIns="0" bIns="0" rtlCol="0" anchor="t">
            <a:spAutoFit/>
          </a:bodyPr>
          <a:lstStyle/>
          <a:p>
            <a:pPr marL="0" lvl="0" indent="0" algn="l">
              <a:lnSpc>
                <a:spcPts val="5169"/>
              </a:lnSpc>
              <a:spcBef>
                <a:spcPct val="0"/>
              </a:spcBef>
            </a:pPr>
            <a:r>
              <a:rPr lang="en-US" sz="5221" spc="182" dirty="0">
                <a:solidFill>
                  <a:srgbClr val="040506"/>
                </a:solidFill>
                <a:latin typeface="Codec Pro ExtraBold"/>
              </a:rPr>
              <a:t>MARCACIONES DE RADIOFÁRMACOS CON TC99m INAMEN 2024</a:t>
            </a:r>
          </a:p>
        </p:txBody>
      </p:sp>
      <p:sp>
        <p:nvSpPr>
          <p:cNvPr id="4" name="TextBox 4"/>
          <p:cNvSpPr txBox="1"/>
          <p:nvPr/>
        </p:nvSpPr>
        <p:spPr>
          <a:xfrm>
            <a:off x="413271" y="1555399"/>
            <a:ext cx="13006543" cy="810158"/>
          </a:xfrm>
          <a:prstGeom prst="rect">
            <a:avLst/>
          </a:prstGeom>
        </p:spPr>
        <p:txBody>
          <a:bodyPr lIns="0" tIns="0" rIns="0" bIns="0" rtlCol="0" anchor="t">
            <a:spAutoFit/>
          </a:bodyPr>
          <a:lstStyle/>
          <a:p>
            <a:pPr algn="l">
              <a:lnSpc>
                <a:spcPts val="3256"/>
              </a:lnSpc>
            </a:pPr>
            <a:r>
              <a:rPr lang="en-US" sz="2360" spc="231" dirty="0">
                <a:solidFill>
                  <a:srgbClr val="231F20"/>
                </a:solidFill>
                <a:latin typeface="Open Sauce"/>
              </a:rPr>
              <a:t>La Unidad de Radiofarmacia </a:t>
            </a:r>
            <a:r>
              <a:rPr lang="en-US" sz="2360" spc="231" dirty="0" err="1">
                <a:solidFill>
                  <a:srgbClr val="231F20"/>
                </a:solidFill>
                <a:latin typeface="Open Sauce"/>
              </a:rPr>
              <a:t>en</a:t>
            </a:r>
            <a:r>
              <a:rPr lang="en-US" sz="2360" spc="231" dirty="0">
                <a:solidFill>
                  <a:srgbClr val="231F20"/>
                </a:solidFill>
                <a:latin typeface="Open Sauce"/>
              </a:rPr>
              <a:t> la </a:t>
            </a:r>
            <a:r>
              <a:rPr lang="en-US" sz="2360" spc="231" dirty="0" err="1">
                <a:solidFill>
                  <a:srgbClr val="231F20"/>
                </a:solidFill>
                <a:latin typeface="Open Sauce"/>
              </a:rPr>
              <a:t>Gestión</a:t>
            </a:r>
            <a:r>
              <a:rPr lang="en-US" sz="2360" spc="231" dirty="0">
                <a:solidFill>
                  <a:srgbClr val="231F20"/>
                </a:solidFill>
                <a:latin typeface="Open Sauce"/>
              </a:rPr>
              <a:t> 2024, </a:t>
            </a:r>
            <a:r>
              <a:rPr lang="en-US" sz="2360" spc="231" dirty="0" err="1">
                <a:solidFill>
                  <a:srgbClr val="231F20"/>
                </a:solidFill>
                <a:latin typeface="Open Sauce"/>
              </a:rPr>
              <a:t>realizó</a:t>
            </a:r>
            <a:r>
              <a:rPr lang="en-US" sz="2360" spc="231" dirty="0">
                <a:solidFill>
                  <a:srgbClr val="231F20"/>
                </a:solidFill>
                <a:latin typeface="Open Sauce"/>
              </a:rPr>
              <a:t>  un total de 911 </a:t>
            </a:r>
            <a:r>
              <a:rPr lang="en-US" sz="2360" spc="231" dirty="0" err="1">
                <a:solidFill>
                  <a:srgbClr val="231F20"/>
                </a:solidFill>
                <a:latin typeface="Open Sauce"/>
              </a:rPr>
              <a:t>marcaciones</a:t>
            </a:r>
            <a:r>
              <a:rPr lang="en-US" sz="2360" spc="231" dirty="0">
                <a:solidFill>
                  <a:srgbClr val="231F20"/>
                </a:solidFill>
                <a:latin typeface="Open Sauce"/>
              </a:rPr>
              <a:t> de </a:t>
            </a:r>
            <a:r>
              <a:rPr lang="en-US" sz="2360" spc="231" dirty="0" err="1">
                <a:solidFill>
                  <a:srgbClr val="231F20"/>
                </a:solidFill>
                <a:latin typeface="Open Sauce"/>
              </a:rPr>
              <a:t>moléculas</a:t>
            </a:r>
            <a:r>
              <a:rPr lang="en-US" sz="2360" spc="231" dirty="0">
                <a:solidFill>
                  <a:srgbClr val="231F20"/>
                </a:solidFill>
                <a:latin typeface="Open Sauce"/>
              </a:rPr>
              <a:t> (101% del POA)</a:t>
            </a:r>
          </a:p>
        </p:txBody>
      </p:sp>
      <p:grpSp>
        <p:nvGrpSpPr>
          <p:cNvPr id="5" name="Group 5"/>
          <p:cNvGrpSpPr/>
          <p:nvPr/>
        </p:nvGrpSpPr>
        <p:grpSpPr>
          <a:xfrm>
            <a:off x="14416822" y="-2220249"/>
            <a:ext cx="3964049" cy="396404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s-BO"/>
            </a:p>
          </p:txBody>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Freeform 8"/>
          <p:cNvSpPr/>
          <p:nvPr/>
        </p:nvSpPr>
        <p:spPr>
          <a:xfrm>
            <a:off x="12042730" y="-6164179"/>
            <a:ext cx="9348363" cy="9348363"/>
          </a:xfrm>
          <a:custGeom>
            <a:avLst/>
            <a:gdLst/>
            <a:ahLst/>
            <a:cxnLst/>
            <a:rect l="l" t="t" r="r" b="b"/>
            <a:pathLst>
              <a:path w="9348363" h="9348363">
                <a:moveTo>
                  <a:pt x="0" y="0"/>
                </a:moveTo>
                <a:lnTo>
                  <a:pt x="9348363" y="0"/>
                </a:lnTo>
                <a:lnTo>
                  <a:pt x="9348363" y="9348363"/>
                </a:lnTo>
                <a:lnTo>
                  <a:pt x="0" y="934836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graphicFrame>
        <p:nvGraphicFramePr>
          <p:cNvPr id="9" name="Gráfico 8">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2011322685"/>
              </p:ext>
            </p:extLst>
          </p:nvPr>
        </p:nvGraphicFramePr>
        <p:xfrm>
          <a:off x="1142999" y="2933700"/>
          <a:ext cx="9348363" cy="5257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Tabla 9">
            <a:extLst>
              <a:ext uri="{FF2B5EF4-FFF2-40B4-BE49-F238E27FC236}">
                <a16:creationId xmlns:a16="http://schemas.microsoft.com/office/drawing/2014/main" id="{56D2F393-CB98-3B88-4961-8618E4647189}"/>
              </a:ext>
            </a:extLst>
          </p:cNvPr>
          <p:cNvGraphicFramePr>
            <a:graphicFrameLocks noGrp="1"/>
          </p:cNvGraphicFramePr>
          <p:nvPr>
            <p:extLst>
              <p:ext uri="{D42A27DB-BD31-4B8C-83A1-F6EECF244321}">
                <p14:modId xmlns:p14="http://schemas.microsoft.com/office/powerpoint/2010/main" val="2189616844"/>
              </p:ext>
            </p:extLst>
          </p:nvPr>
        </p:nvGraphicFramePr>
        <p:xfrm>
          <a:off x="11506200" y="4114616"/>
          <a:ext cx="4279459" cy="1910192"/>
        </p:xfrm>
        <a:graphic>
          <a:graphicData uri="http://schemas.openxmlformats.org/drawingml/2006/table">
            <a:tbl>
              <a:tblPr>
                <a:tableStyleId>{5C22544A-7EE6-4342-B048-85BDC9FD1C3A}</a:tableStyleId>
              </a:tblPr>
              <a:tblGrid>
                <a:gridCol w="2529729">
                  <a:extLst>
                    <a:ext uri="{9D8B030D-6E8A-4147-A177-3AD203B41FA5}">
                      <a16:colId xmlns:a16="http://schemas.microsoft.com/office/drawing/2014/main" val="109191825"/>
                    </a:ext>
                  </a:extLst>
                </a:gridCol>
                <a:gridCol w="1749730">
                  <a:extLst>
                    <a:ext uri="{9D8B030D-6E8A-4147-A177-3AD203B41FA5}">
                      <a16:colId xmlns:a16="http://schemas.microsoft.com/office/drawing/2014/main" val="1841284573"/>
                    </a:ext>
                  </a:extLst>
                </a:gridCol>
              </a:tblGrid>
              <a:tr h="690992">
                <a:tc gridSpan="2">
                  <a:txBody>
                    <a:bodyPr/>
                    <a:lstStyle/>
                    <a:p>
                      <a:pPr algn="ctr" fontAlgn="ctr"/>
                      <a:r>
                        <a:rPr lang="es-BO" sz="2000" u="none" strike="noStrike">
                          <a:effectLst/>
                        </a:rPr>
                        <a:t>MARCACION TC99m</a:t>
                      </a:r>
                      <a:endParaRPr lang="es-BO" sz="2000" b="1" i="0" u="none" strike="noStrike">
                        <a:solidFill>
                          <a:srgbClr val="FFFFFF"/>
                        </a:solidFill>
                        <a:effectLst/>
                        <a:latin typeface="Calibri" panose="020F0502020204030204" pitchFamily="34" charset="0"/>
                      </a:endParaRPr>
                    </a:p>
                  </a:txBody>
                  <a:tcPr marL="0" marR="0" marT="0" marB="0" anchor="ctr"/>
                </a:tc>
                <a:tc hMerge="1">
                  <a:txBody>
                    <a:bodyPr/>
                    <a:lstStyle/>
                    <a:p>
                      <a:endParaRPr lang="es-BO"/>
                    </a:p>
                  </a:txBody>
                  <a:tcPr/>
                </a:tc>
                <a:extLst>
                  <a:ext uri="{0D108BD9-81ED-4DB2-BD59-A6C34878D82A}">
                    <a16:rowId xmlns:a16="http://schemas.microsoft.com/office/drawing/2014/main" val="1791225043"/>
                  </a:ext>
                </a:extLst>
              </a:tr>
              <a:tr h="255923">
                <a:tc>
                  <a:txBody>
                    <a:bodyPr/>
                    <a:lstStyle/>
                    <a:p>
                      <a:pPr algn="l" fontAlgn="ctr"/>
                      <a:r>
                        <a:rPr lang="es-BO" sz="2000" u="none" strike="noStrike">
                          <a:effectLst/>
                        </a:rPr>
                        <a:t>PLANIFICADAS</a:t>
                      </a:r>
                      <a:endParaRPr lang="es-BO" sz="20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2000" u="none" strike="noStrike">
                          <a:effectLst/>
                        </a:rPr>
                        <a:t>900</a:t>
                      </a:r>
                      <a:endParaRPr lang="es-BO" sz="20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235596753"/>
                  </a:ext>
                </a:extLst>
              </a:tr>
              <a:tr h="255923">
                <a:tc>
                  <a:txBody>
                    <a:bodyPr/>
                    <a:lstStyle/>
                    <a:p>
                      <a:pPr algn="l" fontAlgn="ctr"/>
                      <a:r>
                        <a:rPr lang="es-BO" sz="2000" u="none" strike="noStrike">
                          <a:effectLst/>
                        </a:rPr>
                        <a:t>REALIZADAS </a:t>
                      </a:r>
                      <a:endParaRPr lang="es-BO" sz="20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2000" u="none" strike="noStrike">
                          <a:effectLst/>
                        </a:rPr>
                        <a:t>911</a:t>
                      </a:r>
                      <a:endParaRPr lang="es-BO" sz="20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910585140"/>
                  </a:ext>
                </a:extLst>
              </a:tr>
              <a:tr h="511846">
                <a:tc>
                  <a:txBody>
                    <a:bodyPr/>
                    <a:lstStyle/>
                    <a:p>
                      <a:pPr algn="l" fontAlgn="ctr"/>
                      <a:r>
                        <a:rPr lang="es-BO" sz="2000" u="none" strike="noStrike">
                          <a:effectLst/>
                        </a:rPr>
                        <a:t>% CUMPLIMIENTO ANUAL</a:t>
                      </a:r>
                      <a:endParaRPr lang="es-BO" sz="20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2000" u="none" strike="noStrike" dirty="0">
                          <a:effectLst/>
                        </a:rPr>
                        <a:t>101</a:t>
                      </a:r>
                      <a:endParaRPr lang="es-BO"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485660539"/>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sp>
        <p:nvSpPr>
          <p:cNvPr id="3" name="TextBox 3"/>
          <p:cNvSpPr txBox="1"/>
          <p:nvPr/>
        </p:nvSpPr>
        <p:spPr>
          <a:xfrm>
            <a:off x="413271" y="75244"/>
            <a:ext cx="15372388" cy="2053784"/>
          </a:xfrm>
          <a:prstGeom prst="rect">
            <a:avLst/>
          </a:prstGeom>
        </p:spPr>
        <p:txBody>
          <a:bodyPr lIns="0" tIns="0" rIns="0" bIns="0" rtlCol="0" anchor="t">
            <a:spAutoFit/>
          </a:bodyPr>
          <a:lstStyle/>
          <a:p>
            <a:pPr marL="0" lvl="0" indent="0" algn="l">
              <a:lnSpc>
                <a:spcPts val="5169"/>
              </a:lnSpc>
              <a:spcBef>
                <a:spcPct val="0"/>
              </a:spcBef>
            </a:pPr>
            <a:r>
              <a:rPr lang="en-US" sz="5221" spc="182" dirty="0">
                <a:solidFill>
                  <a:srgbClr val="040506"/>
                </a:solidFill>
                <a:latin typeface="Codec Pro ExtraBold"/>
              </a:rPr>
              <a:t>FRACCIONAMIENTO DE DOSIS Tc99m PARA DIAGNÓSTICO DE ENFERMEDADES TIROIDEAS INAMEN 2024</a:t>
            </a:r>
          </a:p>
        </p:txBody>
      </p:sp>
      <p:sp>
        <p:nvSpPr>
          <p:cNvPr id="4" name="TextBox 4"/>
          <p:cNvSpPr txBox="1"/>
          <p:nvPr/>
        </p:nvSpPr>
        <p:spPr>
          <a:xfrm>
            <a:off x="413271" y="2007439"/>
            <a:ext cx="13006543" cy="810158"/>
          </a:xfrm>
          <a:prstGeom prst="rect">
            <a:avLst/>
          </a:prstGeom>
        </p:spPr>
        <p:txBody>
          <a:bodyPr lIns="0" tIns="0" rIns="0" bIns="0" rtlCol="0" anchor="t">
            <a:spAutoFit/>
          </a:bodyPr>
          <a:lstStyle/>
          <a:p>
            <a:pPr algn="l">
              <a:lnSpc>
                <a:spcPts val="3256"/>
              </a:lnSpc>
            </a:pPr>
            <a:r>
              <a:rPr lang="en-US" sz="2360" spc="231" dirty="0">
                <a:solidFill>
                  <a:srgbClr val="231F20"/>
                </a:solidFill>
                <a:latin typeface="Open Sauce"/>
              </a:rPr>
              <a:t>La Unidad de Radiofarmacia </a:t>
            </a:r>
            <a:r>
              <a:rPr lang="en-US" sz="2360" spc="231" dirty="0" err="1">
                <a:solidFill>
                  <a:srgbClr val="231F20"/>
                </a:solidFill>
                <a:latin typeface="Open Sauce"/>
              </a:rPr>
              <a:t>en</a:t>
            </a:r>
            <a:r>
              <a:rPr lang="en-US" sz="2360" spc="231" dirty="0">
                <a:solidFill>
                  <a:srgbClr val="231F20"/>
                </a:solidFill>
                <a:latin typeface="Open Sauce"/>
              </a:rPr>
              <a:t> la </a:t>
            </a:r>
            <a:r>
              <a:rPr lang="en-US" sz="2360" spc="231" dirty="0" err="1">
                <a:solidFill>
                  <a:srgbClr val="231F20"/>
                </a:solidFill>
                <a:latin typeface="Open Sauce"/>
              </a:rPr>
              <a:t>Gestión</a:t>
            </a:r>
            <a:r>
              <a:rPr lang="en-US" sz="2360" spc="231" dirty="0">
                <a:solidFill>
                  <a:srgbClr val="231F20"/>
                </a:solidFill>
                <a:latin typeface="Open Sauce"/>
              </a:rPr>
              <a:t> 2024, </a:t>
            </a:r>
            <a:r>
              <a:rPr lang="en-US" sz="2360" spc="231" dirty="0" err="1">
                <a:solidFill>
                  <a:srgbClr val="231F20"/>
                </a:solidFill>
                <a:latin typeface="Open Sauce"/>
              </a:rPr>
              <a:t>realizó</a:t>
            </a:r>
            <a:r>
              <a:rPr lang="en-US" sz="2360" spc="231" dirty="0">
                <a:solidFill>
                  <a:srgbClr val="231F20"/>
                </a:solidFill>
                <a:latin typeface="Open Sauce"/>
              </a:rPr>
              <a:t>  un total de 241 </a:t>
            </a:r>
            <a:r>
              <a:rPr lang="en-US" sz="2360" spc="231" dirty="0" err="1">
                <a:solidFill>
                  <a:srgbClr val="231F20"/>
                </a:solidFill>
                <a:latin typeface="Open Sauce"/>
              </a:rPr>
              <a:t>fraccionamientos</a:t>
            </a:r>
            <a:r>
              <a:rPr lang="en-US" sz="2360" spc="231" dirty="0">
                <a:solidFill>
                  <a:srgbClr val="231F20"/>
                </a:solidFill>
                <a:latin typeface="Open Sauce"/>
              </a:rPr>
              <a:t> de </a:t>
            </a:r>
            <a:r>
              <a:rPr lang="en-US" sz="2360" spc="231" dirty="0" err="1">
                <a:solidFill>
                  <a:srgbClr val="231F20"/>
                </a:solidFill>
                <a:latin typeface="Open Sauce"/>
              </a:rPr>
              <a:t>dosis</a:t>
            </a:r>
            <a:r>
              <a:rPr lang="en-US" sz="2360" spc="231" dirty="0">
                <a:solidFill>
                  <a:srgbClr val="231F20"/>
                </a:solidFill>
                <a:latin typeface="Open Sauce"/>
              </a:rPr>
              <a:t> Tc99m (48% del POA)</a:t>
            </a:r>
          </a:p>
        </p:txBody>
      </p:sp>
      <p:grpSp>
        <p:nvGrpSpPr>
          <p:cNvPr id="5" name="Group 5"/>
          <p:cNvGrpSpPr/>
          <p:nvPr/>
        </p:nvGrpSpPr>
        <p:grpSpPr>
          <a:xfrm>
            <a:off x="16687723" y="-1533283"/>
            <a:ext cx="3964049" cy="396404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s-BO"/>
            </a:p>
          </p:txBody>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Freeform 8"/>
          <p:cNvSpPr/>
          <p:nvPr/>
        </p:nvSpPr>
        <p:spPr>
          <a:xfrm>
            <a:off x="11797141" y="-6529306"/>
            <a:ext cx="9348363" cy="9348363"/>
          </a:xfrm>
          <a:custGeom>
            <a:avLst/>
            <a:gdLst/>
            <a:ahLst/>
            <a:cxnLst/>
            <a:rect l="l" t="t" r="r" b="b"/>
            <a:pathLst>
              <a:path w="9348363" h="9348363">
                <a:moveTo>
                  <a:pt x="0" y="0"/>
                </a:moveTo>
                <a:lnTo>
                  <a:pt x="9348363" y="0"/>
                </a:lnTo>
                <a:lnTo>
                  <a:pt x="9348363" y="9348362"/>
                </a:lnTo>
                <a:lnTo>
                  <a:pt x="0" y="93483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graphicFrame>
        <p:nvGraphicFramePr>
          <p:cNvPr id="9" name="Gráfico 8">
            <a:extLst>
              <a:ext uri="{FF2B5EF4-FFF2-40B4-BE49-F238E27FC236}">
                <a16:creationId xmlns:a16="http://schemas.microsoft.com/office/drawing/2014/main" id="{00000000-0008-0000-0500-000003000000}"/>
              </a:ext>
            </a:extLst>
          </p:cNvPr>
          <p:cNvGraphicFramePr>
            <a:graphicFrameLocks/>
          </p:cNvGraphicFramePr>
          <p:nvPr>
            <p:extLst>
              <p:ext uri="{D42A27DB-BD31-4B8C-83A1-F6EECF244321}">
                <p14:modId xmlns:p14="http://schemas.microsoft.com/office/powerpoint/2010/main" val="2001492294"/>
              </p:ext>
            </p:extLst>
          </p:nvPr>
        </p:nvGraphicFramePr>
        <p:xfrm>
          <a:off x="685800" y="3458329"/>
          <a:ext cx="8146611" cy="40110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Tabla 9">
            <a:extLst>
              <a:ext uri="{FF2B5EF4-FFF2-40B4-BE49-F238E27FC236}">
                <a16:creationId xmlns:a16="http://schemas.microsoft.com/office/drawing/2014/main" id="{32C31C73-FC92-07BD-BF45-C5679F017CBE}"/>
              </a:ext>
            </a:extLst>
          </p:cNvPr>
          <p:cNvGraphicFramePr>
            <a:graphicFrameLocks noGrp="1"/>
          </p:cNvGraphicFramePr>
          <p:nvPr>
            <p:extLst>
              <p:ext uri="{D42A27DB-BD31-4B8C-83A1-F6EECF244321}">
                <p14:modId xmlns:p14="http://schemas.microsoft.com/office/powerpoint/2010/main" val="2727256484"/>
              </p:ext>
            </p:extLst>
          </p:nvPr>
        </p:nvGraphicFramePr>
        <p:xfrm>
          <a:off x="12039600" y="4350880"/>
          <a:ext cx="3886201" cy="1432654"/>
        </p:xfrm>
        <a:graphic>
          <a:graphicData uri="http://schemas.openxmlformats.org/drawingml/2006/table">
            <a:tbl>
              <a:tblPr>
                <a:tableStyleId>{5C22544A-7EE6-4342-B048-85BDC9FD1C3A}</a:tableStyleId>
              </a:tblPr>
              <a:tblGrid>
                <a:gridCol w="2387030">
                  <a:extLst>
                    <a:ext uri="{9D8B030D-6E8A-4147-A177-3AD203B41FA5}">
                      <a16:colId xmlns:a16="http://schemas.microsoft.com/office/drawing/2014/main" val="366216029"/>
                    </a:ext>
                  </a:extLst>
                </a:gridCol>
                <a:gridCol w="1499171">
                  <a:extLst>
                    <a:ext uri="{9D8B030D-6E8A-4147-A177-3AD203B41FA5}">
                      <a16:colId xmlns:a16="http://schemas.microsoft.com/office/drawing/2014/main" val="3690179328"/>
                    </a:ext>
                  </a:extLst>
                </a:gridCol>
              </a:tblGrid>
              <a:tr h="442007">
                <a:tc gridSpan="2">
                  <a:txBody>
                    <a:bodyPr/>
                    <a:lstStyle/>
                    <a:p>
                      <a:pPr algn="ctr" fontAlgn="ctr"/>
                      <a:r>
                        <a:rPr lang="es-BO" sz="1800" u="none" strike="noStrike">
                          <a:effectLst/>
                        </a:rPr>
                        <a:t>FRACCIONAMIENTO DE DOSIS Tc99m</a:t>
                      </a:r>
                      <a:endParaRPr lang="es-BO" sz="1800" b="1" i="0" u="none" strike="noStrike">
                        <a:solidFill>
                          <a:srgbClr val="FFFFFF"/>
                        </a:solidFill>
                        <a:effectLst/>
                        <a:latin typeface="Calibri" panose="020F0502020204030204" pitchFamily="34" charset="0"/>
                      </a:endParaRPr>
                    </a:p>
                  </a:txBody>
                  <a:tcPr marL="0" marR="0" marT="0" marB="0" anchor="ctr"/>
                </a:tc>
                <a:tc hMerge="1">
                  <a:txBody>
                    <a:bodyPr/>
                    <a:lstStyle/>
                    <a:p>
                      <a:endParaRPr lang="es-BO"/>
                    </a:p>
                  </a:txBody>
                  <a:tcPr/>
                </a:tc>
                <a:extLst>
                  <a:ext uri="{0D108BD9-81ED-4DB2-BD59-A6C34878D82A}">
                    <a16:rowId xmlns:a16="http://schemas.microsoft.com/office/drawing/2014/main" val="2927007103"/>
                  </a:ext>
                </a:extLst>
              </a:tr>
              <a:tr h="221003">
                <a:tc>
                  <a:txBody>
                    <a:bodyPr/>
                    <a:lstStyle/>
                    <a:p>
                      <a:pPr algn="l" fontAlgn="ctr"/>
                      <a:r>
                        <a:rPr lang="es-BO" sz="1800" u="none" strike="noStrike">
                          <a:effectLst/>
                        </a:rPr>
                        <a:t>PLANIFICADAS</a:t>
                      </a:r>
                      <a:endParaRPr lang="es-BO" sz="1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1800" u="none" strike="noStrike">
                          <a:effectLst/>
                        </a:rPr>
                        <a:t>500</a:t>
                      </a:r>
                      <a:endParaRPr lang="es-BO"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334366500"/>
                  </a:ext>
                </a:extLst>
              </a:tr>
              <a:tr h="221003">
                <a:tc>
                  <a:txBody>
                    <a:bodyPr/>
                    <a:lstStyle/>
                    <a:p>
                      <a:pPr algn="l" fontAlgn="ctr"/>
                      <a:r>
                        <a:rPr lang="es-BO" sz="1800" u="none" strike="noStrike">
                          <a:effectLst/>
                        </a:rPr>
                        <a:t>REALIZADAS </a:t>
                      </a:r>
                      <a:endParaRPr lang="es-BO" sz="1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1800" u="none" strike="noStrike">
                          <a:effectLst/>
                        </a:rPr>
                        <a:t>241</a:t>
                      </a:r>
                      <a:endParaRPr lang="es-BO"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054872878"/>
                  </a:ext>
                </a:extLst>
              </a:tr>
              <a:tr h="442007">
                <a:tc>
                  <a:txBody>
                    <a:bodyPr/>
                    <a:lstStyle/>
                    <a:p>
                      <a:pPr algn="l" fontAlgn="ctr"/>
                      <a:r>
                        <a:rPr lang="es-BO" sz="1800" u="none" strike="noStrike">
                          <a:effectLst/>
                        </a:rPr>
                        <a:t>%CUMPLIMIENTO ANUAL</a:t>
                      </a:r>
                      <a:endParaRPr lang="es-BO" sz="1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1800" u="none" strike="noStrike" dirty="0">
                          <a:effectLst/>
                        </a:rPr>
                        <a:t>48</a:t>
                      </a:r>
                      <a:endParaRPr lang="es-BO"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233123836"/>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sp>
        <p:nvSpPr>
          <p:cNvPr id="3" name="TextBox 3"/>
          <p:cNvSpPr txBox="1"/>
          <p:nvPr/>
        </p:nvSpPr>
        <p:spPr>
          <a:xfrm>
            <a:off x="413271" y="28575"/>
            <a:ext cx="15372388" cy="2053784"/>
          </a:xfrm>
          <a:prstGeom prst="rect">
            <a:avLst/>
          </a:prstGeom>
        </p:spPr>
        <p:txBody>
          <a:bodyPr lIns="0" tIns="0" rIns="0" bIns="0" rtlCol="0" anchor="t">
            <a:spAutoFit/>
          </a:bodyPr>
          <a:lstStyle/>
          <a:p>
            <a:pPr>
              <a:lnSpc>
                <a:spcPts val="5169"/>
              </a:lnSpc>
            </a:pPr>
            <a:r>
              <a:rPr lang="en-US" sz="5221" spc="182" dirty="0" err="1">
                <a:solidFill>
                  <a:srgbClr val="040506"/>
                </a:solidFill>
                <a:latin typeface="Codec Pro ExtraBold"/>
              </a:rPr>
              <a:t>FRACCIONAMIENTO</a:t>
            </a:r>
            <a:r>
              <a:rPr lang="en-US" sz="5221" spc="182" dirty="0">
                <a:solidFill>
                  <a:srgbClr val="040506"/>
                </a:solidFill>
                <a:latin typeface="Codec Pro ExtraBold"/>
              </a:rPr>
              <a:t> DE </a:t>
            </a:r>
            <a:r>
              <a:rPr lang="en-US" sz="5221" spc="182" dirty="0" err="1">
                <a:solidFill>
                  <a:srgbClr val="040506"/>
                </a:solidFill>
                <a:latin typeface="Codec Pro ExtraBold"/>
              </a:rPr>
              <a:t>DOSIS</a:t>
            </a:r>
            <a:r>
              <a:rPr lang="en-US" sz="5221" spc="182" dirty="0">
                <a:solidFill>
                  <a:srgbClr val="040506"/>
                </a:solidFill>
                <a:latin typeface="Codec Pro ExtraBold"/>
              </a:rPr>
              <a:t> </a:t>
            </a:r>
            <a:r>
              <a:rPr lang="en-US" sz="5221" spc="182" dirty="0" err="1">
                <a:solidFill>
                  <a:srgbClr val="040506"/>
                </a:solidFill>
                <a:latin typeface="Codec Pro ExtraBold"/>
              </a:rPr>
              <a:t>TERAPÉUTICA</a:t>
            </a:r>
            <a:r>
              <a:rPr lang="en-US" sz="5221" spc="182" dirty="0">
                <a:solidFill>
                  <a:srgbClr val="040506"/>
                </a:solidFill>
                <a:latin typeface="Codec Pro ExtraBold"/>
              </a:rPr>
              <a:t> Y </a:t>
            </a:r>
            <a:r>
              <a:rPr lang="en-US" sz="5221" spc="182" dirty="0" err="1">
                <a:solidFill>
                  <a:srgbClr val="040506"/>
                </a:solidFill>
                <a:latin typeface="Codec Pro ExtraBold"/>
              </a:rPr>
              <a:t>DIAGNÓSTICO</a:t>
            </a:r>
            <a:r>
              <a:rPr lang="en-US" sz="5221" spc="182" dirty="0">
                <a:solidFill>
                  <a:srgbClr val="040506"/>
                </a:solidFill>
                <a:latin typeface="Codec Pro ExtraBold"/>
              </a:rPr>
              <a:t> CON I-131 </a:t>
            </a:r>
          </a:p>
          <a:p>
            <a:pPr marL="0" lvl="0" indent="0" algn="l">
              <a:lnSpc>
                <a:spcPts val="5169"/>
              </a:lnSpc>
              <a:spcBef>
                <a:spcPct val="0"/>
              </a:spcBef>
            </a:pPr>
            <a:r>
              <a:rPr lang="en-US" sz="5221" spc="182" dirty="0">
                <a:solidFill>
                  <a:srgbClr val="040506"/>
                </a:solidFill>
                <a:latin typeface="Codec Pro ExtraBold"/>
              </a:rPr>
              <a:t>INAMEN 2024</a:t>
            </a:r>
          </a:p>
        </p:txBody>
      </p:sp>
      <p:sp>
        <p:nvSpPr>
          <p:cNvPr id="4" name="TextBox 4"/>
          <p:cNvSpPr txBox="1"/>
          <p:nvPr/>
        </p:nvSpPr>
        <p:spPr>
          <a:xfrm>
            <a:off x="413271" y="2007439"/>
            <a:ext cx="14384004" cy="808556"/>
          </a:xfrm>
          <a:prstGeom prst="rect">
            <a:avLst/>
          </a:prstGeom>
        </p:spPr>
        <p:txBody>
          <a:bodyPr lIns="0" tIns="0" rIns="0" bIns="0" rtlCol="0" anchor="t">
            <a:spAutoFit/>
          </a:bodyPr>
          <a:lstStyle/>
          <a:p>
            <a:pPr algn="l">
              <a:lnSpc>
                <a:spcPts val="3256"/>
              </a:lnSpc>
            </a:pPr>
            <a:r>
              <a:rPr lang="en-US" sz="2360" spc="231" dirty="0">
                <a:solidFill>
                  <a:srgbClr val="231F20"/>
                </a:solidFill>
                <a:latin typeface="Open Sauce"/>
              </a:rPr>
              <a:t>La Unidad de Radiofarmacia </a:t>
            </a:r>
            <a:r>
              <a:rPr lang="en-US" sz="2360" spc="231" dirty="0" err="1">
                <a:solidFill>
                  <a:srgbClr val="231F20"/>
                </a:solidFill>
                <a:latin typeface="Open Sauce"/>
              </a:rPr>
              <a:t>en</a:t>
            </a:r>
            <a:r>
              <a:rPr lang="en-US" sz="2360" spc="231" dirty="0">
                <a:solidFill>
                  <a:srgbClr val="231F20"/>
                </a:solidFill>
                <a:latin typeface="Open Sauce"/>
              </a:rPr>
              <a:t> la </a:t>
            </a:r>
            <a:r>
              <a:rPr lang="en-US" sz="2360" spc="231" dirty="0" err="1">
                <a:solidFill>
                  <a:srgbClr val="231F20"/>
                </a:solidFill>
                <a:latin typeface="Open Sauce"/>
              </a:rPr>
              <a:t>Gestión</a:t>
            </a:r>
            <a:r>
              <a:rPr lang="en-US" sz="2360" spc="231" dirty="0">
                <a:solidFill>
                  <a:srgbClr val="231F20"/>
                </a:solidFill>
                <a:latin typeface="Open Sauce"/>
              </a:rPr>
              <a:t> 2024, </a:t>
            </a:r>
            <a:r>
              <a:rPr lang="en-US" sz="2360" spc="231" dirty="0" err="1">
                <a:solidFill>
                  <a:srgbClr val="231F20"/>
                </a:solidFill>
                <a:latin typeface="Open Sauce"/>
              </a:rPr>
              <a:t>realizó</a:t>
            </a:r>
            <a:r>
              <a:rPr lang="en-US" sz="2360" spc="231" dirty="0">
                <a:solidFill>
                  <a:srgbClr val="231F20"/>
                </a:solidFill>
                <a:latin typeface="Open Sauce"/>
              </a:rPr>
              <a:t> 241 un total de  </a:t>
            </a:r>
            <a:r>
              <a:rPr lang="en-US" sz="2360" spc="231" dirty="0" err="1">
                <a:solidFill>
                  <a:srgbClr val="231F20"/>
                </a:solidFill>
                <a:latin typeface="Open Sauce"/>
              </a:rPr>
              <a:t>fraccionamientos</a:t>
            </a:r>
            <a:r>
              <a:rPr lang="en-US" sz="2360" spc="231" dirty="0">
                <a:solidFill>
                  <a:srgbClr val="231F20"/>
                </a:solidFill>
                <a:latin typeface="Open Sauce"/>
              </a:rPr>
              <a:t> de </a:t>
            </a:r>
            <a:r>
              <a:rPr lang="en-US" sz="2360" spc="231" dirty="0" err="1">
                <a:solidFill>
                  <a:srgbClr val="231F20"/>
                </a:solidFill>
                <a:latin typeface="Open Sauce"/>
              </a:rPr>
              <a:t>Dosis</a:t>
            </a:r>
            <a:r>
              <a:rPr lang="en-US" sz="2360" spc="231" dirty="0">
                <a:solidFill>
                  <a:srgbClr val="231F20"/>
                </a:solidFill>
                <a:latin typeface="Open Sauce"/>
              </a:rPr>
              <a:t> </a:t>
            </a:r>
            <a:r>
              <a:rPr lang="en-US" sz="2360" spc="231" dirty="0" err="1">
                <a:solidFill>
                  <a:srgbClr val="231F20"/>
                </a:solidFill>
                <a:latin typeface="Open Sauce"/>
              </a:rPr>
              <a:t>terapéutica</a:t>
            </a:r>
            <a:r>
              <a:rPr lang="en-US" sz="2360" spc="231" dirty="0">
                <a:solidFill>
                  <a:srgbClr val="231F20"/>
                </a:solidFill>
                <a:latin typeface="Open Sauce"/>
              </a:rPr>
              <a:t> y </a:t>
            </a:r>
            <a:r>
              <a:rPr lang="en-US" sz="2360" spc="231" dirty="0" err="1">
                <a:solidFill>
                  <a:srgbClr val="231F20"/>
                </a:solidFill>
                <a:latin typeface="Open Sauce"/>
              </a:rPr>
              <a:t>Diagnóstico</a:t>
            </a:r>
            <a:r>
              <a:rPr lang="en-US" sz="2360" spc="231" dirty="0">
                <a:solidFill>
                  <a:srgbClr val="231F20"/>
                </a:solidFill>
                <a:latin typeface="Open Sauce"/>
              </a:rPr>
              <a:t> con I-131 (75% del POA)</a:t>
            </a:r>
          </a:p>
        </p:txBody>
      </p:sp>
      <p:grpSp>
        <p:nvGrpSpPr>
          <p:cNvPr id="5" name="Group 5"/>
          <p:cNvGrpSpPr/>
          <p:nvPr/>
        </p:nvGrpSpPr>
        <p:grpSpPr>
          <a:xfrm>
            <a:off x="16687723" y="-1533283"/>
            <a:ext cx="3964049" cy="396404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s-BO"/>
            </a:p>
          </p:txBody>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Freeform 8"/>
          <p:cNvSpPr/>
          <p:nvPr/>
        </p:nvSpPr>
        <p:spPr>
          <a:xfrm>
            <a:off x="13613819" y="-6807730"/>
            <a:ext cx="9348363" cy="9348363"/>
          </a:xfrm>
          <a:custGeom>
            <a:avLst/>
            <a:gdLst/>
            <a:ahLst/>
            <a:cxnLst/>
            <a:rect l="l" t="t" r="r" b="b"/>
            <a:pathLst>
              <a:path w="9348363" h="9348363">
                <a:moveTo>
                  <a:pt x="0" y="0"/>
                </a:moveTo>
                <a:lnTo>
                  <a:pt x="9348362" y="0"/>
                </a:lnTo>
                <a:lnTo>
                  <a:pt x="9348362" y="9348363"/>
                </a:lnTo>
                <a:lnTo>
                  <a:pt x="0" y="934836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graphicFrame>
        <p:nvGraphicFramePr>
          <p:cNvPr id="11" name="Gráfico 10">
            <a:extLst>
              <a:ext uri="{FF2B5EF4-FFF2-40B4-BE49-F238E27FC236}">
                <a16:creationId xmlns:a16="http://schemas.microsoft.com/office/drawing/2014/main" id="{00000000-0008-0000-0900-000003000000}"/>
              </a:ext>
            </a:extLst>
          </p:cNvPr>
          <p:cNvGraphicFramePr>
            <a:graphicFrameLocks/>
          </p:cNvGraphicFramePr>
          <p:nvPr>
            <p:extLst>
              <p:ext uri="{D42A27DB-BD31-4B8C-83A1-F6EECF244321}">
                <p14:modId xmlns:p14="http://schemas.microsoft.com/office/powerpoint/2010/main" val="3885329098"/>
              </p:ext>
            </p:extLst>
          </p:nvPr>
        </p:nvGraphicFramePr>
        <p:xfrm>
          <a:off x="914400" y="3615642"/>
          <a:ext cx="8915400" cy="480445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Tabla 13">
            <a:extLst>
              <a:ext uri="{FF2B5EF4-FFF2-40B4-BE49-F238E27FC236}">
                <a16:creationId xmlns:a16="http://schemas.microsoft.com/office/drawing/2014/main" id="{BE1C9832-F471-A474-AD31-14C58265F160}"/>
              </a:ext>
            </a:extLst>
          </p:cNvPr>
          <p:cNvGraphicFramePr>
            <a:graphicFrameLocks noGrp="1"/>
          </p:cNvGraphicFramePr>
          <p:nvPr>
            <p:extLst>
              <p:ext uri="{D42A27DB-BD31-4B8C-83A1-F6EECF244321}">
                <p14:modId xmlns:p14="http://schemas.microsoft.com/office/powerpoint/2010/main" val="1691127714"/>
              </p:ext>
            </p:extLst>
          </p:nvPr>
        </p:nvGraphicFramePr>
        <p:xfrm>
          <a:off x="11049000" y="4705552"/>
          <a:ext cx="3860800" cy="1920623"/>
        </p:xfrm>
        <a:graphic>
          <a:graphicData uri="http://schemas.openxmlformats.org/drawingml/2006/table">
            <a:tbl>
              <a:tblPr>
                <a:tableStyleId>{5C22544A-7EE6-4342-B048-85BDC9FD1C3A}</a:tableStyleId>
              </a:tblPr>
              <a:tblGrid>
                <a:gridCol w="2807855">
                  <a:extLst>
                    <a:ext uri="{9D8B030D-6E8A-4147-A177-3AD203B41FA5}">
                      <a16:colId xmlns:a16="http://schemas.microsoft.com/office/drawing/2014/main" val="2525006212"/>
                    </a:ext>
                  </a:extLst>
                </a:gridCol>
                <a:gridCol w="1052945">
                  <a:extLst>
                    <a:ext uri="{9D8B030D-6E8A-4147-A177-3AD203B41FA5}">
                      <a16:colId xmlns:a16="http://schemas.microsoft.com/office/drawing/2014/main" val="3907264940"/>
                    </a:ext>
                  </a:extLst>
                </a:gridCol>
              </a:tblGrid>
              <a:tr h="788161">
                <a:tc gridSpan="2">
                  <a:txBody>
                    <a:bodyPr/>
                    <a:lstStyle/>
                    <a:p>
                      <a:pPr algn="ctr" fontAlgn="ctr"/>
                      <a:r>
                        <a:rPr lang="es-BO" sz="1800" u="none" strike="noStrike">
                          <a:effectLst/>
                        </a:rPr>
                        <a:t>DOSIS ADMINISTRADAS</a:t>
                      </a:r>
                      <a:br>
                        <a:rPr lang="es-BO" sz="1800" u="none" strike="noStrike">
                          <a:effectLst/>
                        </a:rPr>
                      </a:br>
                      <a:r>
                        <a:rPr lang="es-BO" sz="1800" u="none" strike="noStrike">
                          <a:effectLst/>
                        </a:rPr>
                        <a:t> I-131</a:t>
                      </a:r>
                      <a:endParaRPr lang="es-BO" sz="1800" b="1" i="0" u="none" strike="noStrike">
                        <a:solidFill>
                          <a:srgbClr val="FFFFFF"/>
                        </a:solidFill>
                        <a:effectLst/>
                        <a:latin typeface="Calibri" panose="020F0502020204030204" pitchFamily="34" charset="0"/>
                      </a:endParaRPr>
                    </a:p>
                  </a:txBody>
                  <a:tcPr marL="0" marR="0" marT="0" marB="0" anchor="ctr"/>
                </a:tc>
                <a:tc hMerge="1">
                  <a:txBody>
                    <a:bodyPr/>
                    <a:lstStyle/>
                    <a:p>
                      <a:endParaRPr lang="es-BO"/>
                    </a:p>
                  </a:txBody>
                  <a:tcPr/>
                </a:tc>
                <a:extLst>
                  <a:ext uri="{0D108BD9-81ED-4DB2-BD59-A6C34878D82A}">
                    <a16:rowId xmlns:a16="http://schemas.microsoft.com/office/drawing/2014/main" val="811083730"/>
                  </a:ext>
                </a:extLst>
              </a:tr>
              <a:tr h="291911">
                <a:tc>
                  <a:txBody>
                    <a:bodyPr/>
                    <a:lstStyle/>
                    <a:p>
                      <a:pPr algn="l" fontAlgn="ctr"/>
                      <a:r>
                        <a:rPr lang="es-BO" sz="1800" u="none" strike="noStrike">
                          <a:effectLst/>
                        </a:rPr>
                        <a:t>PLANIFICADAS</a:t>
                      </a:r>
                      <a:endParaRPr lang="es-BO" sz="1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1800" u="none" strike="noStrike">
                          <a:effectLst/>
                        </a:rPr>
                        <a:t>320</a:t>
                      </a:r>
                      <a:endParaRPr lang="es-BO"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147529730"/>
                  </a:ext>
                </a:extLst>
              </a:tr>
              <a:tr h="291911">
                <a:tc>
                  <a:txBody>
                    <a:bodyPr/>
                    <a:lstStyle/>
                    <a:p>
                      <a:pPr algn="l" fontAlgn="ctr"/>
                      <a:r>
                        <a:rPr lang="es-BO" sz="1800" u="none" strike="noStrike">
                          <a:effectLst/>
                        </a:rPr>
                        <a:t>REALIZADAS</a:t>
                      </a:r>
                      <a:endParaRPr lang="es-BO" sz="1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1800" u="none" strike="noStrike">
                          <a:effectLst/>
                        </a:rPr>
                        <a:t>241</a:t>
                      </a:r>
                      <a:endParaRPr lang="es-BO" sz="18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143231349"/>
                  </a:ext>
                </a:extLst>
              </a:tr>
              <a:tr h="513764">
                <a:tc>
                  <a:txBody>
                    <a:bodyPr/>
                    <a:lstStyle/>
                    <a:p>
                      <a:pPr algn="l" fontAlgn="ctr"/>
                      <a:r>
                        <a:rPr lang="es-BO" sz="1800" u="none" strike="noStrike">
                          <a:effectLst/>
                        </a:rPr>
                        <a:t>PORCENTAJE DE CUMPLIMIENTO ANUAL</a:t>
                      </a:r>
                      <a:endParaRPr lang="es-BO" sz="1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1800" u="none" strike="noStrike" dirty="0">
                          <a:effectLst/>
                        </a:rPr>
                        <a:t>75,3</a:t>
                      </a:r>
                      <a:endParaRPr lang="es-BO" sz="1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72828143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833"/>
          <p:cNvPicPr/>
          <p:nvPr/>
        </p:nvPicPr>
        <p:blipFill>
          <a:blip r:embed="rId2"/>
          <a:stretch>
            <a:fillRect/>
          </a:stretch>
        </p:blipFill>
        <p:spPr>
          <a:xfrm>
            <a:off x="5562600" y="1714500"/>
            <a:ext cx="6478270" cy="7048183"/>
          </a:xfrm>
          <a:prstGeom prst="rect">
            <a:avLst/>
          </a:prstGeom>
        </p:spPr>
      </p:pic>
      <p:sp>
        <p:nvSpPr>
          <p:cNvPr id="3" name="Rectángulo 2"/>
          <p:cNvSpPr/>
          <p:nvPr/>
        </p:nvSpPr>
        <p:spPr>
          <a:xfrm>
            <a:off x="800734" y="1344278"/>
            <a:ext cx="16496665" cy="7971413"/>
          </a:xfrm>
          <a:prstGeom prst="rect">
            <a:avLst/>
          </a:prstGeom>
        </p:spPr>
        <p:txBody>
          <a:bodyPr wrap="square">
            <a:spAutoFit/>
          </a:bodyPr>
          <a:lstStyle/>
          <a:p>
            <a:pPr marL="457200" indent="-457200" algn="just">
              <a:buFont typeface="Arial" panose="020B0604020202020204" pitchFamily="34" charset="0"/>
              <a:buChar char="•"/>
            </a:pPr>
            <a:r>
              <a:rPr lang="es-ES" sz="3200" dirty="0">
                <a:solidFill>
                  <a:srgbClr val="0D0D0D"/>
                </a:solidFill>
                <a:latin typeface="Arial" panose="020B0604020202020204" pitchFamily="34" charset="0"/>
              </a:rPr>
              <a:t>El </a:t>
            </a:r>
            <a:r>
              <a:rPr lang="es-ES" sz="3200" dirty="0" err="1">
                <a:solidFill>
                  <a:srgbClr val="0D0D0D"/>
                </a:solidFill>
                <a:latin typeface="Arial" panose="020B0604020202020204" pitchFamily="34" charset="0"/>
              </a:rPr>
              <a:t>INAMEN</a:t>
            </a:r>
            <a:r>
              <a:rPr lang="es-ES" sz="3200" dirty="0">
                <a:solidFill>
                  <a:srgbClr val="0D0D0D"/>
                </a:solidFill>
                <a:latin typeface="Arial" panose="020B0604020202020204" pitchFamily="34" charset="0"/>
              </a:rPr>
              <a:t> fue creado el 13 de noviembre del 1962 Iniciando sus actividad en la Comisión </a:t>
            </a:r>
            <a:r>
              <a:rPr lang="es-BO" sz="3200" dirty="0">
                <a:solidFill>
                  <a:srgbClr val="0D0D0D"/>
                </a:solidFill>
                <a:latin typeface="Arial" panose="020B0604020202020204" pitchFamily="34" charset="0"/>
              </a:rPr>
              <a:t>Nacional de energía nuclear</a:t>
            </a:r>
          </a:p>
          <a:p>
            <a:pPr algn="just"/>
            <a:endParaRPr lang="es-BO" sz="3200" dirty="0">
              <a:solidFill>
                <a:srgbClr val="0D0D0D"/>
              </a:solidFill>
              <a:latin typeface="Arial" panose="020B0604020202020204" pitchFamily="34" charset="0"/>
            </a:endParaRPr>
          </a:p>
          <a:p>
            <a:pPr marL="457200" indent="-457200" algn="just">
              <a:buFont typeface="Arial" panose="020B0604020202020204" pitchFamily="34" charset="0"/>
              <a:buChar char="•"/>
            </a:pPr>
            <a:r>
              <a:rPr lang="es-ES" sz="3200" dirty="0">
                <a:solidFill>
                  <a:srgbClr val="000000"/>
                </a:solidFill>
                <a:latin typeface="Arial" panose="020B0604020202020204" pitchFamily="34" charset="0"/>
              </a:rPr>
              <a:t>10 de septiembre 1982 mediante Decreto supremo 130 se establece que el </a:t>
            </a:r>
            <a:r>
              <a:rPr lang="es-ES" sz="3200" dirty="0" err="1">
                <a:solidFill>
                  <a:srgbClr val="000000"/>
                </a:solidFill>
                <a:latin typeface="Arial" panose="020B0604020202020204" pitchFamily="34" charset="0"/>
              </a:rPr>
              <a:t>INAMEN</a:t>
            </a:r>
            <a:r>
              <a:rPr lang="es-ES" sz="3200" dirty="0">
                <a:solidFill>
                  <a:srgbClr val="000000"/>
                </a:solidFill>
                <a:latin typeface="Arial" panose="020B0604020202020204" pitchFamily="34" charset="0"/>
              </a:rPr>
              <a:t> pasa a depender del Ministerio de Salud</a:t>
            </a:r>
          </a:p>
          <a:p>
            <a:pPr algn="just"/>
            <a:endParaRPr lang="es-ES" sz="3200" dirty="0">
              <a:solidFill>
                <a:srgbClr val="000000"/>
              </a:solidFill>
              <a:latin typeface="Arial" panose="020B0604020202020204" pitchFamily="34" charset="0"/>
            </a:endParaRPr>
          </a:p>
          <a:p>
            <a:pPr marL="457200" indent="-457200" algn="just">
              <a:buFont typeface="Arial" panose="020B0604020202020204" pitchFamily="34" charset="0"/>
              <a:buChar char="•"/>
            </a:pPr>
            <a:r>
              <a:rPr lang="es-ES" sz="3200" dirty="0">
                <a:solidFill>
                  <a:srgbClr val="000000"/>
                </a:solidFill>
                <a:latin typeface="Arial" panose="020B0604020202020204" pitchFamily="34" charset="0"/>
              </a:rPr>
              <a:t>La ley 1654 de descentralización administrativa y el Decreto supremo 24182 de 12 de diciembre 1988 determina que el </a:t>
            </a:r>
            <a:r>
              <a:rPr lang="es-ES" sz="3200" dirty="0" err="1">
                <a:solidFill>
                  <a:srgbClr val="000000"/>
                </a:solidFill>
                <a:latin typeface="Arial" panose="020B0604020202020204" pitchFamily="34" charset="0"/>
              </a:rPr>
              <a:t>INAMEN</a:t>
            </a:r>
            <a:r>
              <a:rPr lang="es-ES" sz="3200" dirty="0">
                <a:solidFill>
                  <a:srgbClr val="000000"/>
                </a:solidFill>
                <a:latin typeface="Arial" panose="020B0604020202020204" pitchFamily="34" charset="0"/>
              </a:rPr>
              <a:t> pasa a depender de la prefectura del Departamento </a:t>
            </a:r>
            <a:r>
              <a:rPr lang="es-BO" sz="3200" dirty="0">
                <a:solidFill>
                  <a:srgbClr val="000000"/>
                </a:solidFill>
                <a:latin typeface="Arial" panose="020B0604020202020204" pitchFamily="34" charset="0"/>
              </a:rPr>
              <a:t>de La Paz</a:t>
            </a:r>
          </a:p>
          <a:p>
            <a:pPr marL="457200" indent="-457200" algn="just">
              <a:buFont typeface="Arial" panose="020B0604020202020204" pitchFamily="34" charset="0"/>
              <a:buChar char="•"/>
            </a:pPr>
            <a:endParaRPr lang="es-BO" sz="3200" dirty="0">
              <a:solidFill>
                <a:srgbClr val="000000"/>
              </a:solidFill>
              <a:latin typeface="Arial" panose="020B0604020202020204" pitchFamily="34" charset="0"/>
            </a:endParaRPr>
          </a:p>
          <a:p>
            <a:pPr marL="457200" indent="-457200" algn="just">
              <a:buFont typeface="Arial" panose="020B0604020202020204" pitchFamily="34" charset="0"/>
              <a:buChar char="•"/>
            </a:pPr>
            <a:r>
              <a:rPr lang="es-ES" sz="3200" dirty="0">
                <a:solidFill>
                  <a:srgbClr val="000000"/>
                </a:solidFill>
                <a:latin typeface="Arial" panose="020B0604020202020204" pitchFamily="34" charset="0"/>
              </a:rPr>
              <a:t>El 15 de octubre 2008 SEDES La Paz nos incorpora dentro de su estructura organizativa acatando la Resolución </a:t>
            </a:r>
            <a:r>
              <a:rPr lang="es-ES" sz="3200" dirty="0" err="1">
                <a:solidFill>
                  <a:srgbClr val="000000"/>
                </a:solidFill>
                <a:latin typeface="Arial" panose="020B0604020202020204" pitchFamily="34" charset="0"/>
              </a:rPr>
              <a:t>Prefectural</a:t>
            </a:r>
            <a:r>
              <a:rPr lang="es-ES" sz="3200" dirty="0">
                <a:solidFill>
                  <a:srgbClr val="000000"/>
                </a:solidFill>
                <a:latin typeface="Arial" panose="020B0604020202020204" pitchFamily="34" charset="0"/>
              </a:rPr>
              <a:t> 082 del 17 de noviembre 2005</a:t>
            </a:r>
          </a:p>
          <a:p>
            <a:pPr marL="457200" indent="-457200" algn="just">
              <a:buFont typeface="Arial" panose="020B0604020202020204" pitchFamily="34" charset="0"/>
              <a:buChar char="•"/>
            </a:pPr>
            <a:endParaRPr lang="es-BO" sz="3200" dirty="0">
              <a:solidFill>
                <a:srgbClr val="0D0D0D"/>
              </a:solidFill>
              <a:latin typeface="Arial" panose="020B0604020202020204" pitchFamily="34" charset="0"/>
            </a:endParaRPr>
          </a:p>
          <a:p>
            <a:pPr marL="457200" indent="-457200" algn="just">
              <a:buFont typeface="Arial" panose="020B0604020202020204" pitchFamily="34" charset="0"/>
              <a:buChar char="•"/>
            </a:pPr>
            <a:r>
              <a:rPr lang="es-ES" sz="3200" dirty="0">
                <a:solidFill>
                  <a:srgbClr val="0D0D0D"/>
                </a:solidFill>
                <a:latin typeface="Arial" panose="020B0604020202020204" pitchFamily="34" charset="0"/>
              </a:rPr>
              <a:t>El </a:t>
            </a:r>
            <a:r>
              <a:rPr lang="es-ES" sz="3200" dirty="0" err="1">
                <a:solidFill>
                  <a:srgbClr val="0D0D0D"/>
                </a:solidFill>
                <a:latin typeface="Arial" panose="020B0604020202020204" pitchFamily="34" charset="0"/>
              </a:rPr>
              <a:t>INAMEN</a:t>
            </a:r>
            <a:r>
              <a:rPr lang="es-ES" sz="3200" dirty="0">
                <a:solidFill>
                  <a:srgbClr val="0D0D0D"/>
                </a:solidFill>
                <a:latin typeface="Arial" panose="020B0604020202020204" pitchFamily="34" charset="0"/>
              </a:rPr>
              <a:t> es reconocido como Instituto de especialidad de atención de salud por el SEDES según Resolución Administrativa Nº 277/18  ,el 26 de febrero de 2018.</a:t>
            </a:r>
          </a:p>
          <a:p>
            <a:pPr algn="just"/>
            <a:endParaRPr lang="es-ES" sz="3200" dirty="0">
              <a:solidFill>
                <a:srgbClr val="0D0D0D"/>
              </a:solidFill>
              <a:latin typeface="Arial" panose="020B0604020202020204" pitchFamily="34" charset="0"/>
            </a:endParaRPr>
          </a:p>
        </p:txBody>
      </p:sp>
      <p:sp>
        <p:nvSpPr>
          <p:cNvPr id="4" name="Rectángulo 3"/>
          <p:cNvSpPr/>
          <p:nvPr/>
        </p:nvSpPr>
        <p:spPr>
          <a:xfrm>
            <a:off x="3200400" y="362704"/>
            <a:ext cx="13563600" cy="1015663"/>
          </a:xfrm>
          <a:prstGeom prst="rect">
            <a:avLst/>
          </a:prstGeom>
        </p:spPr>
        <p:txBody>
          <a:bodyPr wrap="square">
            <a:spAutoFit/>
          </a:bodyPr>
          <a:lstStyle/>
          <a:p>
            <a:r>
              <a:rPr lang="es-BO" sz="6000" b="1" dirty="0">
                <a:solidFill>
                  <a:srgbClr val="000000"/>
                </a:solidFill>
                <a:latin typeface="Arial" panose="020B0604020202020204" pitchFamily="34" charset="0"/>
              </a:rPr>
              <a:t>ANTECEDENTES HISTÓRICOS</a:t>
            </a:r>
            <a:endParaRPr lang="es-BO" sz="6000" dirty="0"/>
          </a:p>
        </p:txBody>
      </p:sp>
    </p:spTree>
    <p:extLst>
      <p:ext uri="{BB962C8B-B14F-4D97-AF65-F5344CB8AC3E}">
        <p14:creationId xmlns:p14="http://schemas.microsoft.com/office/powerpoint/2010/main" val="3510156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grpSp>
        <p:nvGrpSpPr>
          <p:cNvPr id="3" name="Group 3"/>
          <p:cNvGrpSpPr/>
          <p:nvPr/>
        </p:nvGrpSpPr>
        <p:grpSpPr>
          <a:xfrm>
            <a:off x="9105555" y="3510346"/>
            <a:ext cx="380297" cy="362766"/>
            <a:chOff x="0" y="0"/>
            <a:chExt cx="587326" cy="560252"/>
          </a:xfrm>
        </p:grpSpPr>
        <p:sp>
          <p:nvSpPr>
            <p:cNvPr id="4" name="Freeform 4"/>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5" name="Group 5"/>
          <p:cNvGrpSpPr/>
          <p:nvPr/>
        </p:nvGrpSpPr>
        <p:grpSpPr>
          <a:xfrm>
            <a:off x="8435419" y="1355253"/>
            <a:ext cx="1720101" cy="2064402"/>
            <a:chOff x="0" y="0"/>
            <a:chExt cx="2656504" cy="3188238"/>
          </a:xfrm>
        </p:grpSpPr>
        <p:sp>
          <p:nvSpPr>
            <p:cNvPr id="6" name="Freeform 6"/>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sp>
        <p:nvSpPr>
          <p:cNvPr id="7" name="Freeform 7"/>
          <p:cNvSpPr/>
          <p:nvPr/>
        </p:nvSpPr>
        <p:spPr>
          <a:xfrm>
            <a:off x="8836955" y="1578097"/>
            <a:ext cx="917029" cy="1101235"/>
          </a:xfrm>
          <a:custGeom>
            <a:avLst/>
            <a:gdLst/>
            <a:ahLst/>
            <a:cxnLst/>
            <a:rect l="l" t="t" r="r" b="b"/>
            <a:pathLst>
              <a:path w="917029" h="1101235">
                <a:moveTo>
                  <a:pt x="0" y="0"/>
                </a:moveTo>
                <a:lnTo>
                  <a:pt x="917029" y="0"/>
                </a:lnTo>
                <a:lnTo>
                  <a:pt x="917029" y="1101235"/>
                </a:lnTo>
                <a:lnTo>
                  <a:pt x="0" y="11012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grpSp>
        <p:nvGrpSpPr>
          <p:cNvPr id="8" name="Group 8"/>
          <p:cNvGrpSpPr/>
          <p:nvPr/>
        </p:nvGrpSpPr>
        <p:grpSpPr>
          <a:xfrm>
            <a:off x="11474751" y="3510346"/>
            <a:ext cx="380297" cy="362766"/>
            <a:chOff x="0" y="0"/>
            <a:chExt cx="587326" cy="560252"/>
          </a:xfrm>
        </p:grpSpPr>
        <p:sp>
          <p:nvSpPr>
            <p:cNvPr id="9" name="Freeform 9"/>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10" name="Group 10"/>
          <p:cNvGrpSpPr/>
          <p:nvPr/>
        </p:nvGrpSpPr>
        <p:grpSpPr>
          <a:xfrm>
            <a:off x="10804615" y="1355253"/>
            <a:ext cx="1720101" cy="2064402"/>
            <a:chOff x="0" y="0"/>
            <a:chExt cx="2656504" cy="3188238"/>
          </a:xfrm>
        </p:grpSpPr>
        <p:sp>
          <p:nvSpPr>
            <p:cNvPr id="11" name="Freeform 11"/>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grpSp>
        <p:nvGrpSpPr>
          <p:cNvPr id="12" name="Group 12"/>
          <p:cNvGrpSpPr/>
          <p:nvPr/>
        </p:nvGrpSpPr>
        <p:grpSpPr>
          <a:xfrm>
            <a:off x="13842043" y="3510346"/>
            <a:ext cx="380297" cy="362766"/>
            <a:chOff x="0" y="0"/>
            <a:chExt cx="587326" cy="560252"/>
          </a:xfrm>
        </p:grpSpPr>
        <p:sp>
          <p:nvSpPr>
            <p:cNvPr id="13" name="Freeform 13"/>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14" name="Group 14"/>
          <p:cNvGrpSpPr/>
          <p:nvPr/>
        </p:nvGrpSpPr>
        <p:grpSpPr>
          <a:xfrm>
            <a:off x="13171907" y="1355253"/>
            <a:ext cx="1720101" cy="2064402"/>
            <a:chOff x="0" y="0"/>
            <a:chExt cx="2656504" cy="3188238"/>
          </a:xfrm>
        </p:grpSpPr>
        <p:sp>
          <p:nvSpPr>
            <p:cNvPr id="15" name="Freeform 15"/>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grpSp>
        <p:nvGrpSpPr>
          <p:cNvPr id="16" name="Group 16"/>
          <p:cNvGrpSpPr/>
          <p:nvPr/>
        </p:nvGrpSpPr>
        <p:grpSpPr>
          <a:xfrm>
            <a:off x="16209335" y="3510346"/>
            <a:ext cx="380297" cy="362766"/>
            <a:chOff x="0" y="0"/>
            <a:chExt cx="587326" cy="560252"/>
          </a:xfrm>
        </p:grpSpPr>
        <p:sp>
          <p:nvSpPr>
            <p:cNvPr id="17" name="Freeform 17"/>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18" name="Group 18"/>
          <p:cNvGrpSpPr/>
          <p:nvPr/>
        </p:nvGrpSpPr>
        <p:grpSpPr>
          <a:xfrm>
            <a:off x="15539199" y="1355253"/>
            <a:ext cx="1720101" cy="2064402"/>
            <a:chOff x="0" y="0"/>
            <a:chExt cx="2656504" cy="3188238"/>
          </a:xfrm>
        </p:grpSpPr>
        <p:sp>
          <p:nvSpPr>
            <p:cNvPr id="19" name="Freeform 19"/>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sp>
        <p:nvSpPr>
          <p:cNvPr id="20" name="Freeform 20"/>
          <p:cNvSpPr/>
          <p:nvPr/>
        </p:nvSpPr>
        <p:spPr>
          <a:xfrm>
            <a:off x="11119111" y="1694324"/>
            <a:ext cx="974600" cy="988985"/>
          </a:xfrm>
          <a:custGeom>
            <a:avLst/>
            <a:gdLst/>
            <a:ahLst/>
            <a:cxnLst/>
            <a:rect l="l" t="t" r="r" b="b"/>
            <a:pathLst>
              <a:path w="974600" h="988985">
                <a:moveTo>
                  <a:pt x="0" y="0"/>
                </a:moveTo>
                <a:lnTo>
                  <a:pt x="974599" y="0"/>
                </a:lnTo>
                <a:lnTo>
                  <a:pt x="974599" y="988985"/>
                </a:lnTo>
                <a:lnTo>
                  <a:pt x="0" y="9889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s-BO"/>
          </a:p>
        </p:txBody>
      </p:sp>
      <p:sp>
        <p:nvSpPr>
          <p:cNvPr id="21" name="Freeform 21"/>
          <p:cNvSpPr/>
          <p:nvPr/>
        </p:nvSpPr>
        <p:spPr>
          <a:xfrm>
            <a:off x="13576323" y="1785294"/>
            <a:ext cx="911270" cy="898015"/>
          </a:xfrm>
          <a:custGeom>
            <a:avLst/>
            <a:gdLst/>
            <a:ahLst/>
            <a:cxnLst/>
            <a:rect l="l" t="t" r="r" b="b"/>
            <a:pathLst>
              <a:path w="911270" h="898015">
                <a:moveTo>
                  <a:pt x="0" y="0"/>
                </a:moveTo>
                <a:lnTo>
                  <a:pt x="911270" y="0"/>
                </a:lnTo>
                <a:lnTo>
                  <a:pt x="911270" y="898015"/>
                </a:lnTo>
                <a:lnTo>
                  <a:pt x="0" y="8980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s-BO"/>
          </a:p>
        </p:txBody>
      </p:sp>
      <p:sp>
        <p:nvSpPr>
          <p:cNvPr id="22" name="Freeform 22"/>
          <p:cNvSpPr/>
          <p:nvPr/>
        </p:nvSpPr>
        <p:spPr>
          <a:xfrm>
            <a:off x="15945575" y="1694324"/>
            <a:ext cx="879297" cy="988985"/>
          </a:xfrm>
          <a:custGeom>
            <a:avLst/>
            <a:gdLst/>
            <a:ahLst/>
            <a:cxnLst/>
            <a:rect l="l" t="t" r="r" b="b"/>
            <a:pathLst>
              <a:path w="879297" h="988985">
                <a:moveTo>
                  <a:pt x="0" y="0"/>
                </a:moveTo>
                <a:lnTo>
                  <a:pt x="879297" y="0"/>
                </a:lnTo>
                <a:lnTo>
                  <a:pt x="879297" y="988985"/>
                </a:lnTo>
                <a:lnTo>
                  <a:pt x="0" y="98898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s-BO"/>
          </a:p>
        </p:txBody>
      </p:sp>
      <p:sp>
        <p:nvSpPr>
          <p:cNvPr id="23" name="TextBox 23"/>
          <p:cNvSpPr txBox="1"/>
          <p:nvPr/>
        </p:nvSpPr>
        <p:spPr>
          <a:xfrm>
            <a:off x="1028700" y="1596132"/>
            <a:ext cx="7169289" cy="2352151"/>
          </a:xfrm>
          <a:prstGeom prst="rect">
            <a:avLst/>
          </a:prstGeom>
        </p:spPr>
        <p:txBody>
          <a:bodyPr lIns="0" tIns="0" rIns="0" bIns="0" rtlCol="0" anchor="t">
            <a:spAutoFit/>
          </a:bodyPr>
          <a:lstStyle/>
          <a:p>
            <a:pPr marL="0" lvl="0" indent="0" algn="l">
              <a:lnSpc>
                <a:spcPts val="5862"/>
              </a:lnSpc>
              <a:spcBef>
                <a:spcPct val="0"/>
              </a:spcBef>
            </a:pPr>
            <a:r>
              <a:rPr lang="en-US" sz="5921" spc="207">
                <a:solidFill>
                  <a:srgbClr val="040506"/>
                </a:solidFill>
                <a:latin typeface="Codec Pro ExtraBold"/>
              </a:rPr>
              <a:t>Problemas y desafios para la ejecución del POA</a:t>
            </a:r>
          </a:p>
        </p:txBody>
      </p:sp>
      <p:sp>
        <p:nvSpPr>
          <p:cNvPr id="24" name="TextBox 24"/>
          <p:cNvSpPr txBox="1"/>
          <p:nvPr/>
        </p:nvSpPr>
        <p:spPr>
          <a:xfrm>
            <a:off x="721655" y="3910183"/>
            <a:ext cx="16230600" cy="5359031"/>
          </a:xfrm>
          <a:prstGeom prst="rect">
            <a:avLst/>
          </a:prstGeom>
        </p:spPr>
        <p:txBody>
          <a:bodyPr lIns="0" tIns="0" rIns="0" bIns="0" rtlCol="0" anchor="t">
            <a:spAutoFit/>
          </a:bodyPr>
          <a:lstStyle/>
          <a:p>
            <a:pPr algn="just">
              <a:lnSpc>
                <a:spcPts val="3163"/>
              </a:lnSpc>
            </a:pPr>
            <a:r>
              <a:rPr lang="en-US" sz="2292" spc="224" dirty="0">
                <a:solidFill>
                  <a:srgbClr val="231F20"/>
                </a:solidFill>
                <a:latin typeface="Open Sauce"/>
              </a:rPr>
              <a:t>.</a:t>
            </a:r>
          </a:p>
          <a:p>
            <a:pPr algn="just"/>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LOGROS</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457200" algn="just"/>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Se cumplió el 85% del objetivo programado por la Unidad.</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Se termino de remodelar el Área de esterilización y Producción de Radiofármacos (área limpia) según las normas de Buenas prácticas Radio farmacéuticas.</a:t>
            </a:r>
          </a:p>
          <a:p>
            <a:pPr algn="just"/>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PROBLEMAS</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Al igual que Medicina Nuclear se tiene el problema de la adquisición de Material Radioactivo por falta de divisas americanas en el Banco Central de Bolivia.</a:t>
            </a: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(GENERADOR Mo/</a:t>
            </a:r>
            <a:r>
              <a:rPr lang="es-BO" sz="1800" baseline="300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99m</a:t>
            </a: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Tc99)</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Problemas en la adquisición de equipos para medición de radiación por falta de proveedores.</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Retardo en tramites administrativo para la renovación de Resolución administrativa de habilitación de Farmacia Hospitalaria (Radiofarmacia).</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Falta de Personal capacitado con Ítem.</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nSpc>
                <a:spcPct val="107000"/>
              </a:lnSpc>
              <a:spcAft>
                <a:spcPts val="800"/>
              </a:spcAft>
            </a:pPr>
            <a:br>
              <a:rPr lang="es-BO" sz="1800" dirty="0">
                <a:solidFill>
                  <a:srgbClr val="000000"/>
                </a:solidFill>
                <a:effectLst/>
                <a:latin typeface="Arial" panose="020B0604020202020204" pitchFamily="34" charset="0"/>
                <a:ea typeface="Times New Roman" panose="02020603050405020304" pitchFamily="18" charset="0"/>
              </a:rPr>
            </a:br>
            <a:r>
              <a:rPr lang="es-BO" sz="1800" dirty="0">
                <a:solidFill>
                  <a:srgbClr val="000000"/>
                </a:solidFill>
                <a:effectLst/>
                <a:latin typeface="Arial" panose="020B0604020202020204" pitchFamily="34" charset="0"/>
                <a:ea typeface="Times New Roman" panose="02020603050405020304" pitchFamily="18" charset="0"/>
              </a:rPr>
              <a:t> </a:t>
            </a:r>
            <a:endParaRPr lang="es-BO" sz="1800" dirty="0">
              <a:solidFill>
                <a:srgbClr val="000000"/>
              </a:solidFill>
              <a:effectLst/>
              <a:latin typeface="Calibri" panose="020F0502020204030204" pitchFamily="34" charset="0"/>
              <a:ea typeface="Calibri" panose="020F0502020204030204" pitchFamily="34" charset="0"/>
            </a:endParaRPr>
          </a:p>
          <a:p>
            <a:pPr algn="just"/>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DESAFIOS</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Wingdings" panose="05000000000000000000" pitchFamily="2" charset="2"/>
              <a:buChar char=""/>
              <a:tabLst>
                <a:tab pos="266700" algn="l"/>
              </a:tabLst>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Implementación de Técnica de Liofilización en el área de producción de Radiofármacos para obtener Kits Fríos con mayor fecha de vencimiento.</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lnSpc>
                <a:spcPts val="3163"/>
              </a:lnSpc>
            </a:pPr>
            <a:endParaRPr lang="en-US" sz="2292" spc="224" dirty="0">
              <a:solidFill>
                <a:srgbClr val="231F20"/>
              </a:solidFill>
              <a:latin typeface="Open Sauce"/>
            </a:endParaRPr>
          </a:p>
        </p:txBody>
      </p:sp>
      <p:sp>
        <p:nvSpPr>
          <p:cNvPr id="25" name="Freeform 25"/>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s-BO"/>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interior, gabinete, pequeño, refrigerador&#10;&#10;Descripción generada automáticamente">
            <a:extLst>
              <a:ext uri="{FF2B5EF4-FFF2-40B4-BE49-F238E27FC236}">
                <a16:creationId xmlns:a16="http://schemas.microsoft.com/office/drawing/2014/main" id="{B499DDEE-A67F-FBE6-EEB4-B7C8196BC6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094814"/>
            <a:ext cx="4217035" cy="6878081"/>
          </a:xfrm>
          <a:prstGeom prst="rect">
            <a:avLst/>
          </a:prstGeom>
          <a:noFill/>
          <a:ln>
            <a:noFill/>
          </a:ln>
        </p:spPr>
      </p:pic>
      <p:pic>
        <p:nvPicPr>
          <p:cNvPr id="3" name="Imagen 2" descr="Una cocina con una puerta de vidrio&#10;&#10;Descripción generada automáticamente con confianza media">
            <a:extLst>
              <a:ext uri="{FF2B5EF4-FFF2-40B4-BE49-F238E27FC236}">
                <a16:creationId xmlns:a16="http://schemas.microsoft.com/office/drawing/2014/main" id="{33992B97-CA2A-2A5E-8D91-62C573ECBA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8414" y="1485900"/>
            <a:ext cx="7415451" cy="5562600"/>
          </a:xfrm>
          <a:prstGeom prst="rect">
            <a:avLst/>
          </a:prstGeom>
          <a:noFill/>
          <a:ln>
            <a:noFill/>
          </a:ln>
        </p:spPr>
      </p:pic>
    </p:spTree>
    <p:extLst>
      <p:ext uri="{BB962C8B-B14F-4D97-AF65-F5344CB8AC3E}">
        <p14:creationId xmlns:p14="http://schemas.microsoft.com/office/powerpoint/2010/main" val="2160194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grpSp>
        <p:nvGrpSpPr>
          <p:cNvPr id="3" name="Group 3"/>
          <p:cNvGrpSpPr/>
          <p:nvPr/>
        </p:nvGrpSpPr>
        <p:grpSpPr>
          <a:xfrm>
            <a:off x="-508952" y="84993"/>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s-BO"/>
            </a:p>
          </p:txBody>
        </p:sp>
        <p:sp>
          <p:nvSpPr>
            <p:cNvPr id="5" name="TextBox 5"/>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828126" y="3280535"/>
            <a:ext cx="5101841" cy="960870"/>
            <a:chOff x="0" y="0"/>
            <a:chExt cx="1343695" cy="253069"/>
          </a:xfrm>
        </p:grpSpPr>
        <p:sp>
          <p:nvSpPr>
            <p:cNvPr id="7" name="Freeform 7"/>
            <p:cNvSpPr/>
            <p:nvPr/>
          </p:nvSpPr>
          <p:spPr>
            <a:xfrm>
              <a:off x="0" y="0"/>
              <a:ext cx="1343695" cy="253069"/>
            </a:xfrm>
            <a:custGeom>
              <a:avLst/>
              <a:gdLst/>
              <a:ahLst/>
              <a:cxnLst/>
              <a:rect l="l" t="t" r="r" b="b"/>
              <a:pathLst>
                <a:path w="1343695" h="253069">
                  <a:moveTo>
                    <a:pt x="0" y="0"/>
                  </a:moveTo>
                  <a:lnTo>
                    <a:pt x="1343695" y="0"/>
                  </a:lnTo>
                  <a:lnTo>
                    <a:pt x="1343695" y="253069"/>
                  </a:lnTo>
                  <a:lnTo>
                    <a:pt x="0" y="253069"/>
                  </a:lnTo>
                  <a:close/>
                </a:path>
              </a:pathLst>
            </a:custGeom>
            <a:solidFill>
              <a:srgbClr val="1C5739"/>
            </a:solidFill>
          </p:spPr>
          <p:txBody>
            <a:bodyPr/>
            <a:lstStyle/>
            <a:p>
              <a:endParaRPr lang="es-BO"/>
            </a:p>
          </p:txBody>
        </p:sp>
        <p:sp>
          <p:nvSpPr>
            <p:cNvPr id="8" name="TextBox 8"/>
            <p:cNvSpPr txBox="1"/>
            <p:nvPr/>
          </p:nvSpPr>
          <p:spPr>
            <a:xfrm>
              <a:off x="0" y="-47625"/>
              <a:ext cx="1343695" cy="300694"/>
            </a:xfrm>
            <a:prstGeom prst="rect">
              <a:avLst/>
            </a:prstGeom>
          </p:spPr>
          <p:txBody>
            <a:bodyPr lIns="50800" tIns="50800" rIns="50800" bIns="50800" rtlCol="0" anchor="ctr"/>
            <a:lstStyle/>
            <a:p>
              <a:pPr marL="0" lvl="0" indent="0" algn="ctr">
                <a:lnSpc>
                  <a:spcPts val="3424"/>
                </a:lnSpc>
                <a:spcBef>
                  <a:spcPct val="0"/>
                </a:spcBef>
              </a:pPr>
              <a:r>
                <a:rPr lang="en-US" sz="2481" spc="24">
                  <a:solidFill>
                    <a:srgbClr val="FFFFFF"/>
                  </a:solidFill>
                  <a:latin typeface="Open Sauce Bold Italics"/>
                </a:rPr>
                <a:t>Hormonas y  biomarcadores</a:t>
              </a:r>
            </a:p>
          </p:txBody>
        </p:sp>
      </p:grpSp>
      <p:sp>
        <p:nvSpPr>
          <p:cNvPr id="9" name="TextBox 9"/>
          <p:cNvSpPr txBox="1"/>
          <p:nvPr/>
        </p:nvSpPr>
        <p:spPr>
          <a:xfrm>
            <a:off x="1028700" y="903475"/>
            <a:ext cx="15082819" cy="1350668"/>
          </a:xfrm>
          <a:prstGeom prst="rect">
            <a:avLst/>
          </a:prstGeom>
        </p:spPr>
        <p:txBody>
          <a:bodyPr lIns="0" tIns="0" rIns="0" bIns="0" rtlCol="0" anchor="t">
            <a:spAutoFit/>
          </a:bodyPr>
          <a:lstStyle/>
          <a:p>
            <a:pPr algn="ctr">
              <a:lnSpc>
                <a:spcPts val="10134"/>
              </a:lnSpc>
            </a:pPr>
            <a:r>
              <a:rPr lang="en-US" sz="7343" spc="719">
                <a:solidFill>
                  <a:srgbClr val="FFFFFF"/>
                </a:solidFill>
                <a:latin typeface="Codec Pro ExtraBold"/>
              </a:rPr>
              <a:t>Unidad de Inmunoanálisis</a:t>
            </a:r>
          </a:p>
        </p:txBody>
      </p:sp>
      <p:grpSp>
        <p:nvGrpSpPr>
          <p:cNvPr id="10" name="Group 10"/>
          <p:cNvGrpSpPr/>
          <p:nvPr/>
        </p:nvGrpSpPr>
        <p:grpSpPr>
          <a:xfrm>
            <a:off x="6872612" y="3256087"/>
            <a:ext cx="4968109" cy="960870"/>
            <a:chOff x="0" y="0"/>
            <a:chExt cx="1308473" cy="253069"/>
          </a:xfrm>
        </p:grpSpPr>
        <p:sp>
          <p:nvSpPr>
            <p:cNvPr id="11" name="Freeform 11"/>
            <p:cNvSpPr/>
            <p:nvPr/>
          </p:nvSpPr>
          <p:spPr>
            <a:xfrm>
              <a:off x="0" y="0"/>
              <a:ext cx="1308473" cy="253069"/>
            </a:xfrm>
            <a:custGeom>
              <a:avLst/>
              <a:gdLst/>
              <a:ahLst/>
              <a:cxnLst/>
              <a:rect l="l" t="t" r="r" b="b"/>
              <a:pathLst>
                <a:path w="1308473" h="253069">
                  <a:moveTo>
                    <a:pt x="0" y="0"/>
                  </a:moveTo>
                  <a:lnTo>
                    <a:pt x="1308473" y="0"/>
                  </a:lnTo>
                  <a:lnTo>
                    <a:pt x="1308473" y="253069"/>
                  </a:lnTo>
                  <a:lnTo>
                    <a:pt x="0" y="253069"/>
                  </a:lnTo>
                  <a:close/>
                </a:path>
              </a:pathLst>
            </a:custGeom>
            <a:solidFill>
              <a:srgbClr val="1C5739"/>
            </a:solidFill>
          </p:spPr>
          <p:txBody>
            <a:bodyPr/>
            <a:lstStyle/>
            <a:p>
              <a:endParaRPr lang="es-BO"/>
            </a:p>
          </p:txBody>
        </p:sp>
        <p:sp>
          <p:nvSpPr>
            <p:cNvPr id="12" name="TextBox 12"/>
            <p:cNvSpPr txBox="1"/>
            <p:nvPr/>
          </p:nvSpPr>
          <p:spPr>
            <a:xfrm>
              <a:off x="0" y="-47625"/>
              <a:ext cx="1308473" cy="300694"/>
            </a:xfrm>
            <a:prstGeom prst="rect">
              <a:avLst/>
            </a:prstGeom>
          </p:spPr>
          <p:txBody>
            <a:bodyPr lIns="50800" tIns="50800" rIns="50800" bIns="50800" rtlCol="0" anchor="ctr"/>
            <a:lstStyle/>
            <a:p>
              <a:pPr marL="0" lvl="0" indent="0" algn="ctr">
                <a:lnSpc>
                  <a:spcPts val="3424"/>
                </a:lnSpc>
                <a:spcBef>
                  <a:spcPct val="0"/>
                </a:spcBef>
              </a:pPr>
              <a:r>
                <a:rPr lang="en-US" sz="2481" spc="24">
                  <a:solidFill>
                    <a:srgbClr val="FFFFFF"/>
                  </a:solidFill>
                  <a:latin typeface="Open Sauce Italics"/>
                </a:rPr>
                <a:t>Biouimica clinica y Hematologia</a:t>
              </a:r>
            </a:p>
          </p:txBody>
        </p:sp>
      </p:grpSp>
      <p:grpSp>
        <p:nvGrpSpPr>
          <p:cNvPr id="13" name="Group 13"/>
          <p:cNvGrpSpPr/>
          <p:nvPr/>
        </p:nvGrpSpPr>
        <p:grpSpPr>
          <a:xfrm>
            <a:off x="12783366" y="3306844"/>
            <a:ext cx="4683293" cy="934560"/>
            <a:chOff x="0" y="0"/>
            <a:chExt cx="1233460" cy="246139"/>
          </a:xfrm>
        </p:grpSpPr>
        <p:sp>
          <p:nvSpPr>
            <p:cNvPr id="14" name="Freeform 14"/>
            <p:cNvSpPr/>
            <p:nvPr/>
          </p:nvSpPr>
          <p:spPr>
            <a:xfrm>
              <a:off x="0" y="0"/>
              <a:ext cx="1233460" cy="246139"/>
            </a:xfrm>
            <a:custGeom>
              <a:avLst/>
              <a:gdLst/>
              <a:ahLst/>
              <a:cxnLst/>
              <a:rect l="l" t="t" r="r" b="b"/>
              <a:pathLst>
                <a:path w="1233460" h="246139">
                  <a:moveTo>
                    <a:pt x="0" y="0"/>
                  </a:moveTo>
                  <a:lnTo>
                    <a:pt x="1233460" y="0"/>
                  </a:lnTo>
                  <a:lnTo>
                    <a:pt x="1233460" y="246139"/>
                  </a:lnTo>
                  <a:lnTo>
                    <a:pt x="0" y="246139"/>
                  </a:lnTo>
                  <a:close/>
                </a:path>
              </a:pathLst>
            </a:custGeom>
            <a:solidFill>
              <a:srgbClr val="1C5739"/>
            </a:solidFill>
          </p:spPr>
          <p:txBody>
            <a:bodyPr/>
            <a:lstStyle/>
            <a:p>
              <a:endParaRPr lang="es-BO"/>
            </a:p>
          </p:txBody>
        </p:sp>
        <p:sp>
          <p:nvSpPr>
            <p:cNvPr id="15" name="TextBox 15"/>
            <p:cNvSpPr txBox="1"/>
            <p:nvPr/>
          </p:nvSpPr>
          <p:spPr>
            <a:xfrm>
              <a:off x="0" y="-47625"/>
              <a:ext cx="1233460" cy="293764"/>
            </a:xfrm>
            <a:prstGeom prst="rect">
              <a:avLst/>
            </a:prstGeom>
          </p:spPr>
          <p:txBody>
            <a:bodyPr lIns="50800" tIns="50800" rIns="50800" bIns="50800" rtlCol="0" anchor="ctr"/>
            <a:lstStyle/>
            <a:p>
              <a:pPr marL="0" lvl="0" indent="0" algn="ctr">
                <a:lnSpc>
                  <a:spcPts val="3424"/>
                </a:lnSpc>
                <a:spcBef>
                  <a:spcPct val="0"/>
                </a:spcBef>
              </a:pPr>
              <a:r>
                <a:rPr lang="en-US" sz="2481" spc="24">
                  <a:solidFill>
                    <a:srgbClr val="FFFFFF"/>
                  </a:solidFill>
                  <a:latin typeface="Open Sauce Italics"/>
                </a:rPr>
                <a:t>Pruebas inmunologicas</a:t>
              </a:r>
            </a:p>
          </p:txBody>
        </p:sp>
      </p:grpSp>
      <p:sp>
        <p:nvSpPr>
          <p:cNvPr id="16" name="Freeform 16"/>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17" name="Freeform 17"/>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18" name="Freeform 18"/>
          <p:cNvSpPr/>
          <p:nvPr/>
        </p:nvSpPr>
        <p:spPr>
          <a:xfrm>
            <a:off x="802880" y="4241404"/>
            <a:ext cx="5126757" cy="3411624"/>
          </a:xfrm>
          <a:custGeom>
            <a:avLst/>
            <a:gdLst/>
            <a:ahLst/>
            <a:cxnLst/>
            <a:rect l="l" t="t" r="r" b="b"/>
            <a:pathLst>
              <a:path w="5126757" h="3411624">
                <a:moveTo>
                  <a:pt x="0" y="0"/>
                </a:moveTo>
                <a:lnTo>
                  <a:pt x="5126757" y="0"/>
                </a:lnTo>
                <a:lnTo>
                  <a:pt x="5126757" y="3411624"/>
                </a:lnTo>
                <a:lnTo>
                  <a:pt x="0" y="3411624"/>
                </a:lnTo>
                <a:lnTo>
                  <a:pt x="0" y="0"/>
                </a:lnTo>
                <a:close/>
              </a:path>
            </a:pathLst>
          </a:custGeom>
          <a:blipFill>
            <a:blip r:embed="rId5"/>
            <a:stretch>
              <a:fillRect/>
            </a:stretch>
          </a:blipFill>
        </p:spPr>
        <p:txBody>
          <a:bodyPr/>
          <a:lstStyle/>
          <a:p>
            <a:endParaRPr lang="es-BO"/>
          </a:p>
        </p:txBody>
      </p:sp>
      <p:sp>
        <p:nvSpPr>
          <p:cNvPr id="19" name="Freeform 19"/>
          <p:cNvSpPr/>
          <p:nvPr/>
        </p:nvSpPr>
        <p:spPr>
          <a:xfrm>
            <a:off x="6872612" y="4216956"/>
            <a:ext cx="4968109" cy="3411624"/>
          </a:xfrm>
          <a:custGeom>
            <a:avLst/>
            <a:gdLst/>
            <a:ahLst/>
            <a:cxnLst/>
            <a:rect l="l" t="t" r="r" b="b"/>
            <a:pathLst>
              <a:path w="4968109" h="3411624">
                <a:moveTo>
                  <a:pt x="0" y="0"/>
                </a:moveTo>
                <a:lnTo>
                  <a:pt x="4968109" y="0"/>
                </a:lnTo>
                <a:lnTo>
                  <a:pt x="4968109" y="3411624"/>
                </a:lnTo>
                <a:lnTo>
                  <a:pt x="0" y="3411624"/>
                </a:lnTo>
                <a:lnTo>
                  <a:pt x="0" y="0"/>
                </a:lnTo>
                <a:close/>
              </a:path>
            </a:pathLst>
          </a:custGeom>
          <a:blipFill>
            <a:blip r:embed="rId6"/>
            <a:stretch>
              <a:fillRect l="-11108" r="-11108"/>
            </a:stretch>
          </a:blipFill>
        </p:spPr>
        <p:txBody>
          <a:bodyPr/>
          <a:lstStyle/>
          <a:p>
            <a:endParaRPr lang="es-BO"/>
          </a:p>
        </p:txBody>
      </p:sp>
      <p:sp>
        <p:nvSpPr>
          <p:cNvPr id="20" name="Freeform 20"/>
          <p:cNvSpPr/>
          <p:nvPr/>
        </p:nvSpPr>
        <p:spPr>
          <a:xfrm>
            <a:off x="12783366" y="4267714"/>
            <a:ext cx="4683293" cy="3385314"/>
          </a:xfrm>
          <a:custGeom>
            <a:avLst/>
            <a:gdLst/>
            <a:ahLst/>
            <a:cxnLst/>
            <a:rect l="l" t="t" r="r" b="b"/>
            <a:pathLst>
              <a:path w="4683293" h="3385314">
                <a:moveTo>
                  <a:pt x="0" y="0"/>
                </a:moveTo>
                <a:lnTo>
                  <a:pt x="4683292" y="0"/>
                </a:lnTo>
                <a:lnTo>
                  <a:pt x="4683292" y="3385314"/>
                </a:lnTo>
                <a:lnTo>
                  <a:pt x="0" y="3385314"/>
                </a:lnTo>
                <a:lnTo>
                  <a:pt x="0" y="0"/>
                </a:lnTo>
                <a:close/>
              </a:path>
            </a:pathLst>
          </a:custGeom>
          <a:blipFill>
            <a:blip r:embed="rId7"/>
            <a:stretch>
              <a:fillRect l="-4312" r="-4312"/>
            </a:stretch>
          </a:blipFill>
        </p:spPr>
        <p:txBody>
          <a:bodyPr/>
          <a:lstStyle/>
          <a:p>
            <a:endParaRPr lang="es-BO"/>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91145" y="4101884"/>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s-BO"/>
          </a:p>
        </p:txBody>
      </p:sp>
      <p:sp>
        <p:nvSpPr>
          <p:cNvPr id="3" name="Freeform 3"/>
          <p:cNvSpPr/>
          <p:nvPr/>
        </p:nvSpPr>
        <p:spPr>
          <a:xfrm>
            <a:off x="15965575" y="-229119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s-BO"/>
          </a:p>
        </p:txBody>
      </p:sp>
      <p:sp>
        <p:nvSpPr>
          <p:cNvPr id="4" name="Freeform 4"/>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BO"/>
          </a:p>
        </p:txBody>
      </p:sp>
      <p:sp>
        <p:nvSpPr>
          <p:cNvPr id="5" name="Freeform 5"/>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BO"/>
          </a:p>
        </p:txBody>
      </p:sp>
      <p:sp>
        <p:nvSpPr>
          <p:cNvPr id="6" name="Freeform 6"/>
          <p:cNvSpPr/>
          <p:nvPr/>
        </p:nvSpPr>
        <p:spPr>
          <a:xfrm>
            <a:off x="428297" y="4578045"/>
            <a:ext cx="3560092" cy="3820548"/>
          </a:xfrm>
          <a:custGeom>
            <a:avLst/>
            <a:gdLst/>
            <a:ahLst/>
            <a:cxnLst/>
            <a:rect l="l" t="t" r="r" b="b"/>
            <a:pathLst>
              <a:path w="3560092" h="3820548">
                <a:moveTo>
                  <a:pt x="0" y="0"/>
                </a:moveTo>
                <a:lnTo>
                  <a:pt x="3560092" y="0"/>
                </a:lnTo>
                <a:lnTo>
                  <a:pt x="3560092" y="3820548"/>
                </a:lnTo>
                <a:lnTo>
                  <a:pt x="0" y="3820548"/>
                </a:lnTo>
                <a:lnTo>
                  <a:pt x="0" y="0"/>
                </a:lnTo>
                <a:close/>
              </a:path>
            </a:pathLst>
          </a:custGeom>
          <a:blipFill>
            <a:blip r:embed="rId8"/>
            <a:stretch>
              <a:fillRect l="-25844" r="-77122"/>
            </a:stretch>
          </a:blipFill>
        </p:spPr>
        <p:txBody>
          <a:bodyPr/>
          <a:lstStyle/>
          <a:p>
            <a:endParaRPr lang="es-BO"/>
          </a:p>
        </p:txBody>
      </p:sp>
      <p:sp>
        <p:nvSpPr>
          <p:cNvPr id="7" name="Freeform 7"/>
          <p:cNvSpPr/>
          <p:nvPr/>
        </p:nvSpPr>
        <p:spPr>
          <a:xfrm>
            <a:off x="4437185" y="1636950"/>
            <a:ext cx="11444093" cy="8511245"/>
          </a:xfrm>
          <a:custGeom>
            <a:avLst/>
            <a:gdLst/>
            <a:ahLst/>
            <a:cxnLst/>
            <a:rect l="l" t="t" r="r" b="b"/>
            <a:pathLst>
              <a:path w="11444093" h="8511245">
                <a:moveTo>
                  <a:pt x="0" y="0"/>
                </a:moveTo>
                <a:lnTo>
                  <a:pt x="11444093" y="0"/>
                </a:lnTo>
                <a:lnTo>
                  <a:pt x="11444093" y="8511245"/>
                </a:lnTo>
                <a:lnTo>
                  <a:pt x="0" y="8511245"/>
                </a:lnTo>
                <a:lnTo>
                  <a:pt x="0" y="0"/>
                </a:lnTo>
                <a:close/>
              </a:path>
            </a:pathLst>
          </a:custGeom>
          <a:blipFill>
            <a:blip r:embed="rId9"/>
            <a:stretch>
              <a:fillRect/>
            </a:stretch>
          </a:blipFill>
        </p:spPr>
        <p:txBody>
          <a:bodyPr/>
          <a:lstStyle/>
          <a:p>
            <a:endParaRPr lang="es-BO"/>
          </a:p>
        </p:txBody>
      </p:sp>
      <p:sp>
        <p:nvSpPr>
          <p:cNvPr id="8" name="TextBox 8"/>
          <p:cNvSpPr txBox="1"/>
          <p:nvPr/>
        </p:nvSpPr>
        <p:spPr>
          <a:xfrm>
            <a:off x="2059222" y="679863"/>
            <a:ext cx="13531923" cy="957087"/>
          </a:xfrm>
          <a:prstGeom prst="rect">
            <a:avLst/>
          </a:prstGeom>
        </p:spPr>
        <p:txBody>
          <a:bodyPr lIns="0" tIns="0" rIns="0" bIns="0" rtlCol="0" anchor="t">
            <a:spAutoFit/>
          </a:bodyPr>
          <a:lstStyle/>
          <a:p>
            <a:pPr>
              <a:lnSpc>
                <a:spcPts val="6405"/>
              </a:lnSpc>
            </a:pPr>
            <a:r>
              <a:rPr lang="en-US" sz="6470" spc="226">
                <a:solidFill>
                  <a:srgbClr val="040506"/>
                </a:solidFill>
                <a:latin typeface="Codec Pro ExtraBold"/>
              </a:rPr>
              <a:t>HORMONAS Y BIOMARCADORES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91145" y="4101884"/>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s-BO"/>
          </a:p>
        </p:txBody>
      </p:sp>
      <p:sp>
        <p:nvSpPr>
          <p:cNvPr id="3" name="Freeform 3"/>
          <p:cNvSpPr/>
          <p:nvPr/>
        </p:nvSpPr>
        <p:spPr>
          <a:xfrm>
            <a:off x="15965575" y="-229119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s-BO"/>
          </a:p>
        </p:txBody>
      </p:sp>
      <p:sp>
        <p:nvSpPr>
          <p:cNvPr id="4" name="Freeform 4"/>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BO"/>
          </a:p>
        </p:txBody>
      </p:sp>
      <p:sp>
        <p:nvSpPr>
          <p:cNvPr id="5" name="Freeform 5"/>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BO"/>
          </a:p>
        </p:txBody>
      </p:sp>
      <p:sp>
        <p:nvSpPr>
          <p:cNvPr id="6" name="Freeform 6"/>
          <p:cNvSpPr/>
          <p:nvPr/>
        </p:nvSpPr>
        <p:spPr>
          <a:xfrm>
            <a:off x="4320322" y="1468520"/>
            <a:ext cx="11480985" cy="8478556"/>
          </a:xfrm>
          <a:custGeom>
            <a:avLst/>
            <a:gdLst/>
            <a:ahLst/>
            <a:cxnLst/>
            <a:rect l="l" t="t" r="r" b="b"/>
            <a:pathLst>
              <a:path w="11480985" h="8478556">
                <a:moveTo>
                  <a:pt x="0" y="0"/>
                </a:moveTo>
                <a:lnTo>
                  <a:pt x="11480985" y="0"/>
                </a:lnTo>
                <a:lnTo>
                  <a:pt x="11480985" y="8478556"/>
                </a:lnTo>
                <a:lnTo>
                  <a:pt x="0" y="8478556"/>
                </a:lnTo>
                <a:lnTo>
                  <a:pt x="0" y="0"/>
                </a:lnTo>
                <a:close/>
              </a:path>
            </a:pathLst>
          </a:custGeom>
          <a:blipFill>
            <a:blip r:embed="rId8"/>
            <a:stretch>
              <a:fillRect/>
            </a:stretch>
          </a:blipFill>
        </p:spPr>
        <p:txBody>
          <a:bodyPr/>
          <a:lstStyle/>
          <a:p>
            <a:endParaRPr lang="es-BO"/>
          </a:p>
        </p:txBody>
      </p:sp>
      <p:sp>
        <p:nvSpPr>
          <p:cNvPr id="7" name="Freeform 7"/>
          <p:cNvSpPr/>
          <p:nvPr/>
        </p:nvSpPr>
        <p:spPr>
          <a:xfrm>
            <a:off x="227283" y="3655550"/>
            <a:ext cx="3663878" cy="4104496"/>
          </a:xfrm>
          <a:custGeom>
            <a:avLst/>
            <a:gdLst/>
            <a:ahLst/>
            <a:cxnLst/>
            <a:rect l="l" t="t" r="r" b="b"/>
            <a:pathLst>
              <a:path w="3663878" h="4104496">
                <a:moveTo>
                  <a:pt x="0" y="0"/>
                </a:moveTo>
                <a:lnTo>
                  <a:pt x="3663878" y="0"/>
                </a:lnTo>
                <a:lnTo>
                  <a:pt x="3663878" y="4104496"/>
                </a:lnTo>
                <a:lnTo>
                  <a:pt x="0" y="4104496"/>
                </a:lnTo>
                <a:lnTo>
                  <a:pt x="0" y="0"/>
                </a:lnTo>
                <a:close/>
              </a:path>
            </a:pathLst>
          </a:custGeom>
          <a:blipFill>
            <a:blip r:embed="rId9"/>
            <a:stretch>
              <a:fillRect l="-14622" r="-53536"/>
            </a:stretch>
          </a:blipFill>
        </p:spPr>
        <p:txBody>
          <a:bodyPr/>
          <a:lstStyle/>
          <a:p>
            <a:endParaRPr lang="es-BO"/>
          </a:p>
        </p:txBody>
      </p:sp>
      <p:sp>
        <p:nvSpPr>
          <p:cNvPr id="8" name="TextBox 8"/>
          <p:cNvSpPr txBox="1"/>
          <p:nvPr/>
        </p:nvSpPr>
        <p:spPr>
          <a:xfrm>
            <a:off x="4270922" y="429368"/>
            <a:ext cx="9073102" cy="957087"/>
          </a:xfrm>
          <a:prstGeom prst="rect">
            <a:avLst/>
          </a:prstGeom>
        </p:spPr>
        <p:txBody>
          <a:bodyPr lIns="0" tIns="0" rIns="0" bIns="0" rtlCol="0" anchor="t">
            <a:spAutoFit/>
          </a:bodyPr>
          <a:lstStyle/>
          <a:p>
            <a:pPr>
              <a:lnSpc>
                <a:spcPts val="6405"/>
              </a:lnSpc>
            </a:pPr>
            <a:r>
              <a:rPr lang="en-US" sz="6470" spc="226">
                <a:solidFill>
                  <a:srgbClr val="040506"/>
                </a:solidFill>
                <a:latin typeface="Codec Pro ExtraBold"/>
              </a:rPr>
              <a:t>BIOQUIMICA CLINICA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91145" y="4101884"/>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s-BO"/>
          </a:p>
        </p:txBody>
      </p:sp>
      <p:sp>
        <p:nvSpPr>
          <p:cNvPr id="3" name="Freeform 3"/>
          <p:cNvSpPr/>
          <p:nvPr/>
        </p:nvSpPr>
        <p:spPr>
          <a:xfrm>
            <a:off x="15965575" y="-229119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s-BO"/>
          </a:p>
        </p:txBody>
      </p:sp>
      <p:sp>
        <p:nvSpPr>
          <p:cNvPr id="4" name="Freeform 4"/>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BO"/>
          </a:p>
        </p:txBody>
      </p:sp>
      <p:sp>
        <p:nvSpPr>
          <p:cNvPr id="5" name="Freeform 5"/>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BO"/>
          </a:p>
        </p:txBody>
      </p:sp>
      <p:sp>
        <p:nvSpPr>
          <p:cNvPr id="6" name="Freeform 6"/>
          <p:cNvSpPr/>
          <p:nvPr/>
        </p:nvSpPr>
        <p:spPr>
          <a:xfrm>
            <a:off x="589935" y="3405024"/>
            <a:ext cx="5844083" cy="4575360"/>
          </a:xfrm>
          <a:custGeom>
            <a:avLst/>
            <a:gdLst/>
            <a:ahLst/>
            <a:cxnLst/>
            <a:rect l="l" t="t" r="r" b="b"/>
            <a:pathLst>
              <a:path w="5844083" h="4575360">
                <a:moveTo>
                  <a:pt x="0" y="0"/>
                </a:moveTo>
                <a:lnTo>
                  <a:pt x="5844084" y="0"/>
                </a:lnTo>
                <a:lnTo>
                  <a:pt x="5844084" y="4575360"/>
                </a:lnTo>
                <a:lnTo>
                  <a:pt x="0" y="4575360"/>
                </a:lnTo>
                <a:lnTo>
                  <a:pt x="0" y="0"/>
                </a:lnTo>
                <a:close/>
              </a:path>
            </a:pathLst>
          </a:custGeom>
          <a:blipFill>
            <a:blip r:embed="rId8"/>
            <a:stretch>
              <a:fillRect l="-11573" r="-6062"/>
            </a:stretch>
          </a:blipFill>
        </p:spPr>
        <p:txBody>
          <a:bodyPr/>
          <a:lstStyle/>
          <a:p>
            <a:endParaRPr lang="es-BO"/>
          </a:p>
        </p:txBody>
      </p:sp>
      <p:sp>
        <p:nvSpPr>
          <p:cNvPr id="7" name="Freeform 7"/>
          <p:cNvSpPr/>
          <p:nvPr/>
        </p:nvSpPr>
        <p:spPr>
          <a:xfrm>
            <a:off x="7644411" y="1447900"/>
            <a:ext cx="5163928" cy="8489609"/>
          </a:xfrm>
          <a:custGeom>
            <a:avLst/>
            <a:gdLst/>
            <a:ahLst/>
            <a:cxnLst/>
            <a:rect l="l" t="t" r="r" b="b"/>
            <a:pathLst>
              <a:path w="5163928" h="8489609">
                <a:moveTo>
                  <a:pt x="0" y="0"/>
                </a:moveTo>
                <a:lnTo>
                  <a:pt x="5163928" y="0"/>
                </a:lnTo>
                <a:lnTo>
                  <a:pt x="5163928" y="8489609"/>
                </a:lnTo>
                <a:lnTo>
                  <a:pt x="0" y="8489609"/>
                </a:lnTo>
                <a:lnTo>
                  <a:pt x="0" y="0"/>
                </a:lnTo>
                <a:close/>
              </a:path>
            </a:pathLst>
          </a:custGeom>
          <a:blipFill>
            <a:blip r:embed="rId9"/>
            <a:stretch>
              <a:fillRect/>
            </a:stretch>
          </a:blipFill>
        </p:spPr>
        <p:txBody>
          <a:bodyPr/>
          <a:lstStyle/>
          <a:p>
            <a:endParaRPr lang="es-BO"/>
          </a:p>
        </p:txBody>
      </p:sp>
      <p:sp>
        <p:nvSpPr>
          <p:cNvPr id="8" name="TextBox 8"/>
          <p:cNvSpPr txBox="1"/>
          <p:nvPr/>
        </p:nvSpPr>
        <p:spPr>
          <a:xfrm>
            <a:off x="4270922" y="429368"/>
            <a:ext cx="11694653" cy="957087"/>
          </a:xfrm>
          <a:prstGeom prst="rect">
            <a:avLst/>
          </a:prstGeom>
        </p:spPr>
        <p:txBody>
          <a:bodyPr lIns="0" tIns="0" rIns="0" bIns="0" rtlCol="0" anchor="t">
            <a:spAutoFit/>
          </a:bodyPr>
          <a:lstStyle/>
          <a:p>
            <a:pPr>
              <a:lnSpc>
                <a:spcPts val="6405"/>
              </a:lnSpc>
            </a:pPr>
            <a:r>
              <a:rPr lang="en-US" sz="6470" spc="226">
                <a:solidFill>
                  <a:srgbClr val="040506"/>
                </a:solidFill>
                <a:latin typeface="Codec Pro ExtraBold"/>
              </a:rPr>
              <a:t>PRUEBAS INMUNOLOGICAS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91145" y="4101884"/>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s-BO"/>
          </a:p>
        </p:txBody>
      </p:sp>
      <p:sp>
        <p:nvSpPr>
          <p:cNvPr id="3" name="Freeform 3"/>
          <p:cNvSpPr/>
          <p:nvPr/>
        </p:nvSpPr>
        <p:spPr>
          <a:xfrm>
            <a:off x="15965575" y="-229119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s-BO"/>
          </a:p>
        </p:txBody>
      </p:sp>
      <p:sp>
        <p:nvSpPr>
          <p:cNvPr id="4" name="Freeform 4"/>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BO"/>
          </a:p>
        </p:txBody>
      </p:sp>
      <p:sp>
        <p:nvSpPr>
          <p:cNvPr id="5" name="Freeform 5"/>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BO"/>
          </a:p>
        </p:txBody>
      </p:sp>
      <p:sp>
        <p:nvSpPr>
          <p:cNvPr id="6" name="Freeform 6"/>
          <p:cNvSpPr/>
          <p:nvPr/>
        </p:nvSpPr>
        <p:spPr>
          <a:xfrm>
            <a:off x="5231551" y="1671297"/>
            <a:ext cx="6308470" cy="4513819"/>
          </a:xfrm>
          <a:custGeom>
            <a:avLst/>
            <a:gdLst/>
            <a:ahLst/>
            <a:cxnLst/>
            <a:rect l="l" t="t" r="r" b="b"/>
            <a:pathLst>
              <a:path w="6308470" h="4513819">
                <a:moveTo>
                  <a:pt x="0" y="0"/>
                </a:moveTo>
                <a:lnTo>
                  <a:pt x="6308470" y="0"/>
                </a:lnTo>
                <a:lnTo>
                  <a:pt x="6308470" y="4513819"/>
                </a:lnTo>
                <a:lnTo>
                  <a:pt x="0" y="4513819"/>
                </a:lnTo>
                <a:lnTo>
                  <a:pt x="0" y="0"/>
                </a:lnTo>
                <a:close/>
              </a:path>
            </a:pathLst>
          </a:custGeom>
          <a:blipFill>
            <a:blip r:embed="rId8"/>
            <a:stretch>
              <a:fillRect/>
            </a:stretch>
          </a:blipFill>
        </p:spPr>
        <p:txBody>
          <a:bodyPr/>
          <a:lstStyle/>
          <a:p>
            <a:endParaRPr lang="es-BO"/>
          </a:p>
        </p:txBody>
      </p:sp>
      <p:sp>
        <p:nvSpPr>
          <p:cNvPr id="7" name="Freeform 7"/>
          <p:cNvSpPr/>
          <p:nvPr/>
        </p:nvSpPr>
        <p:spPr>
          <a:xfrm>
            <a:off x="4154109" y="6535645"/>
            <a:ext cx="9979783" cy="2438499"/>
          </a:xfrm>
          <a:custGeom>
            <a:avLst/>
            <a:gdLst/>
            <a:ahLst/>
            <a:cxnLst/>
            <a:rect l="l" t="t" r="r" b="b"/>
            <a:pathLst>
              <a:path w="9979783" h="2438499">
                <a:moveTo>
                  <a:pt x="0" y="0"/>
                </a:moveTo>
                <a:lnTo>
                  <a:pt x="9979782" y="0"/>
                </a:lnTo>
                <a:lnTo>
                  <a:pt x="9979782" y="2438499"/>
                </a:lnTo>
                <a:lnTo>
                  <a:pt x="0" y="2438499"/>
                </a:lnTo>
                <a:lnTo>
                  <a:pt x="0" y="0"/>
                </a:lnTo>
                <a:close/>
              </a:path>
            </a:pathLst>
          </a:custGeom>
          <a:blipFill>
            <a:blip r:embed="rId9"/>
            <a:stretch>
              <a:fillRect/>
            </a:stretch>
          </a:blipFill>
        </p:spPr>
        <p:txBody>
          <a:bodyPr/>
          <a:lstStyle/>
          <a:p>
            <a:endParaRPr lang="es-BO"/>
          </a:p>
        </p:txBody>
      </p:sp>
      <p:sp>
        <p:nvSpPr>
          <p:cNvPr id="8" name="TextBox 8"/>
          <p:cNvSpPr txBox="1"/>
          <p:nvPr/>
        </p:nvSpPr>
        <p:spPr>
          <a:xfrm>
            <a:off x="1916264" y="429368"/>
            <a:ext cx="14405860" cy="957087"/>
          </a:xfrm>
          <a:prstGeom prst="rect">
            <a:avLst/>
          </a:prstGeom>
        </p:spPr>
        <p:txBody>
          <a:bodyPr lIns="0" tIns="0" rIns="0" bIns="0" rtlCol="0" anchor="t">
            <a:spAutoFit/>
          </a:bodyPr>
          <a:lstStyle/>
          <a:p>
            <a:pPr>
              <a:lnSpc>
                <a:spcPts val="6405"/>
              </a:lnSpc>
            </a:pPr>
            <a:r>
              <a:rPr lang="en-US" sz="6470" spc="226">
                <a:solidFill>
                  <a:srgbClr val="040506"/>
                </a:solidFill>
                <a:latin typeface="Codec Pro ExtraBold"/>
              </a:rPr>
              <a:t>PRUEBAS DE TAMIZAJE NEONATAL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sp>
        <p:nvSpPr>
          <p:cNvPr id="3" name="TextBox 3"/>
          <p:cNvSpPr txBox="1"/>
          <p:nvPr/>
        </p:nvSpPr>
        <p:spPr>
          <a:xfrm>
            <a:off x="637816" y="402287"/>
            <a:ext cx="12452741" cy="1333698"/>
          </a:xfrm>
          <a:prstGeom prst="rect">
            <a:avLst/>
          </a:prstGeom>
        </p:spPr>
        <p:txBody>
          <a:bodyPr wrap="square" lIns="0" tIns="0" rIns="0" bIns="0" rtlCol="0" anchor="t">
            <a:spAutoFit/>
          </a:bodyPr>
          <a:lstStyle/>
          <a:p>
            <a:pPr>
              <a:lnSpc>
                <a:spcPts val="5169"/>
              </a:lnSpc>
            </a:pPr>
            <a:r>
              <a:rPr lang="es-ES" sz="5221" spc="182" dirty="0">
                <a:solidFill>
                  <a:srgbClr val="040506"/>
                </a:solidFill>
                <a:latin typeface="Codec Pro ExtraBold"/>
              </a:rPr>
              <a:t>DISTRIBUCIÓN DE PRUEBAS DE LABORATORIO, 2024</a:t>
            </a:r>
            <a:endParaRPr lang="en-US" sz="5221" spc="182" dirty="0">
              <a:solidFill>
                <a:srgbClr val="040506"/>
              </a:solidFill>
              <a:latin typeface="Codec Pro ExtraBold"/>
            </a:endParaRPr>
          </a:p>
        </p:txBody>
      </p:sp>
      <p:sp>
        <p:nvSpPr>
          <p:cNvPr id="4" name="TextBox 4"/>
          <p:cNvSpPr txBox="1"/>
          <p:nvPr/>
        </p:nvSpPr>
        <p:spPr>
          <a:xfrm>
            <a:off x="413271" y="1622211"/>
            <a:ext cx="14794273" cy="7165744"/>
          </a:xfrm>
          <a:prstGeom prst="rect">
            <a:avLst/>
          </a:prstGeom>
        </p:spPr>
        <p:txBody>
          <a:bodyPr lIns="0" tIns="0" rIns="0" bIns="0" rtlCol="0" anchor="t">
            <a:spAutoFit/>
          </a:bodyPr>
          <a:lstStyle/>
          <a:p>
            <a:pPr algn="l">
              <a:lnSpc>
                <a:spcPts val="3256"/>
              </a:lnSpc>
            </a:pPr>
            <a:r>
              <a:rPr lang="en-US" sz="2360" spc="231" dirty="0">
                <a:solidFill>
                  <a:srgbClr val="231F20"/>
                </a:solidFill>
                <a:latin typeface="Open Sauce"/>
              </a:rPr>
              <a:t>La Unidad de Laboratorio de </a:t>
            </a:r>
            <a:r>
              <a:rPr lang="en-US" sz="2360" spc="231" dirty="0" err="1">
                <a:solidFill>
                  <a:srgbClr val="231F20"/>
                </a:solidFill>
                <a:latin typeface="Open Sauce"/>
              </a:rPr>
              <a:t>Inmunoanálisis</a:t>
            </a:r>
            <a:r>
              <a:rPr lang="en-US" sz="2360" spc="231" dirty="0">
                <a:solidFill>
                  <a:srgbClr val="231F20"/>
                </a:solidFill>
                <a:latin typeface="Open Sauce"/>
              </a:rPr>
              <a:t> </a:t>
            </a:r>
            <a:r>
              <a:rPr lang="en-US" sz="2360" spc="231" dirty="0" err="1">
                <a:solidFill>
                  <a:srgbClr val="231F20"/>
                </a:solidFill>
                <a:latin typeface="Open Sauce"/>
              </a:rPr>
              <a:t>en</a:t>
            </a:r>
            <a:r>
              <a:rPr lang="en-US" sz="2360" spc="231" dirty="0">
                <a:solidFill>
                  <a:srgbClr val="231F20"/>
                </a:solidFill>
                <a:latin typeface="Open Sauce"/>
              </a:rPr>
              <a:t> la </a:t>
            </a:r>
            <a:r>
              <a:rPr lang="en-US" sz="2360" spc="231" dirty="0" err="1">
                <a:solidFill>
                  <a:srgbClr val="231F20"/>
                </a:solidFill>
                <a:latin typeface="Open Sauce"/>
              </a:rPr>
              <a:t>Gestión</a:t>
            </a:r>
            <a:r>
              <a:rPr lang="en-US" sz="2360" spc="231" dirty="0">
                <a:solidFill>
                  <a:srgbClr val="231F20"/>
                </a:solidFill>
                <a:latin typeface="Open Sauce"/>
              </a:rPr>
              <a:t> 2024, </a:t>
            </a:r>
            <a:r>
              <a:rPr lang="en-US" sz="2360" spc="231" dirty="0" err="1">
                <a:solidFill>
                  <a:srgbClr val="231F20"/>
                </a:solidFill>
                <a:latin typeface="Open Sauce"/>
              </a:rPr>
              <a:t>realizó</a:t>
            </a:r>
            <a:r>
              <a:rPr lang="en-US" sz="2360" spc="231" dirty="0">
                <a:solidFill>
                  <a:srgbClr val="231F20"/>
                </a:solidFill>
                <a:latin typeface="Open Sauce"/>
              </a:rPr>
              <a:t>  </a:t>
            </a:r>
            <a:r>
              <a:rPr lang="en-US" sz="2360" spc="231" dirty="0" err="1">
                <a:solidFill>
                  <a:srgbClr val="231F20"/>
                </a:solidFill>
                <a:latin typeface="Open Sauce"/>
              </a:rPr>
              <a:t>una</a:t>
            </a:r>
            <a:r>
              <a:rPr lang="en-US" sz="2360" spc="231" dirty="0">
                <a:solidFill>
                  <a:srgbClr val="231F20"/>
                </a:solidFill>
                <a:latin typeface="Open Sauce"/>
              </a:rPr>
              <a:t> </a:t>
            </a:r>
            <a:r>
              <a:rPr lang="en-US" sz="2360" spc="231" dirty="0" err="1">
                <a:solidFill>
                  <a:srgbClr val="231F20"/>
                </a:solidFill>
                <a:latin typeface="Open Sauce"/>
              </a:rPr>
              <a:t>ejecución</a:t>
            </a:r>
            <a:r>
              <a:rPr lang="en-US" sz="2360" spc="231" dirty="0">
                <a:solidFill>
                  <a:srgbClr val="231F20"/>
                </a:solidFill>
                <a:latin typeface="Open Sauce"/>
              </a:rPr>
              <a:t> del 94%del POA)</a:t>
            </a:r>
          </a:p>
          <a:p>
            <a:pPr algn="l">
              <a:lnSpc>
                <a:spcPts val="3256"/>
              </a:lnSpc>
            </a:pPr>
            <a:endParaRPr lang="en-US" sz="2360" spc="231" dirty="0">
              <a:solidFill>
                <a:srgbClr val="231F20"/>
              </a:solidFill>
              <a:latin typeface="Open Sauce"/>
            </a:endParaRPr>
          </a:p>
          <a:p>
            <a:pPr algn="l">
              <a:lnSpc>
                <a:spcPts val="3256"/>
              </a:lnSpc>
            </a:pPr>
            <a:endParaRPr lang="en-US" sz="2360" spc="231" dirty="0">
              <a:solidFill>
                <a:srgbClr val="231F20"/>
              </a:solidFill>
              <a:latin typeface="Open Sauce"/>
            </a:endParaRPr>
          </a:p>
          <a:p>
            <a:pPr marL="342900" lvl="0" indent="-342900" algn="just">
              <a:buFont typeface="Wingdings" panose="05000000000000000000" pitchFamily="2" charset="2"/>
              <a:buChar char=""/>
            </a:pPr>
            <a:r>
              <a:rPr lang="es-ES" sz="32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41432 </a:t>
            </a:r>
            <a:r>
              <a:rPr lang="es-ES" sz="32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estudios de Hormonas y Biomarcadores que supera el </a:t>
            </a:r>
            <a:r>
              <a:rPr lang="es-ES" sz="32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100%</a:t>
            </a:r>
            <a:r>
              <a:rPr lang="es-ES" sz="32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de la meta planificada</a:t>
            </a:r>
            <a:endParaRPr lang="es-BO" sz="32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Wingdings" panose="05000000000000000000" pitchFamily="2" charset="2"/>
              <a:buChar char=""/>
            </a:pPr>
            <a:r>
              <a:rPr lang="es-ES" sz="32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7825 </a:t>
            </a:r>
            <a:r>
              <a:rPr lang="es-ES" sz="32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estudios de Bioquímica Clínica y hematología que representa el 89</a:t>
            </a:r>
            <a:r>
              <a:rPr lang="es-ES" sz="32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a:t>
            </a:r>
            <a:r>
              <a:rPr lang="es-ES" sz="32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de la meta planificada</a:t>
            </a:r>
            <a:endParaRPr lang="es-BO" sz="32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Wingdings" panose="05000000000000000000" pitchFamily="2" charset="2"/>
              <a:buChar char=""/>
            </a:pPr>
            <a:r>
              <a:rPr lang="es-ES" sz="32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5022 </a:t>
            </a:r>
            <a:r>
              <a:rPr lang="es-ES" sz="32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pruebas inmunológicas que representa más del </a:t>
            </a:r>
            <a:r>
              <a:rPr lang="es-ES" sz="32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100%</a:t>
            </a:r>
            <a:r>
              <a:rPr lang="es-ES" sz="32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de la meta planificada</a:t>
            </a:r>
            <a:endParaRPr lang="es-BO" sz="32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Wingdings" panose="05000000000000000000" pitchFamily="2" charset="2"/>
              <a:buChar char=""/>
            </a:pPr>
            <a:r>
              <a:rPr lang="es-ES" sz="32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93358 </a:t>
            </a:r>
            <a:r>
              <a:rPr lang="es-ES" sz="32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pruebas de tamizaje neonatal que representa el </a:t>
            </a:r>
            <a:r>
              <a:rPr lang="es-ES" sz="32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85%</a:t>
            </a:r>
            <a:r>
              <a:rPr lang="es-ES" sz="32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de la Ejecución del POA 2024</a:t>
            </a:r>
            <a:endParaRPr lang="es-BO" sz="32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Wingdings" panose="05000000000000000000" pitchFamily="2" charset="2"/>
              <a:buChar char=""/>
            </a:pPr>
            <a:r>
              <a:rPr lang="es-ES" sz="32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Se realizaron esfuerzos para optimizar los procesos de ATENCIÓN AL PACIENTE en la fase pre analítica</a:t>
            </a:r>
            <a:endParaRPr lang="es-BO" sz="32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r>
              <a:rPr lang="es-ES" sz="105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05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l">
              <a:lnSpc>
                <a:spcPts val="3256"/>
              </a:lnSpc>
            </a:pPr>
            <a:endParaRPr lang="en-US" sz="2360" spc="231" dirty="0">
              <a:solidFill>
                <a:srgbClr val="231F20"/>
              </a:solidFill>
              <a:latin typeface="Open Sauce"/>
            </a:endParaRPr>
          </a:p>
        </p:txBody>
      </p:sp>
      <p:grpSp>
        <p:nvGrpSpPr>
          <p:cNvPr id="5" name="Group 5"/>
          <p:cNvGrpSpPr/>
          <p:nvPr/>
        </p:nvGrpSpPr>
        <p:grpSpPr>
          <a:xfrm>
            <a:off x="16687723" y="-1533283"/>
            <a:ext cx="3964049" cy="396404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s-BO"/>
            </a:p>
          </p:txBody>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Freeform 8"/>
          <p:cNvSpPr/>
          <p:nvPr/>
        </p:nvSpPr>
        <p:spPr>
          <a:xfrm>
            <a:off x="12908433" y="-6917596"/>
            <a:ext cx="9348363" cy="9348363"/>
          </a:xfrm>
          <a:custGeom>
            <a:avLst/>
            <a:gdLst/>
            <a:ahLst/>
            <a:cxnLst/>
            <a:rect l="l" t="t" r="r" b="b"/>
            <a:pathLst>
              <a:path w="9348363" h="9348363">
                <a:moveTo>
                  <a:pt x="0" y="0"/>
                </a:moveTo>
                <a:lnTo>
                  <a:pt x="9348363" y="0"/>
                </a:lnTo>
                <a:lnTo>
                  <a:pt x="9348363" y="9348363"/>
                </a:lnTo>
                <a:lnTo>
                  <a:pt x="0" y="934836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grpSp>
        <p:nvGrpSpPr>
          <p:cNvPr id="3" name="Group 3"/>
          <p:cNvGrpSpPr/>
          <p:nvPr/>
        </p:nvGrpSpPr>
        <p:grpSpPr>
          <a:xfrm>
            <a:off x="9105555" y="3510346"/>
            <a:ext cx="380297" cy="362766"/>
            <a:chOff x="0" y="0"/>
            <a:chExt cx="587326" cy="560252"/>
          </a:xfrm>
        </p:grpSpPr>
        <p:sp>
          <p:nvSpPr>
            <p:cNvPr id="4" name="Freeform 4"/>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5" name="Group 5"/>
          <p:cNvGrpSpPr/>
          <p:nvPr/>
        </p:nvGrpSpPr>
        <p:grpSpPr>
          <a:xfrm>
            <a:off x="8435419" y="1355253"/>
            <a:ext cx="1720101" cy="2064402"/>
            <a:chOff x="0" y="0"/>
            <a:chExt cx="2656504" cy="3188238"/>
          </a:xfrm>
        </p:grpSpPr>
        <p:sp>
          <p:nvSpPr>
            <p:cNvPr id="6" name="Freeform 6"/>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sp>
        <p:nvSpPr>
          <p:cNvPr id="7" name="Freeform 7"/>
          <p:cNvSpPr/>
          <p:nvPr/>
        </p:nvSpPr>
        <p:spPr>
          <a:xfrm>
            <a:off x="8836955" y="1578097"/>
            <a:ext cx="917029" cy="1101235"/>
          </a:xfrm>
          <a:custGeom>
            <a:avLst/>
            <a:gdLst/>
            <a:ahLst/>
            <a:cxnLst/>
            <a:rect l="l" t="t" r="r" b="b"/>
            <a:pathLst>
              <a:path w="917029" h="1101235">
                <a:moveTo>
                  <a:pt x="0" y="0"/>
                </a:moveTo>
                <a:lnTo>
                  <a:pt x="917029" y="0"/>
                </a:lnTo>
                <a:lnTo>
                  <a:pt x="917029" y="1101235"/>
                </a:lnTo>
                <a:lnTo>
                  <a:pt x="0" y="11012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grpSp>
        <p:nvGrpSpPr>
          <p:cNvPr id="8" name="Group 8"/>
          <p:cNvGrpSpPr/>
          <p:nvPr/>
        </p:nvGrpSpPr>
        <p:grpSpPr>
          <a:xfrm>
            <a:off x="11474751" y="3510346"/>
            <a:ext cx="380297" cy="362766"/>
            <a:chOff x="0" y="0"/>
            <a:chExt cx="587326" cy="560252"/>
          </a:xfrm>
        </p:grpSpPr>
        <p:sp>
          <p:nvSpPr>
            <p:cNvPr id="9" name="Freeform 9"/>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10" name="Group 10"/>
          <p:cNvGrpSpPr/>
          <p:nvPr/>
        </p:nvGrpSpPr>
        <p:grpSpPr>
          <a:xfrm>
            <a:off x="10804615" y="1355253"/>
            <a:ext cx="1720101" cy="2064402"/>
            <a:chOff x="0" y="0"/>
            <a:chExt cx="2656504" cy="3188238"/>
          </a:xfrm>
        </p:grpSpPr>
        <p:sp>
          <p:nvSpPr>
            <p:cNvPr id="11" name="Freeform 11"/>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grpSp>
        <p:nvGrpSpPr>
          <p:cNvPr id="12" name="Group 12"/>
          <p:cNvGrpSpPr/>
          <p:nvPr/>
        </p:nvGrpSpPr>
        <p:grpSpPr>
          <a:xfrm>
            <a:off x="13842043" y="3510346"/>
            <a:ext cx="380297" cy="362766"/>
            <a:chOff x="0" y="0"/>
            <a:chExt cx="587326" cy="560252"/>
          </a:xfrm>
        </p:grpSpPr>
        <p:sp>
          <p:nvSpPr>
            <p:cNvPr id="13" name="Freeform 13"/>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14" name="Group 14"/>
          <p:cNvGrpSpPr/>
          <p:nvPr/>
        </p:nvGrpSpPr>
        <p:grpSpPr>
          <a:xfrm>
            <a:off x="13171907" y="1355253"/>
            <a:ext cx="1720101" cy="2064402"/>
            <a:chOff x="0" y="0"/>
            <a:chExt cx="2656504" cy="3188238"/>
          </a:xfrm>
        </p:grpSpPr>
        <p:sp>
          <p:nvSpPr>
            <p:cNvPr id="15" name="Freeform 15"/>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grpSp>
        <p:nvGrpSpPr>
          <p:cNvPr id="16" name="Group 16"/>
          <p:cNvGrpSpPr/>
          <p:nvPr/>
        </p:nvGrpSpPr>
        <p:grpSpPr>
          <a:xfrm>
            <a:off x="16209335" y="3510346"/>
            <a:ext cx="380297" cy="362766"/>
            <a:chOff x="0" y="0"/>
            <a:chExt cx="587326" cy="560252"/>
          </a:xfrm>
        </p:grpSpPr>
        <p:sp>
          <p:nvSpPr>
            <p:cNvPr id="17" name="Freeform 17"/>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18" name="Group 18"/>
          <p:cNvGrpSpPr/>
          <p:nvPr/>
        </p:nvGrpSpPr>
        <p:grpSpPr>
          <a:xfrm>
            <a:off x="15539199" y="1355253"/>
            <a:ext cx="1720101" cy="2064402"/>
            <a:chOff x="0" y="0"/>
            <a:chExt cx="2656504" cy="3188238"/>
          </a:xfrm>
        </p:grpSpPr>
        <p:sp>
          <p:nvSpPr>
            <p:cNvPr id="19" name="Freeform 19"/>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sp>
        <p:nvSpPr>
          <p:cNvPr id="20" name="Freeform 20"/>
          <p:cNvSpPr/>
          <p:nvPr/>
        </p:nvSpPr>
        <p:spPr>
          <a:xfrm>
            <a:off x="11119111" y="1694324"/>
            <a:ext cx="974600" cy="988985"/>
          </a:xfrm>
          <a:custGeom>
            <a:avLst/>
            <a:gdLst/>
            <a:ahLst/>
            <a:cxnLst/>
            <a:rect l="l" t="t" r="r" b="b"/>
            <a:pathLst>
              <a:path w="974600" h="988985">
                <a:moveTo>
                  <a:pt x="0" y="0"/>
                </a:moveTo>
                <a:lnTo>
                  <a:pt x="974599" y="0"/>
                </a:lnTo>
                <a:lnTo>
                  <a:pt x="974599" y="988985"/>
                </a:lnTo>
                <a:lnTo>
                  <a:pt x="0" y="9889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s-BO"/>
          </a:p>
        </p:txBody>
      </p:sp>
      <p:sp>
        <p:nvSpPr>
          <p:cNvPr id="21" name="Freeform 21"/>
          <p:cNvSpPr/>
          <p:nvPr/>
        </p:nvSpPr>
        <p:spPr>
          <a:xfrm>
            <a:off x="13576323" y="1785294"/>
            <a:ext cx="911270" cy="898015"/>
          </a:xfrm>
          <a:custGeom>
            <a:avLst/>
            <a:gdLst/>
            <a:ahLst/>
            <a:cxnLst/>
            <a:rect l="l" t="t" r="r" b="b"/>
            <a:pathLst>
              <a:path w="911270" h="898015">
                <a:moveTo>
                  <a:pt x="0" y="0"/>
                </a:moveTo>
                <a:lnTo>
                  <a:pt x="911270" y="0"/>
                </a:lnTo>
                <a:lnTo>
                  <a:pt x="911270" y="898015"/>
                </a:lnTo>
                <a:lnTo>
                  <a:pt x="0" y="8980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s-BO"/>
          </a:p>
        </p:txBody>
      </p:sp>
      <p:sp>
        <p:nvSpPr>
          <p:cNvPr id="22" name="Freeform 22"/>
          <p:cNvSpPr/>
          <p:nvPr/>
        </p:nvSpPr>
        <p:spPr>
          <a:xfrm>
            <a:off x="15945575" y="1694324"/>
            <a:ext cx="879297" cy="988985"/>
          </a:xfrm>
          <a:custGeom>
            <a:avLst/>
            <a:gdLst/>
            <a:ahLst/>
            <a:cxnLst/>
            <a:rect l="l" t="t" r="r" b="b"/>
            <a:pathLst>
              <a:path w="879297" h="988985">
                <a:moveTo>
                  <a:pt x="0" y="0"/>
                </a:moveTo>
                <a:lnTo>
                  <a:pt x="879297" y="0"/>
                </a:lnTo>
                <a:lnTo>
                  <a:pt x="879297" y="988985"/>
                </a:lnTo>
                <a:lnTo>
                  <a:pt x="0" y="98898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s-BO"/>
          </a:p>
        </p:txBody>
      </p:sp>
      <p:sp>
        <p:nvSpPr>
          <p:cNvPr id="23" name="TextBox 23"/>
          <p:cNvSpPr txBox="1"/>
          <p:nvPr/>
        </p:nvSpPr>
        <p:spPr>
          <a:xfrm>
            <a:off x="1028700" y="1596132"/>
            <a:ext cx="7169289" cy="2352151"/>
          </a:xfrm>
          <a:prstGeom prst="rect">
            <a:avLst/>
          </a:prstGeom>
        </p:spPr>
        <p:txBody>
          <a:bodyPr lIns="0" tIns="0" rIns="0" bIns="0" rtlCol="0" anchor="t">
            <a:spAutoFit/>
          </a:bodyPr>
          <a:lstStyle/>
          <a:p>
            <a:pPr marL="0" lvl="0" indent="0" algn="l">
              <a:lnSpc>
                <a:spcPts val="5862"/>
              </a:lnSpc>
              <a:spcBef>
                <a:spcPct val="0"/>
              </a:spcBef>
            </a:pPr>
            <a:r>
              <a:rPr lang="en-US" sz="5921" spc="207">
                <a:solidFill>
                  <a:srgbClr val="040506"/>
                </a:solidFill>
                <a:latin typeface="Codec Pro ExtraBold"/>
              </a:rPr>
              <a:t>Problemas y desafios para la ejecución del POA</a:t>
            </a:r>
          </a:p>
        </p:txBody>
      </p:sp>
      <p:sp>
        <p:nvSpPr>
          <p:cNvPr id="24" name="TextBox 24"/>
          <p:cNvSpPr txBox="1"/>
          <p:nvPr/>
        </p:nvSpPr>
        <p:spPr>
          <a:xfrm>
            <a:off x="721655" y="3910183"/>
            <a:ext cx="16230600" cy="7384266"/>
          </a:xfrm>
          <a:prstGeom prst="rect">
            <a:avLst/>
          </a:prstGeom>
        </p:spPr>
        <p:txBody>
          <a:bodyPr lIns="0" tIns="0" rIns="0" bIns="0" rtlCol="0" anchor="t">
            <a:spAutoFit/>
          </a:bodyPr>
          <a:lstStyle/>
          <a:p>
            <a:pPr algn="just"/>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LOGROS</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spcAft>
                <a:spcPts val="290"/>
              </a:spcAft>
              <a:buFont typeface="Symbol" panose="05050102010706020507" pitchFamily="18" charset="2"/>
              <a:buChar char=""/>
            </a:pP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Se cumplió el 9</a:t>
            </a: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4 </a:t>
            </a: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del objetivo programado por la Unidad.</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spcAft>
                <a:spcPts val="290"/>
              </a:spcAft>
              <a:buFont typeface="Symbol" panose="05050102010706020507" pitchFamily="18" charset="2"/>
              <a:buChar char=""/>
            </a:pP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Hubo un incremento considerable de pacientes adscritos al S.U.S. en las pruebas Inmunológicas.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spcAft>
                <a:spcPts val="290"/>
              </a:spcAft>
              <a:buFont typeface="Symbol" panose="05050102010706020507" pitchFamily="18" charset="2"/>
              <a:buChar char=""/>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Se adquirió Equipos para el área de Hematología</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r>
              <a:rPr lang="es-BO" sz="1800" dirty="0">
                <a:solidFill>
                  <a:srgbClr val="000000"/>
                </a:solidFill>
                <a:effectLst/>
                <a:latin typeface="Arial" panose="020B0604020202020204" pitchFamily="34" charset="0"/>
                <a:ea typeface="Calibri" panose="020F0502020204030204" pitchFamily="34" charset="0"/>
              </a:rPr>
              <a:t>Se termino con la remodelación y mantenimiento del área de Hematología donde había mucha Humedad.</a:t>
            </a:r>
          </a:p>
          <a:p>
            <a:endParaRPr lang="es-BO" dirty="0">
              <a:solidFill>
                <a:srgbClr val="000000"/>
              </a:solidFill>
              <a:latin typeface="Arial" panose="020B0604020202020204" pitchFamily="34" charset="0"/>
              <a:ea typeface="Calibri" panose="020F0502020204030204" pitchFamily="34" charset="0"/>
            </a:endParaRPr>
          </a:p>
          <a:p>
            <a:pPr algn="just">
              <a:spcAft>
                <a:spcPts val="290"/>
              </a:spcAft>
            </a:pPr>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PROBLEMAS</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spcAft>
                <a:spcPts val="290"/>
              </a:spcAft>
            </a:pPr>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spcAft>
                <a:spcPts val="290"/>
              </a:spcAft>
              <a:buFont typeface="Symbol" panose="05050102010706020507" pitchFamily="18" charset="2"/>
              <a:buChar char=""/>
            </a:pP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En esta Gestión se tuvo muchos problemas con la adquisición de reactivos debido al incremento de </a:t>
            </a:r>
            <a:r>
              <a:rPr lang="es-MX"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sus</a:t>
            </a: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costos </a:t>
            </a:r>
            <a:r>
              <a:rPr lang="es-MX"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y falta de stock en Bolivia</a:t>
            </a: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spcAft>
                <a:spcPts val="290"/>
              </a:spcAft>
              <a:buFont typeface="Symbol" panose="05050102010706020507" pitchFamily="18" charset="2"/>
              <a:buChar char=""/>
            </a:pP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Problemas en el desembolso de recursos S.U.S. para la adquisición de reactivos de Tamizaje Neonatal y por ende el retardo de entrega de resultados a los centros de salud y hospitales de 2</a:t>
            </a:r>
            <a:r>
              <a:rPr lang="es-ES" sz="1800" baseline="300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do</a:t>
            </a: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Y 3</a:t>
            </a:r>
            <a:r>
              <a:rPr lang="es-BO" sz="1800" baseline="300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er</a:t>
            </a: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nivel.</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spcAft>
                <a:spcPts val="290"/>
              </a:spcAft>
            </a:pPr>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spcAft>
                <a:spcPts val="290"/>
              </a:spcAft>
            </a:pPr>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DESAFIOS</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spcAft>
                <a:spcPts val="290"/>
              </a:spcAft>
            </a:pPr>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spcAft>
                <a:spcPts val="290"/>
              </a:spcAft>
              <a:buFont typeface="Wingdings" panose="05000000000000000000" pitchFamily="2" charset="2"/>
              <a:buChar char=""/>
              <a:tabLst>
                <a:tab pos="266700" algn="l"/>
              </a:tabLst>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Se implementará 3 nuevas pruebas CYFRA 21.1; SHBG y se reanudará con la prueba de CALCITONINA para la atención a pacientes.</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spcAft>
                <a:spcPts val="290"/>
              </a:spcAft>
              <a:buFont typeface="Wingdings" panose="05000000000000000000" pitchFamily="2" charset="2"/>
              <a:buChar char=""/>
              <a:tabLst>
                <a:tab pos="266700" algn="l"/>
              </a:tabLst>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En enero se realizará pruebas de un nuevo equipo LIFOTRONIC de ELECTROQUIMIOLUMINISCENCIA para obtener resultados en menor tiempo, así como el economizar los costos de estas pruebas.</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spcAft>
                <a:spcPts val="290"/>
              </a:spcAft>
              <a:buFont typeface="Wingdings" panose="05000000000000000000" pitchFamily="2" charset="2"/>
              <a:buChar char=""/>
              <a:tabLst>
                <a:tab pos="266700" algn="l"/>
              </a:tabLst>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Se implementará y estandarizará el Área de BIOLOGIA MOLECULAR</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spcAft>
                <a:spcPts val="290"/>
              </a:spcAft>
              <a:buFont typeface="Wingdings" panose="05000000000000000000" pitchFamily="2" charset="2"/>
              <a:buChar char=""/>
              <a:tabLst>
                <a:tab pos="266700" algn="l"/>
              </a:tabLst>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Se presentará nuevamente al SEDES el proyecto para la compra de Microscopio de </a:t>
            </a:r>
            <a:r>
              <a:rPr lang="es-BO" sz="1800" dirty="0" err="1">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Inmunoluorescencia</a:t>
            </a: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para realizar pruebas de ANA y ofrecer Resultados mas certeros.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nSpc>
                <a:spcPct val="107000"/>
              </a:lnSpc>
              <a:spcAft>
                <a:spcPts val="800"/>
              </a:spcAft>
            </a:pPr>
            <a:r>
              <a:rPr lang="es-BO" sz="1800" b="1" dirty="0">
                <a:solidFill>
                  <a:srgbClr val="000000"/>
                </a:solidFill>
                <a:effectLst/>
                <a:latin typeface="Arial" panose="020B0604020202020204" pitchFamily="34" charset="0"/>
                <a:ea typeface="Calibri" panose="020F0502020204030204" pitchFamily="34" charset="0"/>
              </a:rPr>
              <a:t> </a:t>
            </a:r>
            <a:endParaRPr lang="es-BO" sz="1800" dirty="0">
              <a:solidFill>
                <a:srgbClr val="000000"/>
              </a:solidFill>
              <a:effectLst/>
              <a:latin typeface="Calibri" panose="020F0502020204030204" pitchFamily="34" charset="0"/>
              <a:ea typeface="Calibri" panose="020F0502020204030204" pitchFamily="34" charset="0"/>
            </a:endParaRPr>
          </a:p>
          <a:p>
            <a:endParaRPr lang="es-BO" sz="1600" dirty="0">
              <a:solidFill>
                <a:srgbClr val="000000"/>
              </a:solidFill>
              <a:effectLst/>
              <a:latin typeface="Arial" panose="020B0604020202020204" pitchFamily="34" charset="0"/>
              <a:ea typeface="Calibri" panose="020F0502020204030204" pitchFamily="34" charset="0"/>
            </a:endParaRPr>
          </a:p>
          <a:p>
            <a:endParaRPr lang="es-ES" sz="2292" spc="224" dirty="0">
              <a:solidFill>
                <a:srgbClr val="231F20"/>
              </a:solidFill>
              <a:latin typeface="Open Sauce"/>
            </a:endParaRPr>
          </a:p>
        </p:txBody>
      </p:sp>
      <p:sp>
        <p:nvSpPr>
          <p:cNvPr id="25" name="Freeform 25"/>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s-BO"/>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interior, pequeño, tabla, cocina&#10;&#10;Descripción generada automáticamente">
            <a:extLst>
              <a:ext uri="{FF2B5EF4-FFF2-40B4-BE49-F238E27FC236}">
                <a16:creationId xmlns:a16="http://schemas.microsoft.com/office/drawing/2014/main" id="{E8906EBE-F190-4556-BD11-BED50F434F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876300"/>
            <a:ext cx="6157912" cy="8209109"/>
          </a:xfrm>
          <a:prstGeom prst="rect">
            <a:avLst/>
          </a:prstGeom>
          <a:noFill/>
          <a:ln>
            <a:noFill/>
          </a:ln>
        </p:spPr>
      </p:pic>
    </p:spTree>
    <p:extLst>
      <p:ext uri="{BB962C8B-B14F-4D97-AF65-F5344CB8AC3E}">
        <p14:creationId xmlns:p14="http://schemas.microsoft.com/office/powerpoint/2010/main" val="1307860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833"/>
          <p:cNvPicPr/>
          <p:nvPr/>
        </p:nvPicPr>
        <p:blipFill>
          <a:blip r:embed="rId2"/>
          <a:stretch>
            <a:fillRect/>
          </a:stretch>
        </p:blipFill>
        <p:spPr>
          <a:xfrm>
            <a:off x="5638800" y="1714498"/>
            <a:ext cx="6478270" cy="7048183"/>
          </a:xfrm>
          <a:prstGeom prst="rect">
            <a:avLst/>
          </a:prstGeom>
        </p:spPr>
      </p:pic>
      <p:sp>
        <p:nvSpPr>
          <p:cNvPr id="3" name="Rectángulo 2"/>
          <p:cNvSpPr/>
          <p:nvPr/>
        </p:nvSpPr>
        <p:spPr>
          <a:xfrm>
            <a:off x="838200" y="1991548"/>
            <a:ext cx="16496665" cy="6494085"/>
          </a:xfrm>
          <a:prstGeom prst="rect">
            <a:avLst/>
          </a:prstGeom>
        </p:spPr>
        <p:txBody>
          <a:bodyPr wrap="square">
            <a:spAutoFit/>
          </a:bodyPr>
          <a:lstStyle/>
          <a:p>
            <a:pPr algn="just"/>
            <a:r>
              <a:rPr lang="es-ES" sz="3200" dirty="0">
                <a:latin typeface="Arial" panose="020B0604020202020204" pitchFamily="34" charset="0"/>
                <a:cs typeface="Arial" panose="020B0604020202020204" pitchFamily="34" charset="0"/>
              </a:rPr>
              <a:t>Dependiente del Gobierno Autónomo del Departamento de La Paz del Estado Plurinacional de Bolivia, es una Institución médica con apoyo multidisciplinario, pionera en el uso de la energía nuclear que otorga servicios a todo el territorio nacional , sin fines de lucro, emplea material radiactivo con fines de diagnósticos y terapéuticos a través de la Medicina Nuclear y de últimas tecnologías en </a:t>
            </a:r>
            <a:r>
              <a:rPr lang="es-ES" sz="3200" dirty="0" err="1">
                <a:latin typeface="Arial" panose="020B0604020202020204" pitchFamily="34" charset="0"/>
                <a:cs typeface="Arial" panose="020B0604020202020204" pitchFamily="34" charset="0"/>
              </a:rPr>
              <a:t>Inmunoanálisis</a:t>
            </a:r>
            <a:r>
              <a:rPr lang="es-ES" sz="3200" dirty="0">
                <a:latin typeface="Arial" panose="020B0604020202020204" pitchFamily="34" charset="0"/>
                <a:cs typeface="Arial" panose="020B0604020202020204" pitchFamily="34" charset="0"/>
              </a:rPr>
              <a:t> y Laboratorio Clínico , con especial atención a la población de escasos recursos y brindando los costos más bajos de la región, con el fin de mejorar la calidad de vida de la población boliviana mediante el uso de estas técnicas.</a:t>
            </a:r>
          </a:p>
          <a:p>
            <a:pPr algn="just"/>
            <a:endParaRPr lang="es-ES" sz="3200" dirty="0">
              <a:latin typeface="Arial" panose="020B0604020202020204" pitchFamily="34" charset="0"/>
              <a:cs typeface="Arial" panose="020B0604020202020204" pitchFamily="34" charset="0"/>
            </a:endParaRPr>
          </a:p>
          <a:p>
            <a:pPr algn="just"/>
            <a:r>
              <a:rPr lang="es-ES" sz="3200" dirty="0">
                <a:latin typeface="Arial" panose="020B0604020202020204" pitchFamily="34" charset="0"/>
                <a:cs typeface="Arial" panose="020B0604020202020204" pitchFamily="34" charset="0"/>
              </a:rPr>
              <a:t>• Su organización multidisciplinaria integrada por profesionales, médicos, bioquímicos, farmacéuticos ,Lic. En Enfermería y tecnólogos, así como su equipamiento de alta tecnología permiten alcanzar resultados comparables a los ofrecidos en centros de medicina nuclear latinoamericanos,</a:t>
            </a:r>
            <a:r>
              <a:rPr lang="es-BO" sz="3200" dirty="0">
                <a:latin typeface="Arial" panose="020B0604020202020204" pitchFamily="34" charset="0"/>
                <a:cs typeface="Arial" panose="020B0604020202020204" pitchFamily="34" charset="0"/>
              </a:rPr>
              <a:t>norteamericanos y europeos.</a:t>
            </a:r>
            <a:endParaRPr lang="es-ES" sz="3200" dirty="0">
              <a:solidFill>
                <a:srgbClr val="0D0D0D"/>
              </a:solidFill>
              <a:latin typeface="Arial" panose="020B0604020202020204" pitchFamily="34" charset="0"/>
              <a:cs typeface="Arial" panose="020B0604020202020204" pitchFamily="34" charset="0"/>
            </a:endParaRPr>
          </a:p>
        </p:txBody>
      </p:sp>
      <p:sp>
        <p:nvSpPr>
          <p:cNvPr id="4" name="Rectángulo 3"/>
          <p:cNvSpPr/>
          <p:nvPr/>
        </p:nvSpPr>
        <p:spPr>
          <a:xfrm>
            <a:off x="3200400" y="362704"/>
            <a:ext cx="13563600" cy="1015663"/>
          </a:xfrm>
          <a:prstGeom prst="rect">
            <a:avLst/>
          </a:prstGeom>
        </p:spPr>
        <p:txBody>
          <a:bodyPr wrap="square">
            <a:spAutoFit/>
          </a:bodyPr>
          <a:lstStyle/>
          <a:p>
            <a:r>
              <a:rPr lang="es-BO" sz="6000" b="1" dirty="0">
                <a:solidFill>
                  <a:srgbClr val="000000"/>
                </a:solidFill>
                <a:latin typeface="Arial" panose="020B0604020202020204" pitchFamily="34" charset="0"/>
              </a:rPr>
              <a:t>ANTECEDENTES HISTÓRICOS</a:t>
            </a:r>
            <a:endParaRPr lang="es-BO" sz="6000" dirty="0"/>
          </a:p>
        </p:txBody>
      </p:sp>
    </p:spTree>
    <p:extLst>
      <p:ext uri="{BB962C8B-B14F-4D97-AF65-F5344CB8AC3E}">
        <p14:creationId xmlns:p14="http://schemas.microsoft.com/office/powerpoint/2010/main" val="2699922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grpSp>
        <p:nvGrpSpPr>
          <p:cNvPr id="3" name="Group 3"/>
          <p:cNvGrpSpPr/>
          <p:nvPr/>
        </p:nvGrpSpPr>
        <p:grpSpPr>
          <a:xfrm>
            <a:off x="-508952" y="84993"/>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s-BO"/>
            </a:p>
          </p:txBody>
        </p:sp>
        <p:sp>
          <p:nvSpPr>
            <p:cNvPr id="5" name="TextBox 5"/>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4355133" y="3299315"/>
            <a:ext cx="9898514" cy="960870"/>
            <a:chOff x="0" y="0"/>
            <a:chExt cx="2607016" cy="253069"/>
          </a:xfrm>
        </p:grpSpPr>
        <p:sp>
          <p:nvSpPr>
            <p:cNvPr id="7" name="Freeform 7"/>
            <p:cNvSpPr/>
            <p:nvPr/>
          </p:nvSpPr>
          <p:spPr>
            <a:xfrm>
              <a:off x="0" y="0"/>
              <a:ext cx="2607016" cy="253069"/>
            </a:xfrm>
            <a:custGeom>
              <a:avLst/>
              <a:gdLst/>
              <a:ahLst/>
              <a:cxnLst/>
              <a:rect l="l" t="t" r="r" b="b"/>
              <a:pathLst>
                <a:path w="2607016" h="253069">
                  <a:moveTo>
                    <a:pt x="0" y="0"/>
                  </a:moveTo>
                  <a:lnTo>
                    <a:pt x="2607016" y="0"/>
                  </a:lnTo>
                  <a:lnTo>
                    <a:pt x="2607016" y="253069"/>
                  </a:lnTo>
                  <a:lnTo>
                    <a:pt x="0" y="253069"/>
                  </a:lnTo>
                  <a:close/>
                </a:path>
              </a:pathLst>
            </a:custGeom>
            <a:solidFill>
              <a:srgbClr val="1C5739"/>
            </a:solidFill>
          </p:spPr>
          <p:txBody>
            <a:bodyPr/>
            <a:lstStyle/>
            <a:p>
              <a:endParaRPr lang="es-BO"/>
            </a:p>
          </p:txBody>
        </p:sp>
        <p:sp>
          <p:nvSpPr>
            <p:cNvPr id="8" name="TextBox 8"/>
            <p:cNvSpPr txBox="1"/>
            <p:nvPr/>
          </p:nvSpPr>
          <p:spPr>
            <a:xfrm>
              <a:off x="0" y="-47625"/>
              <a:ext cx="2607016" cy="300694"/>
            </a:xfrm>
            <a:prstGeom prst="rect">
              <a:avLst/>
            </a:prstGeom>
          </p:spPr>
          <p:txBody>
            <a:bodyPr lIns="50800" tIns="50800" rIns="50800" bIns="50800" rtlCol="0" anchor="ctr"/>
            <a:lstStyle/>
            <a:p>
              <a:pPr marL="0" lvl="0" indent="0" algn="ctr">
                <a:lnSpc>
                  <a:spcPts val="3424"/>
                </a:lnSpc>
                <a:spcBef>
                  <a:spcPct val="0"/>
                </a:spcBef>
              </a:pPr>
              <a:r>
                <a:rPr lang="en-US" sz="2481" spc="24">
                  <a:solidFill>
                    <a:srgbClr val="FFFFFF"/>
                  </a:solidFill>
                  <a:latin typeface="Open Sauce Italics"/>
                </a:rPr>
                <a:t>Tamizaje neonatal</a:t>
              </a:r>
            </a:p>
          </p:txBody>
        </p:sp>
      </p:grpSp>
      <p:sp>
        <p:nvSpPr>
          <p:cNvPr id="9" name="TextBox 9"/>
          <p:cNvSpPr txBox="1"/>
          <p:nvPr/>
        </p:nvSpPr>
        <p:spPr>
          <a:xfrm>
            <a:off x="1028700" y="453548"/>
            <a:ext cx="15082819" cy="2631089"/>
          </a:xfrm>
          <a:prstGeom prst="rect">
            <a:avLst/>
          </a:prstGeom>
        </p:spPr>
        <p:txBody>
          <a:bodyPr lIns="0" tIns="0" rIns="0" bIns="0" rtlCol="0" anchor="t">
            <a:spAutoFit/>
          </a:bodyPr>
          <a:lstStyle/>
          <a:p>
            <a:pPr algn="ctr">
              <a:lnSpc>
                <a:spcPts val="10134"/>
              </a:lnSpc>
            </a:pPr>
            <a:r>
              <a:rPr lang="en-US" sz="7343" spc="719">
                <a:solidFill>
                  <a:srgbClr val="FFFFFF"/>
                </a:solidFill>
                <a:latin typeface="Codec Pro ExtraBold"/>
              </a:rPr>
              <a:t>Programa de Tamizaje neonatal</a:t>
            </a:r>
          </a:p>
        </p:txBody>
      </p:sp>
      <p:sp>
        <p:nvSpPr>
          <p:cNvPr id="10" name="Freeform 10"/>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11" name="Freeform 11"/>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12" name="Freeform 12"/>
          <p:cNvSpPr/>
          <p:nvPr/>
        </p:nvSpPr>
        <p:spPr>
          <a:xfrm>
            <a:off x="4355133" y="4260185"/>
            <a:ext cx="9898514" cy="5561707"/>
          </a:xfrm>
          <a:custGeom>
            <a:avLst/>
            <a:gdLst/>
            <a:ahLst/>
            <a:cxnLst/>
            <a:rect l="l" t="t" r="r" b="b"/>
            <a:pathLst>
              <a:path w="9898514" h="5561707">
                <a:moveTo>
                  <a:pt x="0" y="0"/>
                </a:moveTo>
                <a:lnTo>
                  <a:pt x="9898514" y="0"/>
                </a:lnTo>
                <a:lnTo>
                  <a:pt x="9898514" y="5561707"/>
                </a:lnTo>
                <a:lnTo>
                  <a:pt x="0" y="5561707"/>
                </a:lnTo>
                <a:lnTo>
                  <a:pt x="0" y="0"/>
                </a:lnTo>
                <a:close/>
              </a:path>
            </a:pathLst>
          </a:custGeom>
          <a:blipFill>
            <a:blip r:embed="rId5"/>
            <a:stretch>
              <a:fillRect/>
            </a:stretch>
          </a:blipFill>
        </p:spPr>
        <p:txBody>
          <a:bodyPr/>
          <a:lstStyle/>
          <a:p>
            <a:endParaRPr lang="es-BO"/>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sp>
        <p:nvSpPr>
          <p:cNvPr id="3" name="TextBox 3"/>
          <p:cNvSpPr txBox="1"/>
          <p:nvPr/>
        </p:nvSpPr>
        <p:spPr>
          <a:xfrm>
            <a:off x="413271" y="28575"/>
            <a:ext cx="17617697" cy="1341649"/>
          </a:xfrm>
          <a:prstGeom prst="rect">
            <a:avLst/>
          </a:prstGeom>
        </p:spPr>
        <p:txBody>
          <a:bodyPr lIns="0" tIns="0" rIns="0" bIns="0" rtlCol="0" anchor="t">
            <a:spAutoFit/>
          </a:bodyPr>
          <a:lstStyle/>
          <a:p>
            <a:pPr>
              <a:lnSpc>
                <a:spcPts val="5169"/>
              </a:lnSpc>
            </a:pPr>
            <a:r>
              <a:rPr lang="en-US" sz="5221" spc="182" dirty="0" err="1">
                <a:solidFill>
                  <a:srgbClr val="040506"/>
                </a:solidFill>
                <a:latin typeface="Codec Pro ExtraBold"/>
              </a:rPr>
              <a:t>RECIEN</a:t>
            </a:r>
            <a:r>
              <a:rPr lang="en-US" sz="5221" spc="182" dirty="0">
                <a:solidFill>
                  <a:srgbClr val="040506"/>
                </a:solidFill>
                <a:latin typeface="Codec Pro ExtraBold"/>
              </a:rPr>
              <a:t> </a:t>
            </a:r>
            <a:r>
              <a:rPr lang="en-US" sz="5221" spc="182" dirty="0" err="1">
                <a:solidFill>
                  <a:srgbClr val="040506"/>
                </a:solidFill>
                <a:latin typeface="Codec Pro ExtraBold"/>
              </a:rPr>
              <a:t>NACIDOS</a:t>
            </a:r>
            <a:r>
              <a:rPr lang="en-US" sz="5221" spc="182" dirty="0">
                <a:solidFill>
                  <a:srgbClr val="040506"/>
                </a:solidFill>
                <a:latin typeface="Codec Pro ExtraBold"/>
              </a:rPr>
              <a:t> </a:t>
            </a:r>
            <a:r>
              <a:rPr lang="en-US" sz="5221" spc="182" dirty="0" err="1">
                <a:solidFill>
                  <a:srgbClr val="040506"/>
                </a:solidFill>
                <a:latin typeface="Codec Pro ExtraBold"/>
              </a:rPr>
              <a:t>TAMIZADOS</a:t>
            </a:r>
            <a:endParaRPr lang="en-US" sz="5221" spc="182" dirty="0">
              <a:solidFill>
                <a:srgbClr val="040506"/>
              </a:solidFill>
              <a:latin typeface="Codec Pro ExtraBold"/>
            </a:endParaRPr>
          </a:p>
          <a:p>
            <a:pPr marL="0" lvl="0" indent="0" algn="l">
              <a:lnSpc>
                <a:spcPts val="5169"/>
              </a:lnSpc>
              <a:spcBef>
                <a:spcPct val="0"/>
              </a:spcBef>
            </a:pPr>
            <a:r>
              <a:rPr lang="en-US" sz="5221" spc="182" dirty="0">
                <a:solidFill>
                  <a:srgbClr val="040506"/>
                </a:solidFill>
                <a:latin typeface="Codec Pro ExtraBold"/>
              </a:rPr>
              <a:t> INAMEN 2024 </a:t>
            </a:r>
          </a:p>
        </p:txBody>
      </p:sp>
      <p:sp>
        <p:nvSpPr>
          <p:cNvPr id="4" name="TextBox 4"/>
          <p:cNvSpPr txBox="1"/>
          <p:nvPr/>
        </p:nvSpPr>
        <p:spPr>
          <a:xfrm>
            <a:off x="413271" y="1622211"/>
            <a:ext cx="12956702" cy="808556"/>
          </a:xfrm>
          <a:prstGeom prst="rect">
            <a:avLst/>
          </a:prstGeom>
        </p:spPr>
        <p:txBody>
          <a:bodyPr lIns="0" tIns="0" rIns="0" bIns="0" rtlCol="0" anchor="t">
            <a:spAutoFit/>
          </a:bodyPr>
          <a:lstStyle/>
          <a:p>
            <a:pPr algn="l">
              <a:lnSpc>
                <a:spcPts val="3256"/>
              </a:lnSpc>
            </a:pPr>
            <a:r>
              <a:rPr lang="en-US" sz="2360" spc="231" dirty="0">
                <a:solidFill>
                  <a:srgbClr val="231F20"/>
                </a:solidFill>
                <a:latin typeface="Open Sauce"/>
              </a:rPr>
              <a:t>El </a:t>
            </a:r>
            <a:r>
              <a:rPr lang="en-US" sz="2360" spc="231" dirty="0" err="1">
                <a:solidFill>
                  <a:srgbClr val="231F20"/>
                </a:solidFill>
                <a:latin typeface="Open Sauce"/>
              </a:rPr>
              <a:t>programa</a:t>
            </a:r>
            <a:r>
              <a:rPr lang="en-US" sz="2360" spc="231" dirty="0">
                <a:solidFill>
                  <a:srgbClr val="231F20"/>
                </a:solidFill>
                <a:latin typeface="Open Sauce"/>
              </a:rPr>
              <a:t> de </a:t>
            </a:r>
            <a:r>
              <a:rPr lang="en-US" sz="2360" spc="231" dirty="0" err="1">
                <a:solidFill>
                  <a:srgbClr val="231F20"/>
                </a:solidFill>
                <a:latin typeface="Open Sauce"/>
              </a:rPr>
              <a:t>Tamizaje</a:t>
            </a:r>
            <a:r>
              <a:rPr lang="en-US" sz="2360" spc="231" dirty="0">
                <a:solidFill>
                  <a:srgbClr val="231F20"/>
                </a:solidFill>
                <a:latin typeface="Open Sauce"/>
              </a:rPr>
              <a:t> neonatal </a:t>
            </a:r>
            <a:r>
              <a:rPr lang="en-US" sz="2360" spc="231" dirty="0" err="1">
                <a:solidFill>
                  <a:srgbClr val="231F20"/>
                </a:solidFill>
                <a:latin typeface="Open Sauce"/>
              </a:rPr>
              <a:t>en</a:t>
            </a:r>
            <a:r>
              <a:rPr lang="en-US" sz="2360" spc="231" dirty="0">
                <a:solidFill>
                  <a:srgbClr val="231F20"/>
                </a:solidFill>
                <a:latin typeface="Open Sauce"/>
              </a:rPr>
              <a:t> la </a:t>
            </a:r>
            <a:r>
              <a:rPr lang="en-US" sz="2360" spc="231" dirty="0" err="1">
                <a:solidFill>
                  <a:srgbClr val="231F20"/>
                </a:solidFill>
                <a:latin typeface="Open Sauce"/>
              </a:rPr>
              <a:t>Gestión</a:t>
            </a:r>
            <a:r>
              <a:rPr lang="en-US" sz="2360" spc="231" dirty="0">
                <a:solidFill>
                  <a:srgbClr val="231F20"/>
                </a:solidFill>
                <a:latin typeface="Open Sauce"/>
              </a:rPr>
              <a:t> 2024 , </a:t>
            </a:r>
            <a:r>
              <a:rPr lang="en-US" sz="2360" spc="231" dirty="0" err="1">
                <a:solidFill>
                  <a:srgbClr val="231F20"/>
                </a:solidFill>
                <a:latin typeface="Open Sauce"/>
              </a:rPr>
              <a:t>tamizó</a:t>
            </a:r>
            <a:r>
              <a:rPr lang="en-US" sz="2360" spc="231" dirty="0">
                <a:solidFill>
                  <a:srgbClr val="231F20"/>
                </a:solidFill>
                <a:latin typeface="Open Sauce"/>
              </a:rPr>
              <a:t>  un total de 22480 </a:t>
            </a:r>
            <a:r>
              <a:rPr lang="en-US" sz="2360" spc="231" dirty="0" err="1">
                <a:solidFill>
                  <a:srgbClr val="231F20"/>
                </a:solidFill>
                <a:latin typeface="Open Sauce"/>
              </a:rPr>
              <a:t>recien</a:t>
            </a:r>
            <a:r>
              <a:rPr lang="en-US" sz="2360" spc="231" dirty="0">
                <a:solidFill>
                  <a:srgbClr val="231F20"/>
                </a:solidFill>
                <a:latin typeface="Open Sauce"/>
              </a:rPr>
              <a:t> </a:t>
            </a:r>
            <a:r>
              <a:rPr lang="en-US" sz="2360" spc="231" dirty="0" err="1">
                <a:solidFill>
                  <a:srgbClr val="231F20"/>
                </a:solidFill>
                <a:latin typeface="Open Sauce"/>
              </a:rPr>
              <a:t>nacidos</a:t>
            </a:r>
            <a:r>
              <a:rPr lang="en-US" sz="2360" spc="231" dirty="0">
                <a:solidFill>
                  <a:srgbClr val="231F20"/>
                </a:solidFill>
                <a:latin typeface="Open Sauce"/>
              </a:rPr>
              <a:t> (86% del POA)</a:t>
            </a:r>
          </a:p>
        </p:txBody>
      </p:sp>
      <p:grpSp>
        <p:nvGrpSpPr>
          <p:cNvPr id="5" name="Group 5"/>
          <p:cNvGrpSpPr/>
          <p:nvPr/>
        </p:nvGrpSpPr>
        <p:grpSpPr>
          <a:xfrm>
            <a:off x="16687723" y="-1533283"/>
            <a:ext cx="3964049" cy="396404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s-BO"/>
            </a:p>
          </p:txBody>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Freeform 8"/>
          <p:cNvSpPr/>
          <p:nvPr/>
        </p:nvSpPr>
        <p:spPr>
          <a:xfrm>
            <a:off x="11797141" y="-6529306"/>
            <a:ext cx="9348363" cy="9348363"/>
          </a:xfrm>
          <a:custGeom>
            <a:avLst/>
            <a:gdLst/>
            <a:ahLst/>
            <a:cxnLst/>
            <a:rect l="l" t="t" r="r" b="b"/>
            <a:pathLst>
              <a:path w="9348363" h="9348363">
                <a:moveTo>
                  <a:pt x="0" y="0"/>
                </a:moveTo>
                <a:lnTo>
                  <a:pt x="9348363" y="0"/>
                </a:lnTo>
                <a:lnTo>
                  <a:pt x="9348363" y="9348362"/>
                </a:lnTo>
                <a:lnTo>
                  <a:pt x="0" y="93483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graphicFrame>
        <p:nvGraphicFramePr>
          <p:cNvPr id="9" name="Gráfico 8">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2763387392"/>
              </p:ext>
            </p:extLst>
          </p:nvPr>
        </p:nvGraphicFramePr>
        <p:xfrm>
          <a:off x="333190" y="3546391"/>
          <a:ext cx="11419588" cy="49766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Tabla 9">
            <a:extLst>
              <a:ext uri="{FF2B5EF4-FFF2-40B4-BE49-F238E27FC236}">
                <a16:creationId xmlns:a16="http://schemas.microsoft.com/office/drawing/2014/main" id="{7FDDAB20-8E1A-E318-F251-9185103E7448}"/>
              </a:ext>
            </a:extLst>
          </p:cNvPr>
          <p:cNvGraphicFramePr>
            <a:graphicFrameLocks noGrp="1"/>
          </p:cNvGraphicFramePr>
          <p:nvPr>
            <p:extLst>
              <p:ext uri="{D42A27DB-BD31-4B8C-83A1-F6EECF244321}">
                <p14:modId xmlns:p14="http://schemas.microsoft.com/office/powerpoint/2010/main" val="1551620430"/>
              </p:ext>
            </p:extLst>
          </p:nvPr>
        </p:nvGraphicFramePr>
        <p:xfrm>
          <a:off x="12344400" y="4352340"/>
          <a:ext cx="4147704" cy="2010360"/>
        </p:xfrm>
        <a:graphic>
          <a:graphicData uri="http://schemas.openxmlformats.org/drawingml/2006/table">
            <a:tbl>
              <a:tblPr>
                <a:tableStyleId>{5C22544A-7EE6-4342-B048-85BDC9FD1C3A}</a:tableStyleId>
              </a:tblPr>
              <a:tblGrid>
                <a:gridCol w="2991550">
                  <a:extLst>
                    <a:ext uri="{9D8B030D-6E8A-4147-A177-3AD203B41FA5}">
                      <a16:colId xmlns:a16="http://schemas.microsoft.com/office/drawing/2014/main" val="3212291361"/>
                    </a:ext>
                  </a:extLst>
                </a:gridCol>
                <a:gridCol w="1156154">
                  <a:extLst>
                    <a:ext uri="{9D8B030D-6E8A-4147-A177-3AD203B41FA5}">
                      <a16:colId xmlns:a16="http://schemas.microsoft.com/office/drawing/2014/main" val="13885852"/>
                    </a:ext>
                  </a:extLst>
                </a:gridCol>
              </a:tblGrid>
              <a:tr h="670120">
                <a:tc gridSpan="2">
                  <a:txBody>
                    <a:bodyPr/>
                    <a:lstStyle/>
                    <a:p>
                      <a:pPr algn="ctr" fontAlgn="ctr"/>
                      <a:r>
                        <a:rPr lang="es-BO" sz="2000" u="none" strike="noStrike">
                          <a:effectLst/>
                        </a:rPr>
                        <a:t>RECIEN NACIDOS TAMIZADOS</a:t>
                      </a:r>
                      <a:endParaRPr lang="es-BO" sz="2000" b="1" i="0" u="none" strike="noStrike">
                        <a:solidFill>
                          <a:srgbClr val="FFFFFF"/>
                        </a:solidFill>
                        <a:effectLst/>
                        <a:latin typeface="Calibri" panose="020F0502020204030204" pitchFamily="34" charset="0"/>
                      </a:endParaRPr>
                    </a:p>
                  </a:txBody>
                  <a:tcPr marL="0" marR="0" marT="0" marB="0" anchor="ctr"/>
                </a:tc>
                <a:tc hMerge="1">
                  <a:txBody>
                    <a:bodyPr/>
                    <a:lstStyle/>
                    <a:p>
                      <a:endParaRPr lang="es-BO"/>
                    </a:p>
                  </a:txBody>
                  <a:tcPr/>
                </a:tc>
                <a:extLst>
                  <a:ext uri="{0D108BD9-81ED-4DB2-BD59-A6C34878D82A}">
                    <a16:rowId xmlns:a16="http://schemas.microsoft.com/office/drawing/2014/main" val="183485815"/>
                  </a:ext>
                </a:extLst>
              </a:tr>
              <a:tr h="335060">
                <a:tc>
                  <a:txBody>
                    <a:bodyPr/>
                    <a:lstStyle/>
                    <a:p>
                      <a:pPr algn="l" fontAlgn="ctr"/>
                      <a:r>
                        <a:rPr lang="es-BO" sz="2000" u="none" strike="noStrike">
                          <a:effectLst/>
                        </a:rPr>
                        <a:t>PLANIFICADAS</a:t>
                      </a:r>
                      <a:endParaRPr lang="es-BO" sz="20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2000" u="none" strike="noStrike">
                          <a:effectLst/>
                        </a:rPr>
                        <a:t>26250</a:t>
                      </a:r>
                      <a:endParaRPr lang="es-BO" sz="20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860432391"/>
                  </a:ext>
                </a:extLst>
              </a:tr>
              <a:tr h="335060">
                <a:tc>
                  <a:txBody>
                    <a:bodyPr/>
                    <a:lstStyle/>
                    <a:p>
                      <a:pPr algn="l" fontAlgn="ctr"/>
                      <a:r>
                        <a:rPr lang="es-BO" sz="2000" u="none" strike="noStrike">
                          <a:effectLst/>
                        </a:rPr>
                        <a:t>REALIZADAS</a:t>
                      </a:r>
                      <a:endParaRPr lang="es-BO" sz="20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2000" u="none" strike="noStrike">
                          <a:effectLst/>
                        </a:rPr>
                        <a:t>22480</a:t>
                      </a:r>
                      <a:endParaRPr lang="es-BO" sz="20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931786869"/>
                  </a:ext>
                </a:extLst>
              </a:tr>
              <a:tr h="670120">
                <a:tc>
                  <a:txBody>
                    <a:bodyPr/>
                    <a:lstStyle/>
                    <a:p>
                      <a:pPr algn="l" fontAlgn="ctr"/>
                      <a:r>
                        <a:rPr lang="es-BO" sz="2000" u="none" strike="noStrike">
                          <a:effectLst/>
                        </a:rPr>
                        <a:t>% CUMPLIMIENTO ANUAL</a:t>
                      </a:r>
                      <a:endParaRPr lang="es-BO" sz="20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BO" sz="2000" u="none" strike="noStrike" dirty="0">
                          <a:effectLst/>
                        </a:rPr>
                        <a:t>86</a:t>
                      </a:r>
                      <a:endParaRPr lang="es-BO"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003637675"/>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24245"/>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grpSp>
        <p:nvGrpSpPr>
          <p:cNvPr id="3" name="Group 3"/>
          <p:cNvGrpSpPr/>
          <p:nvPr/>
        </p:nvGrpSpPr>
        <p:grpSpPr>
          <a:xfrm>
            <a:off x="9105555" y="3510346"/>
            <a:ext cx="380297" cy="362766"/>
            <a:chOff x="0" y="0"/>
            <a:chExt cx="587326" cy="560252"/>
          </a:xfrm>
        </p:grpSpPr>
        <p:sp>
          <p:nvSpPr>
            <p:cNvPr id="4" name="Freeform 4"/>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5" name="Group 5"/>
          <p:cNvGrpSpPr/>
          <p:nvPr/>
        </p:nvGrpSpPr>
        <p:grpSpPr>
          <a:xfrm>
            <a:off x="8435419" y="1355253"/>
            <a:ext cx="1720101" cy="2064402"/>
            <a:chOff x="0" y="0"/>
            <a:chExt cx="2656504" cy="3188238"/>
          </a:xfrm>
        </p:grpSpPr>
        <p:sp>
          <p:nvSpPr>
            <p:cNvPr id="6" name="Freeform 6"/>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sp>
        <p:nvSpPr>
          <p:cNvPr id="7" name="Freeform 7"/>
          <p:cNvSpPr/>
          <p:nvPr/>
        </p:nvSpPr>
        <p:spPr>
          <a:xfrm>
            <a:off x="8836955" y="1578097"/>
            <a:ext cx="917029" cy="1101235"/>
          </a:xfrm>
          <a:custGeom>
            <a:avLst/>
            <a:gdLst/>
            <a:ahLst/>
            <a:cxnLst/>
            <a:rect l="l" t="t" r="r" b="b"/>
            <a:pathLst>
              <a:path w="917029" h="1101235">
                <a:moveTo>
                  <a:pt x="0" y="0"/>
                </a:moveTo>
                <a:lnTo>
                  <a:pt x="917029" y="0"/>
                </a:lnTo>
                <a:lnTo>
                  <a:pt x="917029" y="1101235"/>
                </a:lnTo>
                <a:lnTo>
                  <a:pt x="0" y="11012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grpSp>
        <p:nvGrpSpPr>
          <p:cNvPr id="8" name="Group 8"/>
          <p:cNvGrpSpPr/>
          <p:nvPr/>
        </p:nvGrpSpPr>
        <p:grpSpPr>
          <a:xfrm>
            <a:off x="11474751" y="3510346"/>
            <a:ext cx="380297" cy="362766"/>
            <a:chOff x="0" y="0"/>
            <a:chExt cx="587326" cy="560252"/>
          </a:xfrm>
        </p:grpSpPr>
        <p:sp>
          <p:nvSpPr>
            <p:cNvPr id="9" name="Freeform 9"/>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10" name="Group 10"/>
          <p:cNvGrpSpPr/>
          <p:nvPr/>
        </p:nvGrpSpPr>
        <p:grpSpPr>
          <a:xfrm>
            <a:off x="10804615" y="1355253"/>
            <a:ext cx="1720101" cy="2064402"/>
            <a:chOff x="0" y="0"/>
            <a:chExt cx="2656504" cy="3188238"/>
          </a:xfrm>
        </p:grpSpPr>
        <p:sp>
          <p:nvSpPr>
            <p:cNvPr id="11" name="Freeform 11"/>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grpSp>
        <p:nvGrpSpPr>
          <p:cNvPr id="12" name="Group 12"/>
          <p:cNvGrpSpPr/>
          <p:nvPr/>
        </p:nvGrpSpPr>
        <p:grpSpPr>
          <a:xfrm>
            <a:off x="13842043" y="3510346"/>
            <a:ext cx="380297" cy="362766"/>
            <a:chOff x="0" y="0"/>
            <a:chExt cx="587326" cy="560252"/>
          </a:xfrm>
        </p:grpSpPr>
        <p:sp>
          <p:nvSpPr>
            <p:cNvPr id="13" name="Freeform 13"/>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14" name="Group 14"/>
          <p:cNvGrpSpPr/>
          <p:nvPr/>
        </p:nvGrpSpPr>
        <p:grpSpPr>
          <a:xfrm>
            <a:off x="13171907" y="1355253"/>
            <a:ext cx="1720101" cy="2064402"/>
            <a:chOff x="0" y="0"/>
            <a:chExt cx="2656504" cy="3188238"/>
          </a:xfrm>
        </p:grpSpPr>
        <p:sp>
          <p:nvSpPr>
            <p:cNvPr id="15" name="Freeform 15"/>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grpSp>
        <p:nvGrpSpPr>
          <p:cNvPr id="16" name="Group 16"/>
          <p:cNvGrpSpPr/>
          <p:nvPr/>
        </p:nvGrpSpPr>
        <p:grpSpPr>
          <a:xfrm>
            <a:off x="16209335" y="3510346"/>
            <a:ext cx="380297" cy="362766"/>
            <a:chOff x="0" y="0"/>
            <a:chExt cx="587326" cy="560252"/>
          </a:xfrm>
        </p:grpSpPr>
        <p:sp>
          <p:nvSpPr>
            <p:cNvPr id="17" name="Freeform 17"/>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txBody>
            <a:bodyPr/>
            <a:lstStyle/>
            <a:p>
              <a:endParaRPr lang="es-BO"/>
            </a:p>
          </p:txBody>
        </p:sp>
      </p:grpSp>
      <p:grpSp>
        <p:nvGrpSpPr>
          <p:cNvPr id="18" name="Group 18"/>
          <p:cNvGrpSpPr/>
          <p:nvPr/>
        </p:nvGrpSpPr>
        <p:grpSpPr>
          <a:xfrm>
            <a:off x="15539199" y="1355253"/>
            <a:ext cx="1720101" cy="2064402"/>
            <a:chOff x="0" y="0"/>
            <a:chExt cx="2656504" cy="3188238"/>
          </a:xfrm>
        </p:grpSpPr>
        <p:sp>
          <p:nvSpPr>
            <p:cNvPr id="19" name="Freeform 19"/>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txBody>
            <a:bodyPr/>
            <a:lstStyle/>
            <a:p>
              <a:endParaRPr lang="es-BO"/>
            </a:p>
          </p:txBody>
        </p:sp>
      </p:grpSp>
      <p:sp>
        <p:nvSpPr>
          <p:cNvPr id="20" name="Freeform 20"/>
          <p:cNvSpPr/>
          <p:nvPr/>
        </p:nvSpPr>
        <p:spPr>
          <a:xfrm>
            <a:off x="11119111" y="1694324"/>
            <a:ext cx="974600" cy="988985"/>
          </a:xfrm>
          <a:custGeom>
            <a:avLst/>
            <a:gdLst/>
            <a:ahLst/>
            <a:cxnLst/>
            <a:rect l="l" t="t" r="r" b="b"/>
            <a:pathLst>
              <a:path w="974600" h="988985">
                <a:moveTo>
                  <a:pt x="0" y="0"/>
                </a:moveTo>
                <a:lnTo>
                  <a:pt x="974599" y="0"/>
                </a:lnTo>
                <a:lnTo>
                  <a:pt x="974599" y="988985"/>
                </a:lnTo>
                <a:lnTo>
                  <a:pt x="0" y="9889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s-BO"/>
          </a:p>
        </p:txBody>
      </p:sp>
      <p:sp>
        <p:nvSpPr>
          <p:cNvPr id="21" name="Freeform 21"/>
          <p:cNvSpPr/>
          <p:nvPr/>
        </p:nvSpPr>
        <p:spPr>
          <a:xfrm>
            <a:off x="13576323" y="1785294"/>
            <a:ext cx="911270" cy="898015"/>
          </a:xfrm>
          <a:custGeom>
            <a:avLst/>
            <a:gdLst/>
            <a:ahLst/>
            <a:cxnLst/>
            <a:rect l="l" t="t" r="r" b="b"/>
            <a:pathLst>
              <a:path w="911270" h="898015">
                <a:moveTo>
                  <a:pt x="0" y="0"/>
                </a:moveTo>
                <a:lnTo>
                  <a:pt x="911270" y="0"/>
                </a:lnTo>
                <a:lnTo>
                  <a:pt x="911270" y="898015"/>
                </a:lnTo>
                <a:lnTo>
                  <a:pt x="0" y="8980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s-BO"/>
          </a:p>
        </p:txBody>
      </p:sp>
      <p:sp>
        <p:nvSpPr>
          <p:cNvPr id="22" name="Freeform 22"/>
          <p:cNvSpPr/>
          <p:nvPr/>
        </p:nvSpPr>
        <p:spPr>
          <a:xfrm>
            <a:off x="15945575" y="1694324"/>
            <a:ext cx="879297" cy="988985"/>
          </a:xfrm>
          <a:custGeom>
            <a:avLst/>
            <a:gdLst/>
            <a:ahLst/>
            <a:cxnLst/>
            <a:rect l="l" t="t" r="r" b="b"/>
            <a:pathLst>
              <a:path w="879297" h="988985">
                <a:moveTo>
                  <a:pt x="0" y="0"/>
                </a:moveTo>
                <a:lnTo>
                  <a:pt x="879297" y="0"/>
                </a:lnTo>
                <a:lnTo>
                  <a:pt x="879297" y="988985"/>
                </a:lnTo>
                <a:lnTo>
                  <a:pt x="0" y="98898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s-BO"/>
          </a:p>
        </p:txBody>
      </p:sp>
      <p:sp>
        <p:nvSpPr>
          <p:cNvPr id="23" name="TextBox 23"/>
          <p:cNvSpPr txBox="1"/>
          <p:nvPr/>
        </p:nvSpPr>
        <p:spPr>
          <a:xfrm>
            <a:off x="1028700" y="1596132"/>
            <a:ext cx="7169289" cy="2352151"/>
          </a:xfrm>
          <a:prstGeom prst="rect">
            <a:avLst/>
          </a:prstGeom>
        </p:spPr>
        <p:txBody>
          <a:bodyPr lIns="0" tIns="0" rIns="0" bIns="0" rtlCol="0" anchor="t">
            <a:spAutoFit/>
          </a:bodyPr>
          <a:lstStyle/>
          <a:p>
            <a:pPr marL="0" lvl="0" indent="0" algn="l">
              <a:lnSpc>
                <a:spcPts val="5862"/>
              </a:lnSpc>
              <a:spcBef>
                <a:spcPct val="0"/>
              </a:spcBef>
            </a:pPr>
            <a:r>
              <a:rPr lang="es-BO" sz="5921" spc="207" dirty="0">
                <a:solidFill>
                  <a:srgbClr val="040506"/>
                </a:solidFill>
                <a:latin typeface="Codec Pro ExtraBold"/>
              </a:rPr>
              <a:t>Problemas y desafíos para la ejecución del POA</a:t>
            </a:r>
          </a:p>
        </p:txBody>
      </p:sp>
      <p:sp>
        <p:nvSpPr>
          <p:cNvPr id="24" name="TextBox 24"/>
          <p:cNvSpPr txBox="1"/>
          <p:nvPr/>
        </p:nvSpPr>
        <p:spPr>
          <a:xfrm>
            <a:off x="721654" y="3910183"/>
            <a:ext cx="17032945" cy="6510115"/>
          </a:xfrm>
          <a:prstGeom prst="rect">
            <a:avLst/>
          </a:prstGeom>
        </p:spPr>
        <p:txBody>
          <a:bodyPr wrap="square" lIns="0" tIns="0" rIns="0" bIns="0" rtlCol="0" anchor="t">
            <a:spAutoFit/>
          </a:bodyPr>
          <a:lstStyle/>
          <a:p>
            <a:pPr marL="228600" algn="just"/>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LOGROS</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228600" algn="just"/>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El Programa Departamental de Tamizaje Neonatal llego solo al </a:t>
            </a: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86 </a:t>
            </a: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de sus objetivos siendo la primera Gestión que no logro sus objetivos, debido al retardo del desembolso de los recursos S.U.S.</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Se logro detectar casos positivos 9 casos positivos ( 6 Recién nacidos positivos para Hipotiroidismo congénito, 3 casos de Hiperplasia  suprarrenal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Pese a los retrasos en la entrega de muestras del área rural, se observó que existe más compromiso y colaboración al PROGRAMA.</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228600" algn="just"/>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228600" algn="just"/>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PROBLEMAS</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El mayor problema del programa es el mal llenado de los formularios D8.</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Limitado </a:t>
            </a: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compromiso</a:t>
            </a: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y colaboración </a:t>
            </a:r>
            <a:r>
              <a:rPr lang="es-ES"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por parte del personal de Salud de los diferentes Centros y Hospitales de 2 y 3 Nivel.</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Falta de conocimiento e información de los padres de familia sobre la importancia del tamizaje.</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Symbol" panose="05050102010706020507" pitchFamily="18" charset="2"/>
              <a:buChar char=""/>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Retardo de entrega de resultados por la tardanza en el desembolso de recursos SUS.</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228600" algn="just"/>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228600" algn="just"/>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DESAFIOS</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228600" algn="just"/>
            <a:r>
              <a:rPr lang="es-BO" sz="1800" b="1"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Wingdings" panose="05000000000000000000" pitchFamily="2" charset="2"/>
              <a:buChar char=""/>
              <a:tabLst>
                <a:tab pos="266700" algn="l"/>
              </a:tabLst>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Luego de las visitas de coordinación con todas las redes de la ciudad de La Paz y el Alto se solicitará el apoyo Y ACTUALIZACION DEL PRIMER INSTRUCTIVO DE CUMPLIMIENTO PARA EL TAMIZAJE.</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Wingdings" panose="05000000000000000000" pitchFamily="2" charset="2"/>
              <a:buChar char=""/>
              <a:tabLst>
                <a:tab pos="266700" algn="l"/>
              </a:tabLst>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Participar en los CAI de las redes para poder coordinar mejor con todos los centros de salud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Wingdings" panose="05000000000000000000" pitchFamily="2" charset="2"/>
              <a:buChar char=""/>
              <a:tabLst>
                <a:tab pos="266700" algn="l"/>
              </a:tabLst>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Capacitar y hacer conocer a los padres de familia que visitan los centros de salud sobre la importancia del TAMIZAJE NEONATAL.</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Wingdings" panose="05000000000000000000" pitchFamily="2" charset="2"/>
              <a:buChar char=""/>
              <a:tabLst>
                <a:tab pos="266700" algn="l"/>
              </a:tabLst>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Apoyar a los pacientes POSITIVOS DETECTADOS en el Programa.</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marL="342900" lvl="0" indent="-342900" algn="just">
              <a:buFont typeface="Wingdings" panose="05000000000000000000" pitchFamily="2" charset="2"/>
              <a:buChar char=""/>
              <a:tabLst>
                <a:tab pos="266700" algn="l"/>
              </a:tabLst>
            </a:pPr>
            <a:r>
              <a:rPr lang="es-BO" sz="1800" dirty="0">
                <a:solidFill>
                  <a:srgbClr val="000000"/>
                </a:solidFill>
                <a:effectLst/>
                <a:latin typeface="Arial" panose="020B0604020202020204" pitchFamily="34" charset="0"/>
                <a:ea typeface="Times New Roman" panose="02020603050405020304" pitchFamily="18" charset="0"/>
                <a:cs typeface="Century Gothic" panose="020B0502020202020204" pitchFamily="34" charset="0"/>
              </a:rPr>
              <a:t>Aumentar las coberturas del programa en esta gestión </a:t>
            </a:r>
            <a:endParaRPr lang="es-BO" sz="1800" dirty="0">
              <a:solidFill>
                <a:srgbClr val="000000"/>
              </a:solidFill>
              <a:effectLst/>
              <a:latin typeface="Century Gothic" panose="020B0502020202020204" pitchFamily="34" charset="0"/>
              <a:ea typeface="Times New Roman" panose="02020603050405020304" pitchFamily="18" charset="0"/>
              <a:cs typeface="Century Gothic" panose="020B0502020202020204" pitchFamily="34" charset="0"/>
            </a:endParaRPr>
          </a:p>
          <a:p>
            <a:pPr algn="just">
              <a:lnSpc>
                <a:spcPts val="3158"/>
              </a:lnSpc>
            </a:pPr>
            <a:endParaRPr lang="es-BO" sz="3200" dirty="0"/>
          </a:p>
        </p:txBody>
      </p:sp>
      <p:sp>
        <p:nvSpPr>
          <p:cNvPr id="25" name="Freeform 25"/>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s-BO"/>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grpSp>
        <p:nvGrpSpPr>
          <p:cNvPr id="3" name="Group 3"/>
          <p:cNvGrpSpPr/>
          <p:nvPr/>
        </p:nvGrpSpPr>
        <p:grpSpPr>
          <a:xfrm>
            <a:off x="-558919" y="213215"/>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s-BO"/>
            </a:p>
          </p:txBody>
        </p:sp>
        <p:sp>
          <p:nvSpPr>
            <p:cNvPr id="5" name="TextBox 5"/>
            <p:cNvSpPr txBox="1"/>
            <p:nvPr/>
          </p:nvSpPr>
          <p:spPr>
            <a:xfrm>
              <a:off x="0" y="-57150"/>
              <a:ext cx="5016842" cy="869950"/>
            </a:xfrm>
            <a:prstGeom prst="rect">
              <a:avLst/>
            </a:prstGeom>
          </p:spPr>
          <p:txBody>
            <a:bodyPr lIns="50800" tIns="50800" rIns="50800" bIns="50800" rtlCol="0" anchor="ctr"/>
            <a:lstStyle/>
            <a:p>
              <a:pPr algn="ctr">
                <a:lnSpc>
                  <a:spcPts val="7799"/>
                </a:lnSpc>
              </a:pPr>
              <a:r>
                <a:rPr lang="en-US" sz="5999">
                  <a:solidFill>
                    <a:srgbClr val="FFFFFF"/>
                  </a:solidFill>
                  <a:latin typeface="Open Sauce Bold"/>
                </a:rPr>
                <a:t>UNIDAD DE ENDOCRINOLOGÍA</a:t>
              </a:r>
            </a:p>
          </p:txBody>
        </p:sp>
      </p:grpSp>
      <p:sp>
        <p:nvSpPr>
          <p:cNvPr id="6" name="Freeform 6"/>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7" name="Freeform 7"/>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8" name="Freeform 8"/>
          <p:cNvSpPr/>
          <p:nvPr/>
        </p:nvSpPr>
        <p:spPr>
          <a:xfrm>
            <a:off x="3493256" y="3674069"/>
            <a:ext cx="11301487" cy="5958985"/>
          </a:xfrm>
          <a:custGeom>
            <a:avLst/>
            <a:gdLst/>
            <a:ahLst/>
            <a:cxnLst/>
            <a:rect l="l" t="t" r="r" b="b"/>
            <a:pathLst>
              <a:path w="11301487" h="5958985">
                <a:moveTo>
                  <a:pt x="0" y="0"/>
                </a:moveTo>
                <a:lnTo>
                  <a:pt x="11301488" y="0"/>
                </a:lnTo>
                <a:lnTo>
                  <a:pt x="11301488" y="5958985"/>
                </a:lnTo>
                <a:lnTo>
                  <a:pt x="0" y="5958985"/>
                </a:lnTo>
                <a:lnTo>
                  <a:pt x="0" y="0"/>
                </a:lnTo>
                <a:close/>
              </a:path>
            </a:pathLst>
          </a:custGeom>
          <a:blipFill>
            <a:blip r:embed="rId5"/>
            <a:stretch>
              <a:fillRect l="-17134" r="-9411"/>
            </a:stretch>
          </a:blipFill>
        </p:spPr>
        <p:txBody>
          <a:bodyPr/>
          <a:lstStyle/>
          <a:p>
            <a:endParaRPr lang="es-BO"/>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94CD1-193B-D9F4-D3EB-310AA817F38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4FA992E-DEF9-747D-EFA0-37D98D1FBEC3}"/>
              </a:ext>
            </a:extLst>
          </p:cNvPr>
          <p:cNvSpPr/>
          <p:nvPr/>
        </p:nvSpPr>
        <p:spPr>
          <a:xfrm flipH="1" flipV="1">
            <a:off x="78119" y="683204"/>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dirty="0"/>
          </a:p>
        </p:txBody>
      </p:sp>
      <p:sp>
        <p:nvSpPr>
          <p:cNvPr id="3" name="TextBox 3">
            <a:extLst>
              <a:ext uri="{FF2B5EF4-FFF2-40B4-BE49-F238E27FC236}">
                <a16:creationId xmlns:a16="http://schemas.microsoft.com/office/drawing/2014/main" id="{0D6FC147-62DC-02E8-3BF5-1C777DEC5E64}"/>
              </a:ext>
            </a:extLst>
          </p:cNvPr>
          <p:cNvSpPr txBox="1"/>
          <p:nvPr/>
        </p:nvSpPr>
        <p:spPr>
          <a:xfrm>
            <a:off x="413271" y="28575"/>
            <a:ext cx="17617697" cy="674800"/>
          </a:xfrm>
          <a:prstGeom prst="rect">
            <a:avLst/>
          </a:prstGeom>
        </p:spPr>
        <p:txBody>
          <a:bodyPr lIns="0" tIns="0" rIns="0" bIns="0" rtlCol="0" anchor="t">
            <a:spAutoFit/>
          </a:bodyPr>
          <a:lstStyle/>
          <a:p>
            <a:pPr>
              <a:lnSpc>
                <a:spcPts val="5169"/>
              </a:lnSpc>
            </a:pPr>
            <a:r>
              <a:rPr lang="en-US" sz="5221" spc="182" dirty="0">
                <a:solidFill>
                  <a:srgbClr val="040506"/>
                </a:solidFill>
                <a:latin typeface="Codec Pro ExtraBold"/>
              </a:rPr>
              <a:t>UNIDAD DE ENDOCRINOLOGIA</a:t>
            </a:r>
          </a:p>
        </p:txBody>
      </p:sp>
      <p:grpSp>
        <p:nvGrpSpPr>
          <p:cNvPr id="5" name="Group 5">
            <a:extLst>
              <a:ext uri="{FF2B5EF4-FFF2-40B4-BE49-F238E27FC236}">
                <a16:creationId xmlns:a16="http://schemas.microsoft.com/office/drawing/2014/main" id="{E7E09774-49D5-8AAF-1272-498F599C7B48}"/>
              </a:ext>
            </a:extLst>
          </p:cNvPr>
          <p:cNvGrpSpPr/>
          <p:nvPr/>
        </p:nvGrpSpPr>
        <p:grpSpPr>
          <a:xfrm>
            <a:off x="16687723" y="-1533283"/>
            <a:ext cx="3964049" cy="3964049"/>
            <a:chOff x="0" y="0"/>
            <a:chExt cx="812800" cy="812800"/>
          </a:xfrm>
        </p:grpSpPr>
        <p:sp>
          <p:nvSpPr>
            <p:cNvPr id="6" name="Freeform 6">
              <a:extLst>
                <a:ext uri="{FF2B5EF4-FFF2-40B4-BE49-F238E27FC236}">
                  <a16:creationId xmlns:a16="http://schemas.microsoft.com/office/drawing/2014/main" id="{C9820250-6B96-672C-CFDB-3069031935A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s-BO"/>
            </a:p>
          </p:txBody>
        </p:sp>
        <p:sp>
          <p:nvSpPr>
            <p:cNvPr id="7" name="TextBox 7">
              <a:extLst>
                <a:ext uri="{FF2B5EF4-FFF2-40B4-BE49-F238E27FC236}">
                  <a16:creationId xmlns:a16="http://schemas.microsoft.com/office/drawing/2014/main" id="{BA6340E8-4397-6B4D-D35A-A0F8933CC39D}"/>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Freeform 8">
            <a:extLst>
              <a:ext uri="{FF2B5EF4-FFF2-40B4-BE49-F238E27FC236}">
                <a16:creationId xmlns:a16="http://schemas.microsoft.com/office/drawing/2014/main" id="{58E6682A-14E9-1607-22E5-24F830020EB8}"/>
              </a:ext>
            </a:extLst>
          </p:cNvPr>
          <p:cNvSpPr/>
          <p:nvPr/>
        </p:nvSpPr>
        <p:spPr>
          <a:xfrm>
            <a:off x="11797141" y="-6529306"/>
            <a:ext cx="9348363" cy="9348363"/>
          </a:xfrm>
          <a:custGeom>
            <a:avLst/>
            <a:gdLst/>
            <a:ahLst/>
            <a:cxnLst/>
            <a:rect l="l" t="t" r="r" b="b"/>
            <a:pathLst>
              <a:path w="9348363" h="9348363">
                <a:moveTo>
                  <a:pt x="0" y="0"/>
                </a:moveTo>
                <a:lnTo>
                  <a:pt x="9348363" y="0"/>
                </a:lnTo>
                <a:lnTo>
                  <a:pt x="9348363" y="9348362"/>
                </a:lnTo>
                <a:lnTo>
                  <a:pt x="0" y="93483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graphicFrame>
        <p:nvGraphicFramePr>
          <p:cNvPr id="11" name="Gráfico 10">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994932325"/>
              </p:ext>
            </p:extLst>
          </p:nvPr>
        </p:nvGraphicFramePr>
        <p:xfrm>
          <a:off x="413271" y="3167395"/>
          <a:ext cx="9549592" cy="40093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Tabla 11">
            <a:extLst>
              <a:ext uri="{FF2B5EF4-FFF2-40B4-BE49-F238E27FC236}">
                <a16:creationId xmlns:a16="http://schemas.microsoft.com/office/drawing/2014/main" id="{F4F6EBBB-A0C8-5017-F49A-9FDEDBF23F1F}"/>
              </a:ext>
            </a:extLst>
          </p:cNvPr>
          <p:cNvGraphicFramePr>
            <a:graphicFrameLocks noGrp="1"/>
          </p:cNvGraphicFramePr>
          <p:nvPr>
            <p:extLst>
              <p:ext uri="{D42A27DB-BD31-4B8C-83A1-F6EECF244321}">
                <p14:modId xmlns:p14="http://schemas.microsoft.com/office/powerpoint/2010/main" val="941189001"/>
              </p:ext>
            </p:extLst>
          </p:nvPr>
        </p:nvGraphicFramePr>
        <p:xfrm>
          <a:off x="12268200" y="4010024"/>
          <a:ext cx="4025900" cy="1707942"/>
        </p:xfrm>
        <a:graphic>
          <a:graphicData uri="http://schemas.openxmlformats.org/drawingml/2006/table">
            <a:tbl>
              <a:tblPr>
                <a:tableStyleId>{5C22544A-7EE6-4342-B048-85BDC9FD1C3A}</a:tableStyleId>
              </a:tblPr>
              <a:tblGrid>
                <a:gridCol w="2903698">
                  <a:extLst>
                    <a:ext uri="{9D8B030D-6E8A-4147-A177-3AD203B41FA5}">
                      <a16:colId xmlns:a16="http://schemas.microsoft.com/office/drawing/2014/main" val="4127073944"/>
                    </a:ext>
                  </a:extLst>
                </a:gridCol>
                <a:gridCol w="1122202">
                  <a:extLst>
                    <a:ext uri="{9D8B030D-6E8A-4147-A177-3AD203B41FA5}">
                      <a16:colId xmlns:a16="http://schemas.microsoft.com/office/drawing/2014/main" val="1314270320"/>
                    </a:ext>
                  </a:extLst>
                </a:gridCol>
              </a:tblGrid>
              <a:tr h="737797">
                <a:tc gridSpan="2">
                  <a:txBody>
                    <a:bodyPr/>
                    <a:lstStyle/>
                    <a:p>
                      <a:pPr algn="ctr" fontAlgn="ctr"/>
                      <a:r>
                        <a:rPr lang="es-BO" sz="2000" u="none" strike="noStrike">
                          <a:effectLst/>
                        </a:rPr>
                        <a:t>CONSULTAS EXTERNAS  ENDOCRINOLOGIA REALIZADAS</a:t>
                      </a:r>
                      <a:endParaRPr lang="es-BO" sz="2000" b="1" i="0" u="none" strike="noStrike">
                        <a:solidFill>
                          <a:srgbClr val="FFFFFF"/>
                        </a:solidFill>
                        <a:effectLst/>
                        <a:latin typeface="Calibri" panose="020F0502020204030204" pitchFamily="34" charset="0"/>
                      </a:endParaRPr>
                    </a:p>
                  </a:txBody>
                  <a:tcPr marL="9525" marR="9525" marT="9525" marB="0" anchor="ctr"/>
                </a:tc>
                <a:tc hMerge="1">
                  <a:txBody>
                    <a:bodyPr/>
                    <a:lstStyle/>
                    <a:p>
                      <a:endParaRPr lang="es-BO"/>
                    </a:p>
                  </a:txBody>
                  <a:tcPr/>
                </a:tc>
                <a:extLst>
                  <a:ext uri="{0D108BD9-81ED-4DB2-BD59-A6C34878D82A}">
                    <a16:rowId xmlns:a16="http://schemas.microsoft.com/office/drawing/2014/main" val="1578421268"/>
                  </a:ext>
                </a:extLst>
              </a:tr>
              <a:tr h="327910">
                <a:tc>
                  <a:txBody>
                    <a:bodyPr/>
                    <a:lstStyle/>
                    <a:p>
                      <a:pPr algn="l" fontAlgn="ctr"/>
                      <a:r>
                        <a:rPr lang="es-BO" sz="2000" u="none" strike="noStrike">
                          <a:effectLst/>
                        </a:rPr>
                        <a:t>PLANIFICADAS</a:t>
                      </a:r>
                      <a:endParaRPr lang="es-BO" sz="20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BO" sz="2000" u="none" strike="noStrike">
                          <a:effectLst/>
                        </a:rPr>
                        <a:t>864</a:t>
                      </a:r>
                      <a:endParaRPr lang="es-BO" sz="2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18161933"/>
                  </a:ext>
                </a:extLst>
              </a:tr>
              <a:tr h="327910">
                <a:tc>
                  <a:txBody>
                    <a:bodyPr/>
                    <a:lstStyle/>
                    <a:p>
                      <a:pPr algn="l" fontAlgn="ctr"/>
                      <a:r>
                        <a:rPr lang="es-BO" sz="2000" u="none" strike="noStrike">
                          <a:effectLst/>
                        </a:rPr>
                        <a:t>REALIZADAS</a:t>
                      </a:r>
                      <a:endParaRPr lang="es-BO" sz="20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BO" sz="2000" u="none" strike="noStrike">
                          <a:effectLst/>
                        </a:rPr>
                        <a:t>697</a:t>
                      </a:r>
                      <a:endParaRPr lang="es-BO" sz="2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66324300"/>
                  </a:ext>
                </a:extLst>
              </a:tr>
              <a:tr h="273258">
                <a:tc>
                  <a:txBody>
                    <a:bodyPr/>
                    <a:lstStyle/>
                    <a:p>
                      <a:pPr algn="l" fontAlgn="ctr"/>
                      <a:r>
                        <a:rPr lang="es-BO" sz="2000" u="none" strike="noStrike">
                          <a:effectLst/>
                        </a:rPr>
                        <a:t>% CUMPLIMIENTO ANUAL</a:t>
                      </a:r>
                      <a:endParaRPr lang="es-BO" sz="20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s-BO" sz="2000" u="none" strike="noStrike" dirty="0">
                          <a:effectLst/>
                        </a:rPr>
                        <a:t>80,7</a:t>
                      </a:r>
                      <a:endParaRPr lang="es-BO"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89731028"/>
                  </a:ext>
                </a:extLst>
              </a:tr>
            </a:tbl>
          </a:graphicData>
        </a:graphic>
      </p:graphicFrame>
      <p:sp>
        <p:nvSpPr>
          <p:cNvPr id="13" name="Título 12">
            <a:extLst>
              <a:ext uri="{FF2B5EF4-FFF2-40B4-BE49-F238E27FC236}">
                <a16:creationId xmlns:a16="http://schemas.microsoft.com/office/drawing/2014/main" id="{9448EC88-85BE-6291-32C7-D2BD37C85FD2}"/>
              </a:ext>
            </a:extLst>
          </p:cNvPr>
          <p:cNvSpPr>
            <a:spLocks noGrp="1"/>
          </p:cNvSpPr>
          <p:nvPr>
            <p:ph type="ctrTitle"/>
          </p:nvPr>
        </p:nvSpPr>
        <p:spPr>
          <a:xfrm>
            <a:off x="304800" y="1402613"/>
            <a:ext cx="15087600" cy="1707942"/>
          </a:xfrm>
        </p:spPr>
        <p:txBody>
          <a:bodyPr>
            <a:normAutofit/>
          </a:bodyPr>
          <a:lstStyle/>
          <a:p>
            <a:pPr algn="l"/>
            <a:r>
              <a:rPr lang="en-US" sz="2800" spc="231" dirty="0">
                <a:solidFill>
                  <a:srgbClr val="231F20"/>
                </a:solidFill>
                <a:latin typeface="Open Sauce"/>
              </a:rPr>
              <a:t>La Unidad de </a:t>
            </a:r>
            <a:r>
              <a:rPr lang="en-US" sz="2800" spc="231" dirty="0" err="1">
                <a:solidFill>
                  <a:srgbClr val="231F20"/>
                </a:solidFill>
                <a:latin typeface="Open Sauce"/>
              </a:rPr>
              <a:t>Endocrinologia</a:t>
            </a:r>
            <a:r>
              <a:rPr lang="en-US" sz="2800" spc="231" dirty="0">
                <a:solidFill>
                  <a:srgbClr val="231F20"/>
                </a:solidFill>
                <a:latin typeface="Open Sauce"/>
              </a:rPr>
              <a:t> </a:t>
            </a:r>
            <a:r>
              <a:rPr lang="en-US" sz="2800" spc="231" dirty="0" err="1">
                <a:solidFill>
                  <a:srgbClr val="231F20"/>
                </a:solidFill>
                <a:latin typeface="Open Sauce"/>
              </a:rPr>
              <a:t>en</a:t>
            </a:r>
            <a:r>
              <a:rPr lang="en-US" sz="2800" spc="231" dirty="0">
                <a:solidFill>
                  <a:srgbClr val="231F20"/>
                </a:solidFill>
                <a:latin typeface="Open Sauce"/>
              </a:rPr>
              <a:t> la </a:t>
            </a:r>
            <a:r>
              <a:rPr lang="en-US" sz="2800" spc="231" dirty="0" err="1">
                <a:solidFill>
                  <a:srgbClr val="231F20"/>
                </a:solidFill>
                <a:latin typeface="Open Sauce"/>
              </a:rPr>
              <a:t>Gestión</a:t>
            </a:r>
            <a:r>
              <a:rPr lang="en-US" sz="2800" spc="231" dirty="0">
                <a:solidFill>
                  <a:srgbClr val="231F20"/>
                </a:solidFill>
                <a:latin typeface="Open Sauce"/>
              </a:rPr>
              <a:t> 2024, </a:t>
            </a:r>
            <a:r>
              <a:rPr lang="en-US" sz="2800" spc="231" dirty="0" err="1">
                <a:solidFill>
                  <a:srgbClr val="231F20"/>
                </a:solidFill>
                <a:latin typeface="Open Sauce"/>
              </a:rPr>
              <a:t>atendio</a:t>
            </a:r>
            <a:r>
              <a:rPr lang="en-US" sz="2800" spc="231" dirty="0">
                <a:solidFill>
                  <a:srgbClr val="231F20"/>
                </a:solidFill>
                <a:latin typeface="Open Sauce"/>
              </a:rPr>
              <a:t> a 697 </a:t>
            </a:r>
            <a:r>
              <a:rPr lang="en-US" sz="2800" spc="231" dirty="0" err="1">
                <a:solidFill>
                  <a:srgbClr val="231F20"/>
                </a:solidFill>
                <a:latin typeface="Open Sauce"/>
              </a:rPr>
              <a:t>pacientes</a:t>
            </a:r>
            <a:r>
              <a:rPr lang="en-US" sz="2800" spc="231" dirty="0">
                <a:solidFill>
                  <a:srgbClr val="231F20"/>
                </a:solidFill>
                <a:latin typeface="Open Sauce"/>
              </a:rPr>
              <a:t> </a:t>
            </a:r>
            <a:r>
              <a:rPr lang="en-US" sz="2800" spc="231" dirty="0" err="1">
                <a:solidFill>
                  <a:srgbClr val="231F20"/>
                </a:solidFill>
                <a:latin typeface="Open Sauce"/>
              </a:rPr>
              <a:t>llegando</a:t>
            </a:r>
            <a:r>
              <a:rPr lang="en-US" sz="2800" spc="231" dirty="0">
                <a:solidFill>
                  <a:srgbClr val="231F20"/>
                </a:solidFill>
                <a:latin typeface="Open Sauce"/>
              </a:rPr>
              <a:t> a </a:t>
            </a:r>
            <a:r>
              <a:rPr lang="en-US" sz="2800" spc="231" dirty="0" err="1">
                <a:solidFill>
                  <a:srgbClr val="231F20"/>
                </a:solidFill>
                <a:latin typeface="Open Sauce"/>
              </a:rPr>
              <a:t>una</a:t>
            </a:r>
            <a:r>
              <a:rPr lang="en-US" sz="2800" spc="231" dirty="0">
                <a:solidFill>
                  <a:srgbClr val="231F20"/>
                </a:solidFill>
                <a:latin typeface="Open Sauce"/>
              </a:rPr>
              <a:t> </a:t>
            </a:r>
            <a:r>
              <a:rPr lang="en-US" sz="2800" spc="231" dirty="0" err="1">
                <a:solidFill>
                  <a:srgbClr val="231F20"/>
                </a:solidFill>
                <a:latin typeface="Open Sauce"/>
              </a:rPr>
              <a:t>ejecución</a:t>
            </a:r>
            <a:r>
              <a:rPr lang="en-US" sz="2800" spc="231" dirty="0">
                <a:solidFill>
                  <a:srgbClr val="231F20"/>
                </a:solidFill>
                <a:latin typeface="Open Sauce"/>
              </a:rPr>
              <a:t> del 80%del POA)</a:t>
            </a:r>
            <a:br>
              <a:rPr lang="en-US" sz="2800" spc="231" dirty="0">
                <a:solidFill>
                  <a:srgbClr val="231F20"/>
                </a:solidFill>
                <a:latin typeface="Open Sauce"/>
              </a:rPr>
            </a:br>
            <a:endParaRPr lang="es-BO" sz="2800" dirty="0"/>
          </a:p>
        </p:txBody>
      </p:sp>
      <p:sp>
        <p:nvSpPr>
          <p:cNvPr id="14" name="Subtítulo 13">
            <a:extLst>
              <a:ext uri="{FF2B5EF4-FFF2-40B4-BE49-F238E27FC236}">
                <a16:creationId xmlns:a16="http://schemas.microsoft.com/office/drawing/2014/main" id="{3CAC3315-036A-311B-8769-B3D6F274D5F0}"/>
              </a:ext>
            </a:extLst>
          </p:cNvPr>
          <p:cNvSpPr>
            <a:spLocks noGrp="1"/>
          </p:cNvSpPr>
          <p:nvPr>
            <p:ph type="subTitle" idx="1"/>
          </p:nvPr>
        </p:nvSpPr>
        <p:spPr/>
        <p:txBody>
          <a:bodyPr/>
          <a:lstStyle/>
          <a:p>
            <a:endParaRPr lang="es-BO" dirty="0"/>
          </a:p>
        </p:txBody>
      </p:sp>
    </p:spTree>
    <p:extLst>
      <p:ext uri="{BB962C8B-B14F-4D97-AF65-F5344CB8AC3E}">
        <p14:creationId xmlns:p14="http://schemas.microsoft.com/office/powerpoint/2010/main" val="2120188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grpSp>
        <p:nvGrpSpPr>
          <p:cNvPr id="3" name="Group 3"/>
          <p:cNvGrpSpPr/>
          <p:nvPr/>
        </p:nvGrpSpPr>
        <p:grpSpPr>
          <a:xfrm>
            <a:off x="838200" y="437722"/>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s-BO"/>
            </a:p>
          </p:txBody>
        </p:sp>
        <p:sp>
          <p:nvSpPr>
            <p:cNvPr id="5" name="TextBox 5"/>
            <p:cNvSpPr txBox="1"/>
            <p:nvPr/>
          </p:nvSpPr>
          <p:spPr>
            <a:xfrm>
              <a:off x="0" y="-57150"/>
              <a:ext cx="5016842" cy="869950"/>
            </a:xfrm>
            <a:prstGeom prst="rect">
              <a:avLst/>
            </a:prstGeom>
          </p:spPr>
          <p:txBody>
            <a:bodyPr lIns="50800" tIns="50800" rIns="50800" bIns="50800" rtlCol="0" anchor="ctr"/>
            <a:lstStyle/>
            <a:p>
              <a:pPr algn="ctr">
                <a:lnSpc>
                  <a:spcPts val="7799"/>
                </a:lnSpc>
              </a:pPr>
              <a:r>
                <a:rPr lang="en-US" sz="5999" dirty="0" err="1">
                  <a:solidFill>
                    <a:srgbClr val="FFFFFF"/>
                  </a:solidFill>
                  <a:latin typeface="Open Sauce Bold"/>
                </a:rPr>
                <a:t>TRABAJO</a:t>
              </a:r>
              <a:r>
                <a:rPr lang="en-US" sz="5999" dirty="0">
                  <a:solidFill>
                    <a:srgbClr val="FFFFFF"/>
                  </a:solidFill>
                  <a:latin typeface="Open Sauce Bold"/>
                </a:rPr>
                <a:t> SOCIAL</a:t>
              </a:r>
            </a:p>
          </p:txBody>
        </p:sp>
      </p:grpSp>
      <p:sp>
        <p:nvSpPr>
          <p:cNvPr id="6" name="Freeform 6"/>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7" name="Freeform 7"/>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pic>
        <p:nvPicPr>
          <p:cNvPr id="9" name="Imagen 8">
            <a:extLst>
              <a:ext uri="{FF2B5EF4-FFF2-40B4-BE49-F238E27FC236}">
                <a16:creationId xmlns:a16="http://schemas.microsoft.com/office/drawing/2014/main" id="{619E5B61-D191-1FE1-9591-ABB89CE5A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3299315"/>
            <a:ext cx="4572000" cy="6557840"/>
          </a:xfrm>
          <a:prstGeom prst="rect">
            <a:avLst/>
          </a:prstGeom>
        </p:spPr>
      </p:pic>
      <p:sp>
        <p:nvSpPr>
          <p:cNvPr id="11" name="2 Subtítulo"/>
          <p:cNvSpPr txBox="1">
            <a:spLocks/>
          </p:cNvSpPr>
          <p:nvPr/>
        </p:nvSpPr>
        <p:spPr>
          <a:xfrm>
            <a:off x="7924800" y="4455463"/>
            <a:ext cx="8991600" cy="5183837"/>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s-ES" sz="4800" b="1" dirty="0"/>
              <a:t>PROPORCIONAR EL ACCESO A LOS SERVICIOS DE LABORATORIO Y ESTUDIOS EN MEDICINA NUCLEAR A TODA LA POBLACIÓN QUE ACUDE A LA INSTITUCIÓN.</a:t>
            </a:r>
          </a:p>
        </p:txBody>
      </p:sp>
      <p:sp>
        <p:nvSpPr>
          <p:cNvPr id="12" name="CuadroTexto 11">
            <a:extLst>
              <a:ext uri="{FF2B5EF4-FFF2-40B4-BE49-F238E27FC236}">
                <a16:creationId xmlns:a16="http://schemas.microsoft.com/office/drawing/2014/main" id="{3488FEB1-2BF5-15F1-358A-DE6FF7A05B4A}"/>
              </a:ext>
            </a:extLst>
          </p:cNvPr>
          <p:cNvSpPr txBox="1"/>
          <p:nvPr/>
        </p:nvSpPr>
        <p:spPr>
          <a:xfrm>
            <a:off x="7924801" y="3698471"/>
            <a:ext cx="3505200" cy="830997"/>
          </a:xfrm>
          <a:prstGeom prst="rect">
            <a:avLst/>
          </a:prstGeom>
          <a:noFill/>
        </p:spPr>
        <p:txBody>
          <a:bodyPr wrap="square" rtlCol="0">
            <a:spAutoFit/>
          </a:bodyPr>
          <a:lstStyle/>
          <a:p>
            <a:r>
              <a:rPr lang="es-ES" sz="4800" b="1" dirty="0"/>
              <a:t>OBJETIVO</a:t>
            </a:r>
            <a:endParaRPr lang="es-BO" sz="4800" b="1" dirty="0"/>
          </a:p>
        </p:txBody>
      </p:sp>
    </p:spTree>
    <p:extLst>
      <p:ext uri="{BB962C8B-B14F-4D97-AF65-F5344CB8AC3E}">
        <p14:creationId xmlns:p14="http://schemas.microsoft.com/office/powerpoint/2010/main" val="3246979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627178DD-42DA-F5FC-D11E-820F2E5C414C}"/>
              </a:ext>
            </a:extLst>
          </p:cNvPr>
          <p:cNvGraphicFramePr>
            <a:graphicFrameLocks noGrp="1"/>
          </p:cNvGraphicFramePr>
          <p:nvPr>
            <p:extLst>
              <p:ext uri="{D42A27DB-BD31-4B8C-83A1-F6EECF244321}">
                <p14:modId xmlns:p14="http://schemas.microsoft.com/office/powerpoint/2010/main" val="2427291685"/>
              </p:ext>
            </p:extLst>
          </p:nvPr>
        </p:nvGraphicFramePr>
        <p:xfrm>
          <a:off x="914400" y="3047077"/>
          <a:ext cx="7696518" cy="6560337"/>
        </p:xfrm>
        <a:graphic>
          <a:graphicData uri="http://schemas.openxmlformats.org/drawingml/2006/table">
            <a:tbl>
              <a:tblPr firstRow="1" firstCol="1" bandRow="1">
                <a:tableStyleId>{5C22544A-7EE6-4342-B048-85BDC9FD1C3A}</a:tableStyleId>
              </a:tblPr>
              <a:tblGrid>
                <a:gridCol w="2389485">
                  <a:extLst>
                    <a:ext uri="{9D8B030D-6E8A-4147-A177-3AD203B41FA5}">
                      <a16:colId xmlns:a16="http://schemas.microsoft.com/office/drawing/2014/main" val="1297130125"/>
                    </a:ext>
                  </a:extLst>
                </a:gridCol>
                <a:gridCol w="5307033">
                  <a:extLst>
                    <a:ext uri="{9D8B030D-6E8A-4147-A177-3AD203B41FA5}">
                      <a16:colId xmlns:a16="http://schemas.microsoft.com/office/drawing/2014/main" val="4112676462"/>
                    </a:ext>
                  </a:extLst>
                </a:gridCol>
              </a:tblGrid>
              <a:tr h="343755">
                <a:tc>
                  <a:txBody>
                    <a:bodyPr/>
                    <a:lstStyle/>
                    <a:p>
                      <a:pPr algn="just">
                        <a:lnSpc>
                          <a:spcPct val="107000"/>
                        </a:lnSpc>
                        <a:spcAft>
                          <a:spcPts val="800"/>
                        </a:spcAft>
                      </a:pPr>
                      <a:r>
                        <a:rPr lang="es-BO" sz="2400">
                          <a:effectLst/>
                        </a:rPr>
                        <a:t>MES</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400">
                          <a:effectLst/>
                        </a:rPr>
                        <a:t>DESCUENTOS A PACIENTES</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452439219"/>
                  </a:ext>
                </a:extLst>
              </a:tr>
              <a:tr h="690719">
                <a:tc>
                  <a:txBody>
                    <a:bodyPr/>
                    <a:lstStyle/>
                    <a:p>
                      <a:pPr algn="just">
                        <a:lnSpc>
                          <a:spcPct val="107000"/>
                        </a:lnSpc>
                        <a:spcAft>
                          <a:spcPts val="800"/>
                        </a:spcAft>
                      </a:pPr>
                      <a:r>
                        <a:rPr lang="es-BO" sz="2400">
                          <a:effectLst/>
                        </a:rPr>
                        <a:t> </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400">
                          <a:effectLst/>
                        </a:rPr>
                        <a:t>ESTUDIOS QUE NO CUBRE S.U.S</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284161009"/>
                  </a:ext>
                </a:extLst>
              </a:tr>
              <a:tr h="343755">
                <a:tc>
                  <a:txBody>
                    <a:bodyPr/>
                    <a:lstStyle/>
                    <a:p>
                      <a:pPr algn="just">
                        <a:lnSpc>
                          <a:spcPct val="107000"/>
                        </a:lnSpc>
                        <a:spcAft>
                          <a:spcPts val="800"/>
                        </a:spcAft>
                      </a:pPr>
                      <a:r>
                        <a:rPr lang="es-BO" sz="2400">
                          <a:effectLst/>
                        </a:rPr>
                        <a:t>ENERO </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400">
                          <a:effectLst/>
                        </a:rPr>
                        <a:t>0</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673658764"/>
                  </a:ext>
                </a:extLst>
              </a:tr>
              <a:tr h="343755">
                <a:tc>
                  <a:txBody>
                    <a:bodyPr/>
                    <a:lstStyle/>
                    <a:p>
                      <a:pPr algn="just">
                        <a:lnSpc>
                          <a:spcPct val="107000"/>
                        </a:lnSpc>
                        <a:spcAft>
                          <a:spcPts val="800"/>
                        </a:spcAft>
                      </a:pPr>
                      <a:r>
                        <a:rPr lang="es-BO" sz="2400">
                          <a:effectLst/>
                        </a:rPr>
                        <a:t>FEBRERO</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400">
                          <a:effectLst/>
                        </a:rPr>
                        <a:t>4</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511027386"/>
                  </a:ext>
                </a:extLst>
              </a:tr>
              <a:tr h="343755">
                <a:tc>
                  <a:txBody>
                    <a:bodyPr/>
                    <a:lstStyle/>
                    <a:p>
                      <a:pPr algn="just">
                        <a:lnSpc>
                          <a:spcPct val="107000"/>
                        </a:lnSpc>
                        <a:spcAft>
                          <a:spcPts val="800"/>
                        </a:spcAft>
                      </a:pPr>
                      <a:r>
                        <a:rPr lang="es-BO" sz="2400">
                          <a:effectLst/>
                        </a:rPr>
                        <a:t>MARZO</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400">
                          <a:effectLst/>
                        </a:rPr>
                        <a:t>3</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40525498"/>
                  </a:ext>
                </a:extLst>
              </a:tr>
              <a:tr h="343755">
                <a:tc>
                  <a:txBody>
                    <a:bodyPr/>
                    <a:lstStyle/>
                    <a:p>
                      <a:pPr algn="just">
                        <a:lnSpc>
                          <a:spcPct val="107000"/>
                        </a:lnSpc>
                        <a:spcAft>
                          <a:spcPts val="800"/>
                        </a:spcAft>
                      </a:pPr>
                      <a:r>
                        <a:rPr lang="es-BO" sz="2400">
                          <a:effectLst/>
                        </a:rPr>
                        <a:t>ABRIL</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400">
                          <a:effectLst/>
                        </a:rPr>
                        <a:t>0</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774610386"/>
                  </a:ext>
                </a:extLst>
              </a:tr>
              <a:tr h="343755">
                <a:tc>
                  <a:txBody>
                    <a:bodyPr/>
                    <a:lstStyle/>
                    <a:p>
                      <a:pPr algn="just">
                        <a:lnSpc>
                          <a:spcPct val="107000"/>
                        </a:lnSpc>
                        <a:spcAft>
                          <a:spcPts val="800"/>
                        </a:spcAft>
                      </a:pPr>
                      <a:r>
                        <a:rPr lang="es-BO" sz="2400">
                          <a:effectLst/>
                        </a:rPr>
                        <a:t>MAYO</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400">
                          <a:effectLst/>
                        </a:rPr>
                        <a:t>0</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41351821"/>
                  </a:ext>
                </a:extLst>
              </a:tr>
              <a:tr h="343755">
                <a:tc>
                  <a:txBody>
                    <a:bodyPr/>
                    <a:lstStyle/>
                    <a:p>
                      <a:pPr algn="just">
                        <a:lnSpc>
                          <a:spcPct val="107000"/>
                        </a:lnSpc>
                        <a:spcAft>
                          <a:spcPts val="800"/>
                        </a:spcAft>
                      </a:pPr>
                      <a:r>
                        <a:rPr lang="es-BO" sz="2400">
                          <a:effectLst/>
                        </a:rPr>
                        <a:t>JUNIO</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400">
                          <a:effectLst/>
                        </a:rPr>
                        <a:t>2</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843915470"/>
                  </a:ext>
                </a:extLst>
              </a:tr>
              <a:tr h="343755">
                <a:tc>
                  <a:txBody>
                    <a:bodyPr/>
                    <a:lstStyle/>
                    <a:p>
                      <a:pPr algn="just">
                        <a:lnSpc>
                          <a:spcPct val="107000"/>
                        </a:lnSpc>
                        <a:spcAft>
                          <a:spcPts val="800"/>
                        </a:spcAft>
                      </a:pPr>
                      <a:r>
                        <a:rPr lang="es-BO" sz="2400">
                          <a:effectLst/>
                        </a:rPr>
                        <a:t>JULIO</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400">
                          <a:effectLst/>
                        </a:rPr>
                        <a:t>2</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32982273"/>
                  </a:ext>
                </a:extLst>
              </a:tr>
              <a:tr h="343755">
                <a:tc>
                  <a:txBody>
                    <a:bodyPr/>
                    <a:lstStyle/>
                    <a:p>
                      <a:pPr algn="just">
                        <a:lnSpc>
                          <a:spcPct val="107000"/>
                        </a:lnSpc>
                        <a:spcAft>
                          <a:spcPts val="800"/>
                        </a:spcAft>
                      </a:pPr>
                      <a:r>
                        <a:rPr lang="es-BO" sz="2400">
                          <a:effectLst/>
                        </a:rPr>
                        <a:t>AGOSTO</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400">
                          <a:effectLst/>
                        </a:rPr>
                        <a:t>5</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481175879"/>
                  </a:ext>
                </a:extLst>
              </a:tr>
              <a:tr h="690719">
                <a:tc>
                  <a:txBody>
                    <a:bodyPr/>
                    <a:lstStyle/>
                    <a:p>
                      <a:pPr algn="just">
                        <a:lnSpc>
                          <a:spcPct val="107000"/>
                        </a:lnSpc>
                        <a:spcAft>
                          <a:spcPts val="800"/>
                        </a:spcAft>
                      </a:pPr>
                      <a:r>
                        <a:rPr lang="es-BO" sz="2400">
                          <a:effectLst/>
                        </a:rPr>
                        <a:t>SEPTIEMBRE</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400">
                          <a:effectLst/>
                        </a:rPr>
                        <a:t>BAJA</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185146666"/>
                  </a:ext>
                </a:extLst>
              </a:tr>
              <a:tr h="343755">
                <a:tc>
                  <a:txBody>
                    <a:bodyPr/>
                    <a:lstStyle/>
                    <a:p>
                      <a:pPr algn="just">
                        <a:lnSpc>
                          <a:spcPct val="107000"/>
                        </a:lnSpc>
                        <a:spcAft>
                          <a:spcPts val="800"/>
                        </a:spcAft>
                      </a:pPr>
                      <a:r>
                        <a:rPr lang="es-BO" sz="2400">
                          <a:effectLst/>
                        </a:rPr>
                        <a:t>OCTUBRE</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400">
                          <a:effectLst/>
                        </a:rPr>
                        <a:t>MEDICA</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870945266"/>
                  </a:ext>
                </a:extLst>
              </a:tr>
              <a:tr h="690719">
                <a:tc>
                  <a:txBody>
                    <a:bodyPr/>
                    <a:lstStyle/>
                    <a:p>
                      <a:pPr algn="just">
                        <a:lnSpc>
                          <a:spcPct val="107000"/>
                        </a:lnSpc>
                        <a:spcAft>
                          <a:spcPts val="800"/>
                        </a:spcAft>
                      </a:pPr>
                      <a:r>
                        <a:rPr lang="es-BO" sz="2400">
                          <a:effectLst/>
                        </a:rPr>
                        <a:t>NOVIEMBRE</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400">
                          <a:effectLst/>
                        </a:rPr>
                        <a:t>3</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191352321"/>
                  </a:ext>
                </a:extLst>
              </a:tr>
              <a:tr h="343755">
                <a:tc>
                  <a:txBody>
                    <a:bodyPr/>
                    <a:lstStyle/>
                    <a:p>
                      <a:pPr algn="just">
                        <a:lnSpc>
                          <a:spcPct val="107000"/>
                        </a:lnSpc>
                        <a:spcAft>
                          <a:spcPts val="800"/>
                        </a:spcAft>
                      </a:pPr>
                      <a:r>
                        <a:rPr lang="es-BO" sz="2400">
                          <a:effectLst/>
                        </a:rPr>
                        <a:t>DICIEMBRE</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400">
                          <a:effectLst/>
                        </a:rPr>
                        <a:t>0</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489917801"/>
                  </a:ext>
                </a:extLst>
              </a:tr>
              <a:tr h="343755">
                <a:tc>
                  <a:txBody>
                    <a:bodyPr/>
                    <a:lstStyle/>
                    <a:p>
                      <a:pPr algn="just">
                        <a:lnSpc>
                          <a:spcPct val="107000"/>
                        </a:lnSpc>
                        <a:spcAft>
                          <a:spcPts val="800"/>
                        </a:spcAft>
                      </a:pPr>
                      <a:r>
                        <a:rPr lang="es-BO" sz="2400">
                          <a:effectLst/>
                        </a:rPr>
                        <a:t>TOTAL </a:t>
                      </a:r>
                      <a:endParaRPr lang="es-B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400" dirty="0">
                          <a:effectLst/>
                        </a:rPr>
                        <a:t>19</a:t>
                      </a:r>
                      <a:endParaRPr lang="es-BO"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37984529"/>
                  </a:ext>
                </a:extLst>
              </a:tr>
            </a:tbl>
          </a:graphicData>
        </a:graphic>
      </p:graphicFrame>
      <p:sp>
        <p:nvSpPr>
          <p:cNvPr id="4" name="Subtítulo 3">
            <a:extLst>
              <a:ext uri="{FF2B5EF4-FFF2-40B4-BE49-F238E27FC236}">
                <a16:creationId xmlns:a16="http://schemas.microsoft.com/office/drawing/2014/main" id="{51D78C98-D1D5-16D8-40E6-A605FAD4EE6F}"/>
              </a:ext>
            </a:extLst>
          </p:cNvPr>
          <p:cNvSpPr>
            <a:spLocks noGrp="1"/>
          </p:cNvSpPr>
          <p:nvPr>
            <p:ph type="subTitle" idx="1"/>
          </p:nvPr>
        </p:nvSpPr>
        <p:spPr>
          <a:xfrm>
            <a:off x="533400" y="1828800"/>
            <a:ext cx="15621000" cy="1181100"/>
          </a:xfrm>
        </p:spPr>
        <p:txBody>
          <a:bodyPr/>
          <a:lstStyle/>
          <a:p>
            <a:r>
              <a:rPr lang="es-BO" dirty="0"/>
              <a:t>La unidad trabajo tanto con beneficiarios SUS mediante la coordinación con los Hospitales, al igual que con pacientes privados</a:t>
            </a:r>
          </a:p>
        </p:txBody>
      </p:sp>
      <p:graphicFrame>
        <p:nvGraphicFramePr>
          <p:cNvPr id="5" name="Tabla 4">
            <a:extLst>
              <a:ext uri="{FF2B5EF4-FFF2-40B4-BE49-F238E27FC236}">
                <a16:creationId xmlns:a16="http://schemas.microsoft.com/office/drawing/2014/main" id="{79A29BCD-9099-63D7-CA29-08BC034A3646}"/>
              </a:ext>
            </a:extLst>
          </p:cNvPr>
          <p:cNvGraphicFramePr>
            <a:graphicFrameLocks noGrp="1"/>
          </p:cNvGraphicFramePr>
          <p:nvPr>
            <p:extLst>
              <p:ext uri="{D42A27DB-BD31-4B8C-83A1-F6EECF244321}">
                <p14:modId xmlns:p14="http://schemas.microsoft.com/office/powerpoint/2010/main" val="4153749862"/>
              </p:ext>
            </p:extLst>
          </p:nvPr>
        </p:nvGraphicFramePr>
        <p:xfrm>
          <a:off x="11049001" y="3238500"/>
          <a:ext cx="5105400" cy="5943597"/>
        </p:xfrm>
        <a:graphic>
          <a:graphicData uri="http://schemas.openxmlformats.org/drawingml/2006/table">
            <a:tbl>
              <a:tblPr firstRow="1" firstCol="1" bandRow="1">
                <a:tableStyleId>{5C22544A-7EE6-4342-B048-85BDC9FD1C3A}</a:tableStyleId>
              </a:tblPr>
              <a:tblGrid>
                <a:gridCol w="1441618">
                  <a:extLst>
                    <a:ext uri="{9D8B030D-6E8A-4147-A177-3AD203B41FA5}">
                      <a16:colId xmlns:a16="http://schemas.microsoft.com/office/drawing/2014/main" val="315489705"/>
                    </a:ext>
                  </a:extLst>
                </a:gridCol>
                <a:gridCol w="3663782">
                  <a:extLst>
                    <a:ext uri="{9D8B030D-6E8A-4147-A177-3AD203B41FA5}">
                      <a16:colId xmlns:a16="http://schemas.microsoft.com/office/drawing/2014/main" val="1770233754"/>
                    </a:ext>
                  </a:extLst>
                </a:gridCol>
              </a:tblGrid>
              <a:tr h="662451">
                <a:tc>
                  <a:txBody>
                    <a:bodyPr/>
                    <a:lstStyle/>
                    <a:p>
                      <a:pPr algn="just">
                        <a:lnSpc>
                          <a:spcPct val="107000"/>
                        </a:lnSpc>
                        <a:spcAft>
                          <a:spcPts val="800"/>
                        </a:spcAft>
                      </a:pPr>
                      <a:r>
                        <a:rPr lang="es-BO" sz="2000">
                          <a:effectLst/>
                        </a:rPr>
                        <a:t>MES</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000">
                          <a:effectLst/>
                        </a:rPr>
                        <a:t>COORDINACION CON HOSPITALES </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551916508"/>
                  </a:ext>
                </a:extLst>
              </a:tr>
              <a:tr h="329687">
                <a:tc>
                  <a:txBody>
                    <a:bodyPr/>
                    <a:lstStyle/>
                    <a:p>
                      <a:pPr algn="just">
                        <a:lnSpc>
                          <a:spcPct val="107000"/>
                        </a:lnSpc>
                        <a:spcAft>
                          <a:spcPts val="800"/>
                        </a:spcAft>
                      </a:pPr>
                      <a:r>
                        <a:rPr lang="es-BO" sz="2000">
                          <a:effectLst/>
                        </a:rPr>
                        <a:t> </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000">
                          <a:effectLst/>
                        </a:rPr>
                        <a:t>1ER, 2DO Y 3ER NIVEL</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580242824"/>
                  </a:ext>
                </a:extLst>
              </a:tr>
              <a:tr h="329687">
                <a:tc>
                  <a:txBody>
                    <a:bodyPr/>
                    <a:lstStyle/>
                    <a:p>
                      <a:pPr algn="just">
                        <a:lnSpc>
                          <a:spcPct val="107000"/>
                        </a:lnSpc>
                        <a:spcAft>
                          <a:spcPts val="800"/>
                        </a:spcAft>
                      </a:pPr>
                      <a:r>
                        <a:rPr lang="es-BO" sz="2000">
                          <a:effectLst/>
                        </a:rPr>
                        <a:t>ENERO </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000">
                          <a:effectLst/>
                        </a:rPr>
                        <a:t>16</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63029267"/>
                  </a:ext>
                </a:extLst>
              </a:tr>
              <a:tr h="329687">
                <a:tc>
                  <a:txBody>
                    <a:bodyPr/>
                    <a:lstStyle/>
                    <a:p>
                      <a:pPr algn="just">
                        <a:lnSpc>
                          <a:spcPct val="107000"/>
                        </a:lnSpc>
                        <a:spcAft>
                          <a:spcPts val="800"/>
                        </a:spcAft>
                      </a:pPr>
                      <a:r>
                        <a:rPr lang="es-BO" sz="2000">
                          <a:effectLst/>
                        </a:rPr>
                        <a:t>FEBRERO</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000">
                          <a:effectLst/>
                        </a:rPr>
                        <a:t>103</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41459395"/>
                  </a:ext>
                </a:extLst>
              </a:tr>
              <a:tr h="329687">
                <a:tc>
                  <a:txBody>
                    <a:bodyPr/>
                    <a:lstStyle/>
                    <a:p>
                      <a:pPr algn="just">
                        <a:lnSpc>
                          <a:spcPct val="107000"/>
                        </a:lnSpc>
                        <a:spcAft>
                          <a:spcPts val="800"/>
                        </a:spcAft>
                      </a:pPr>
                      <a:r>
                        <a:rPr lang="es-BO" sz="2000">
                          <a:effectLst/>
                        </a:rPr>
                        <a:t>MARZO</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000">
                          <a:effectLst/>
                        </a:rPr>
                        <a:t>43</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468077985"/>
                  </a:ext>
                </a:extLst>
              </a:tr>
              <a:tr h="329687">
                <a:tc>
                  <a:txBody>
                    <a:bodyPr/>
                    <a:lstStyle/>
                    <a:p>
                      <a:pPr algn="just">
                        <a:lnSpc>
                          <a:spcPct val="107000"/>
                        </a:lnSpc>
                        <a:spcAft>
                          <a:spcPts val="800"/>
                        </a:spcAft>
                      </a:pPr>
                      <a:r>
                        <a:rPr lang="es-BO" sz="2000">
                          <a:effectLst/>
                        </a:rPr>
                        <a:t>ABRIL</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000">
                          <a:effectLst/>
                        </a:rPr>
                        <a:t>48</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880182355"/>
                  </a:ext>
                </a:extLst>
              </a:tr>
              <a:tr h="329687">
                <a:tc>
                  <a:txBody>
                    <a:bodyPr/>
                    <a:lstStyle/>
                    <a:p>
                      <a:pPr algn="just">
                        <a:lnSpc>
                          <a:spcPct val="107000"/>
                        </a:lnSpc>
                        <a:spcAft>
                          <a:spcPts val="800"/>
                        </a:spcAft>
                      </a:pPr>
                      <a:r>
                        <a:rPr lang="es-BO" sz="2000">
                          <a:effectLst/>
                        </a:rPr>
                        <a:t>MAYO</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000">
                          <a:effectLst/>
                        </a:rPr>
                        <a:t>40</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866089473"/>
                  </a:ext>
                </a:extLst>
              </a:tr>
              <a:tr h="329687">
                <a:tc>
                  <a:txBody>
                    <a:bodyPr/>
                    <a:lstStyle/>
                    <a:p>
                      <a:pPr algn="just">
                        <a:lnSpc>
                          <a:spcPct val="107000"/>
                        </a:lnSpc>
                        <a:spcAft>
                          <a:spcPts val="800"/>
                        </a:spcAft>
                      </a:pPr>
                      <a:r>
                        <a:rPr lang="es-BO" sz="2000">
                          <a:effectLst/>
                        </a:rPr>
                        <a:t>JUNIO</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000">
                          <a:effectLst/>
                        </a:rPr>
                        <a:t>51</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156931788"/>
                  </a:ext>
                </a:extLst>
              </a:tr>
              <a:tr h="329687">
                <a:tc>
                  <a:txBody>
                    <a:bodyPr/>
                    <a:lstStyle/>
                    <a:p>
                      <a:pPr algn="just">
                        <a:lnSpc>
                          <a:spcPct val="107000"/>
                        </a:lnSpc>
                        <a:spcAft>
                          <a:spcPts val="800"/>
                        </a:spcAft>
                      </a:pPr>
                      <a:r>
                        <a:rPr lang="es-BO" sz="2000">
                          <a:effectLst/>
                        </a:rPr>
                        <a:t>JULIO</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000">
                          <a:effectLst/>
                        </a:rPr>
                        <a:t>49</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06971190"/>
                  </a:ext>
                </a:extLst>
              </a:tr>
              <a:tr h="329687">
                <a:tc>
                  <a:txBody>
                    <a:bodyPr/>
                    <a:lstStyle/>
                    <a:p>
                      <a:pPr algn="just">
                        <a:lnSpc>
                          <a:spcPct val="107000"/>
                        </a:lnSpc>
                        <a:spcAft>
                          <a:spcPts val="800"/>
                        </a:spcAft>
                      </a:pPr>
                      <a:r>
                        <a:rPr lang="es-BO" sz="2000">
                          <a:effectLst/>
                        </a:rPr>
                        <a:t>AGOSTO</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000">
                          <a:effectLst/>
                        </a:rPr>
                        <a:t>24</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873685888"/>
                  </a:ext>
                </a:extLst>
              </a:tr>
              <a:tr h="662451">
                <a:tc>
                  <a:txBody>
                    <a:bodyPr/>
                    <a:lstStyle/>
                    <a:p>
                      <a:pPr algn="just">
                        <a:lnSpc>
                          <a:spcPct val="107000"/>
                        </a:lnSpc>
                        <a:spcAft>
                          <a:spcPts val="800"/>
                        </a:spcAft>
                      </a:pPr>
                      <a:r>
                        <a:rPr lang="es-BO" sz="2000">
                          <a:effectLst/>
                        </a:rPr>
                        <a:t>SEPTIEMBRE</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000">
                          <a:effectLst/>
                        </a:rPr>
                        <a:t>BAJA </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397345567"/>
                  </a:ext>
                </a:extLst>
              </a:tr>
              <a:tr h="329687">
                <a:tc>
                  <a:txBody>
                    <a:bodyPr/>
                    <a:lstStyle/>
                    <a:p>
                      <a:pPr algn="just">
                        <a:lnSpc>
                          <a:spcPct val="107000"/>
                        </a:lnSpc>
                        <a:spcAft>
                          <a:spcPts val="800"/>
                        </a:spcAft>
                      </a:pPr>
                      <a:r>
                        <a:rPr lang="es-BO" sz="2000">
                          <a:effectLst/>
                        </a:rPr>
                        <a:t>OCTUBRE</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000">
                          <a:effectLst/>
                        </a:rPr>
                        <a:t>MEDICA</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459200"/>
                  </a:ext>
                </a:extLst>
              </a:tr>
              <a:tr h="662451">
                <a:tc>
                  <a:txBody>
                    <a:bodyPr/>
                    <a:lstStyle/>
                    <a:p>
                      <a:pPr algn="just">
                        <a:lnSpc>
                          <a:spcPct val="107000"/>
                        </a:lnSpc>
                        <a:spcAft>
                          <a:spcPts val="800"/>
                        </a:spcAft>
                      </a:pPr>
                      <a:r>
                        <a:rPr lang="es-BO" sz="2000">
                          <a:effectLst/>
                        </a:rPr>
                        <a:t>NOVIEMBRE</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000">
                          <a:effectLst/>
                        </a:rPr>
                        <a:t>17</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671509884"/>
                  </a:ext>
                </a:extLst>
              </a:tr>
              <a:tr h="329687">
                <a:tc>
                  <a:txBody>
                    <a:bodyPr/>
                    <a:lstStyle/>
                    <a:p>
                      <a:pPr algn="just">
                        <a:lnSpc>
                          <a:spcPct val="107000"/>
                        </a:lnSpc>
                        <a:spcAft>
                          <a:spcPts val="800"/>
                        </a:spcAft>
                      </a:pPr>
                      <a:r>
                        <a:rPr lang="es-BO" sz="2000">
                          <a:effectLst/>
                        </a:rPr>
                        <a:t>DICIEMBRE</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000">
                          <a:effectLst/>
                        </a:rPr>
                        <a:t>10</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6385345"/>
                  </a:ext>
                </a:extLst>
              </a:tr>
              <a:tr h="329687">
                <a:tc>
                  <a:txBody>
                    <a:bodyPr/>
                    <a:lstStyle/>
                    <a:p>
                      <a:pPr algn="just">
                        <a:lnSpc>
                          <a:spcPct val="107000"/>
                        </a:lnSpc>
                        <a:spcAft>
                          <a:spcPts val="800"/>
                        </a:spcAft>
                      </a:pPr>
                      <a:r>
                        <a:rPr lang="es-BO" sz="2000">
                          <a:effectLst/>
                        </a:rPr>
                        <a:t>TOTAL </a:t>
                      </a:r>
                      <a:endParaRPr lang="es-BO"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es-BO" sz="2000" dirty="0">
                          <a:effectLst/>
                        </a:rPr>
                        <a:t>401</a:t>
                      </a:r>
                      <a:endParaRPr lang="es-BO"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576823811"/>
                  </a:ext>
                </a:extLst>
              </a:tr>
            </a:tbl>
          </a:graphicData>
        </a:graphic>
      </p:graphicFrame>
    </p:spTree>
    <p:extLst>
      <p:ext uri="{BB962C8B-B14F-4D97-AF65-F5344CB8AC3E}">
        <p14:creationId xmlns:p14="http://schemas.microsoft.com/office/powerpoint/2010/main" val="101079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BO"/>
          </a:p>
        </p:txBody>
      </p:sp>
      <p:sp>
        <p:nvSpPr>
          <p:cNvPr id="3" name="TextBox 3"/>
          <p:cNvSpPr txBox="1"/>
          <p:nvPr/>
        </p:nvSpPr>
        <p:spPr>
          <a:xfrm>
            <a:off x="3602205" y="3581937"/>
            <a:ext cx="11083591" cy="3679597"/>
          </a:xfrm>
          <a:prstGeom prst="rect">
            <a:avLst/>
          </a:prstGeom>
        </p:spPr>
        <p:txBody>
          <a:bodyPr lIns="0" tIns="0" rIns="0" bIns="0" rtlCol="0" anchor="t">
            <a:spAutoFit/>
          </a:bodyPr>
          <a:lstStyle/>
          <a:p>
            <a:pPr algn="ctr">
              <a:lnSpc>
                <a:spcPts val="14776"/>
              </a:lnSpc>
            </a:pPr>
            <a:r>
              <a:rPr lang="en-US" sz="10707" spc="1049" dirty="0" err="1">
                <a:solidFill>
                  <a:srgbClr val="FFFFFF"/>
                </a:solidFill>
                <a:latin typeface="Codec Pro ExtraBold"/>
              </a:rPr>
              <a:t>EJECUCIÓN</a:t>
            </a:r>
            <a:r>
              <a:rPr lang="en-US" sz="10707" spc="1049" dirty="0">
                <a:solidFill>
                  <a:srgbClr val="FFFFFF"/>
                </a:solidFill>
                <a:latin typeface="Codec Pro ExtraBold"/>
              </a:rPr>
              <a:t> DEL </a:t>
            </a:r>
            <a:r>
              <a:rPr lang="en-US" sz="10707" spc="1049" dirty="0" err="1">
                <a:solidFill>
                  <a:srgbClr val="FFFFFF"/>
                </a:solidFill>
                <a:latin typeface="Codec Pro ExtraBold"/>
              </a:rPr>
              <a:t>POA</a:t>
            </a:r>
            <a:endParaRPr lang="en-US" sz="10707" spc="1049" dirty="0">
              <a:solidFill>
                <a:srgbClr val="FFFFFF"/>
              </a:solidFill>
              <a:latin typeface="Codec Pro ExtraBold"/>
            </a:endParaRPr>
          </a:p>
        </p:txBody>
      </p:sp>
      <p:sp>
        <p:nvSpPr>
          <p:cNvPr id="4" name="TextBox 4"/>
          <p:cNvSpPr txBox="1"/>
          <p:nvPr/>
        </p:nvSpPr>
        <p:spPr>
          <a:xfrm>
            <a:off x="5006722" y="7581900"/>
            <a:ext cx="8296328" cy="494046"/>
          </a:xfrm>
          <a:prstGeom prst="rect">
            <a:avLst/>
          </a:prstGeom>
        </p:spPr>
        <p:txBody>
          <a:bodyPr lIns="0" tIns="0" rIns="0" bIns="0" rtlCol="0" anchor="t">
            <a:spAutoFit/>
          </a:bodyPr>
          <a:lstStyle/>
          <a:p>
            <a:pPr algn="ctr">
              <a:lnSpc>
                <a:spcPts val="4216"/>
              </a:lnSpc>
            </a:pPr>
            <a:r>
              <a:rPr lang="en-US" sz="3055" spc="299" dirty="0">
                <a:solidFill>
                  <a:srgbClr val="F5FFF5"/>
                </a:solidFill>
                <a:latin typeface="Open Sauce"/>
              </a:rPr>
              <a:t>GESTIÓN 2024</a:t>
            </a:r>
          </a:p>
        </p:txBody>
      </p:sp>
      <p:sp>
        <p:nvSpPr>
          <p:cNvPr id="5" name="Freeform 5"/>
          <p:cNvSpPr/>
          <p:nvPr/>
        </p:nvSpPr>
        <p:spPr>
          <a:xfrm flipH="1" flipV="1">
            <a:off x="-3801253" y="0"/>
            <a:ext cx="7602505" cy="6745495"/>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6" name="Freeform 6"/>
          <p:cNvSpPr/>
          <p:nvPr/>
        </p:nvSpPr>
        <p:spPr>
          <a:xfrm flipH="1">
            <a:off x="14486747" y="3541505"/>
            <a:ext cx="7602505" cy="6745495"/>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grpSp>
        <p:nvGrpSpPr>
          <p:cNvPr id="3" name="Group 3"/>
          <p:cNvGrpSpPr/>
          <p:nvPr/>
        </p:nvGrpSpPr>
        <p:grpSpPr>
          <a:xfrm>
            <a:off x="633448" y="-111523"/>
            <a:ext cx="17021103" cy="992551"/>
            <a:chOff x="0" y="0"/>
            <a:chExt cx="4482924" cy="261413"/>
          </a:xfrm>
        </p:grpSpPr>
        <p:sp>
          <p:nvSpPr>
            <p:cNvPr id="4" name="Freeform 4"/>
            <p:cNvSpPr/>
            <p:nvPr/>
          </p:nvSpPr>
          <p:spPr>
            <a:xfrm>
              <a:off x="0" y="0"/>
              <a:ext cx="4482924" cy="261413"/>
            </a:xfrm>
            <a:custGeom>
              <a:avLst/>
              <a:gdLst/>
              <a:ahLst/>
              <a:cxnLst/>
              <a:rect l="l" t="t" r="r" b="b"/>
              <a:pathLst>
                <a:path w="4482924" h="261413">
                  <a:moveTo>
                    <a:pt x="0" y="0"/>
                  </a:moveTo>
                  <a:lnTo>
                    <a:pt x="4482924" y="0"/>
                  </a:lnTo>
                  <a:lnTo>
                    <a:pt x="4482924" y="261413"/>
                  </a:lnTo>
                  <a:lnTo>
                    <a:pt x="0" y="261413"/>
                  </a:lnTo>
                  <a:close/>
                </a:path>
              </a:pathLst>
            </a:custGeom>
            <a:solidFill>
              <a:srgbClr val="1C5739"/>
            </a:solidFill>
          </p:spPr>
          <p:txBody>
            <a:bodyPr/>
            <a:lstStyle/>
            <a:p>
              <a:endParaRPr lang="es-BO"/>
            </a:p>
          </p:txBody>
        </p:sp>
        <p:sp>
          <p:nvSpPr>
            <p:cNvPr id="5" name="TextBox 5"/>
            <p:cNvSpPr txBox="1"/>
            <p:nvPr/>
          </p:nvSpPr>
          <p:spPr>
            <a:xfrm>
              <a:off x="0" y="-19050"/>
              <a:ext cx="4482924" cy="280463"/>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7" name="TextBox 7"/>
          <p:cNvSpPr txBox="1"/>
          <p:nvPr/>
        </p:nvSpPr>
        <p:spPr>
          <a:xfrm>
            <a:off x="667020" y="-228600"/>
            <a:ext cx="16401530" cy="1313265"/>
          </a:xfrm>
          <a:prstGeom prst="rect">
            <a:avLst/>
          </a:prstGeom>
        </p:spPr>
        <p:txBody>
          <a:bodyPr lIns="0" tIns="0" rIns="0" bIns="0" rtlCol="0" anchor="t">
            <a:spAutoFit/>
          </a:bodyPr>
          <a:lstStyle/>
          <a:p>
            <a:pPr marL="0" lvl="0" indent="0" algn="ctr">
              <a:lnSpc>
                <a:spcPts val="9846"/>
              </a:lnSpc>
              <a:spcBef>
                <a:spcPct val="0"/>
              </a:spcBef>
            </a:pPr>
            <a:r>
              <a:rPr lang="en-US" sz="7135" spc="699">
                <a:solidFill>
                  <a:srgbClr val="FFFFFF"/>
                </a:solidFill>
                <a:latin typeface="Codec Pro ExtraBold"/>
              </a:rPr>
              <a:t>EJECUCION GENERAL DEL POA</a:t>
            </a:r>
          </a:p>
        </p:txBody>
      </p:sp>
      <p:graphicFrame>
        <p:nvGraphicFramePr>
          <p:cNvPr id="6" name="Tabla 5">
            <a:extLst>
              <a:ext uri="{FF2B5EF4-FFF2-40B4-BE49-F238E27FC236}">
                <a16:creationId xmlns:a16="http://schemas.microsoft.com/office/drawing/2014/main" id="{C86C0FAD-B63F-CAB5-2FBF-B71CF90AC9C8}"/>
              </a:ext>
            </a:extLst>
          </p:cNvPr>
          <p:cNvGraphicFramePr>
            <a:graphicFrameLocks noGrp="1"/>
          </p:cNvGraphicFramePr>
          <p:nvPr>
            <p:extLst>
              <p:ext uri="{D42A27DB-BD31-4B8C-83A1-F6EECF244321}">
                <p14:modId xmlns:p14="http://schemas.microsoft.com/office/powerpoint/2010/main" val="2344257064"/>
              </p:ext>
            </p:extLst>
          </p:nvPr>
        </p:nvGraphicFramePr>
        <p:xfrm>
          <a:off x="2549627" y="1229477"/>
          <a:ext cx="12080773" cy="8333627"/>
        </p:xfrm>
        <a:graphic>
          <a:graphicData uri="http://schemas.openxmlformats.org/drawingml/2006/table">
            <a:tbl>
              <a:tblPr firstRow="1" firstCol="1" bandRow="1">
                <a:tableStyleId>{5C22544A-7EE6-4342-B048-85BDC9FD1C3A}</a:tableStyleId>
              </a:tblPr>
              <a:tblGrid>
                <a:gridCol w="3913588">
                  <a:extLst>
                    <a:ext uri="{9D8B030D-6E8A-4147-A177-3AD203B41FA5}">
                      <a16:colId xmlns:a16="http://schemas.microsoft.com/office/drawing/2014/main" val="2315027055"/>
                    </a:ext>
                  </a:extLst>
                </a:gridCol>
                <a:gridCol w="3913588">
                  <a:extLst>
                    <a:ext uri="{9D8B030D-6E8A-4147-A177-3AD203B41FA5}">
                      <a16:colId xmlns:a16="http://schemas.microsoft.com/office/drawing/2014/main" val="2794697856"/>
                    </a:ext>
                  </a:extLst>
                </a:gridCol>
                <a:gridCol w="1260726">
                  <a:extLst>
                    <a:ext uri="{9D8B030D-6E8A-4147-A177-3AD203B41FA5}">
                      <a16:colId xmlns:a16="http://schemas.microsoft.com/office/drawing/2014/main" val="229285654"/>
                    </a:ext>
                  </a:extLst>
                </a:gridCol>
                <a:gridCol w="1450429">
                  <a:extLst>
                    <a:ext uri="{9D8B030D-6E8A-4147-A177-3AD203B41FA5}">
                      <a16:colId xmlns:a16="http://schemas.microsoft.com/office/drawing/2014/main" val="3669779481"/>
                    </a:ext>
                  </a:extLst>
                </a:gridCol>
                <a:gridCol w="1450429">
                  <a:extLst>
                    <a:ext uri="{9D8B030D-6E8A-4147-A177-3AD203B41FA5}">
                      <a16:colId xmlns:a16="http://schemas.microsoft.com/office/drawing/2014/main" val="3205525305"/>
                    </a:ext>
                  </a:extLst>
                </a:gridCol>
                <a:gridCol w="92013">
                  <a:extLst>
                    <a:ext uri="{9D8B030D-6E8A-4147-A177-3AD203B41FA5}">
                      <a16:colId xmlns:a16="http://schemas.microsoft.com/office/drawing/2014/main" val="1399347919"/>
                    </a:ext>
                  </a:extLst>
                </a:gridCol>
              </a:tblGrid>
              <a:tr h="1091738">
                <a:tc>
                  <a:txBody>
                    <a:bodyPr/>
                    <a:lstStyle/>
                    <a:p>
                      <a:pPr marR="37465" algn="ctr">
                        <a:lnSpc>
                          <a:spcPct val="107000"/>
                        </a:lnSpc>
                        <a:spcAft>
                          <a:spcPts val="800"/>
                        </a:spcAft>
                      </a:pPr>
                      <a:r>
                        <a:rPr lang="es-BO" sz="1200" dirty="0">
                          <a:effectLst/>
                        </a:rPr>
                        <a:t>Unidad</a:t>
                      </a:r>
                      <a:endParaRPr lang="es-BO"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gn="ctr">
                        <a:lnSpc>
                          <a:spcPct val="107000"/>
                        </a:lnSpc>
                        <a:spcAft>
                          <a:spcPts val="800"/>
                        </a:spcAft>
                      </a:pPr>
                      <a:r>
                        <a:rPr lang="es-BO" sz="1200" dirty="0">
                          <a:effectLst/>
                        </a:rPr>
                        <a:t>Operación</a:t>
                      </a:r>
                      <a:endParaRPr lang="es-BO"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gn="ctr">
                        <a:lnSpc>
                          <a:spcPct val="107000"/>
                        </a:lnSpc>
                        <a:spcAft>
                          <a:spcPts val="800"/>
                        </a:spcAft>
                      </a:pPr>
                      <a:r>
                        <a:rPr lang="es-BO" sz="1200">
                          <a:effectLst/>
                        </a:rPr>
                        <a:t>Resultado esperado anual</a:t>
                      </a:r>
                    </a:p>
                    <a:p>
                      <a:pPr marL="22860" algn="ctr">
                        <a:lnSpc>
                          <a:spcPct val="107000"/>
                        </a:lnSpc>
                        <a:spcAft>
                          <a:spcPts val="800"/>
                        </a:spcAft>
                      </a:pPr>
                      <a:r>
                        <a:rPr lang="es-BO" sz="1200">
                          <a:effectLst/>
                        </a:rPr>
                        <a:t>POA 2024</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R="36195" algn="ctr">
                        <a:lnSpc>
                          <a:spcPct val="107000"/>
                        </a:lnSpc>
                        <a:spcAft>
                          <a:spcPts val="800"/>
                        </a:spcAft>
                      </a:pPr>
                      <a:r>
                        <a:rPr lang="es-BO" sz="1200">
                          <a:effectLst/>
                        </a:rPr>
                        <a:t>Nº</a:t>
                      </a:r>
                    </a:p>
                    <a:p>
                      <a:pPr algn="ctr">
                        <a:lnSpc>
                          <a:spcPct val="107000"/>
                        </a:lnSpc>
                        <a:spcAft>
                          <a:spcPts val="800"/>
                        </a:spcAft>
                      </a:pPr>
                      <a:r>
                        <a:rPr lang="es-BO" sz="1200">
                          <a:effectLst/>
                        </a:rPr>
                        <a:t>Procedimientos realizados 2024</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gn="ctr">
                        <a:lnSpc>
                          <a:spcPct val="107000"/>
                        </a:lnSpc>
                        <a:spcAft>
                          <a:spcPts val="800"/>
                        </a:spcAft>
                      </a:pPr>
                      <a:r>
                        <a:rPr lang="es-BO" sz="1200">
                          <a:effectLst/>
                        </a:rPr>
                        <a:t>% cumplimiento anual</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nSpc>
                          <a:spcPct val="107000"/>
                        </a:lnSpc>
                        <a:spcAft>
                          <a:spcPts val="800"/>
                        </a:spcAft>
                      </a:pPr>
                      <a:r>
                        <a:rPr lang="es-BO" sz="1200">
                          <a:effectLst/>
                        </a:rPr>
                        <a:t>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67431329"/>
                  </a:ext>
                </a:extLst>
              </a:tr>
              <a:tr h="590385">
                <a:tc rowSpan="2">
                  <a:txBody>
                    <a:bodyPr/>
                    <a:lstStyle/>
                    <a:p>
                      <a:pPr marL="34925">
                        <a:lnSpc>
                          <a:spcPct val="107000"/>
                        </a:lnSpc>
                        <a:spcAft>
                          <a:spcPts val="800"/>
                        </a:spcAft>
                      </a:pPr>
                      <a:r>
                        <a:rPr lang="es-BO" sz="1200">
                          <a:effectLst/>
                        </a:rPr>
                        <a:t>UNIDAD MEDICA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nSpc>
                          <a:spcPct val="107000"/>
                        </a:lnSpc>
                        <a:spcAft>
                          <a:spcPts val="800"/>
                        </a:spcAft>
                      </a:pPr>
                      <a:r>
                        <a:rPr lang="es-BO" sz="1200">
                          <a:effectLst/>
                        </a:rPr>
                        <a:t>Realizar 	imágenes (gammagrafías) diagnósticas en diferentes patologías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tc>
                <a:tc>
                  <a:txBody>
                    <a:bodyPr/>
                    <a:lstStyle/>
                    <a:p>
                      <a:pPr marR="35560" algn="r">
                        <a:lnSpc>
                          <a:spcPct val="107000"/>
                        </a:lnSpc>
                        <a:spcAft>
                          <a:spcPts val="800"/>
                        </a:spcAft>
                      </a:pPr>
                      <a:r>
                        <a:rPr lang="es-BO" sz="1200">
                          <a:effectLst/>
                        </a:rPr>
                        <a:t>2700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R="33655" algn="r">
                        <a:lnSpc>
                          <a:spcPct val="107000"/>
                        </a:lnSpc>
                        <a:spcAft>
                          <a:spcPts val="800"/>
                        </a:spcAft>
                      </a:pPr>
                      <a:r>
                        <a:rPr lang="es-BO" sz="1200">
                          <a:effectLst/>
                        </a:rPr>
                        <a:t>2393</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R="35560" algn="r">
                        <a:lnSpc>
                          <a:spcPct val="107000"/>
                        </a:lnSpc>
                        <a:spcAft>
                          <a:spcPts val="800"/>
                        </a:spcAft>
                      </a:pPr>
                      <a:r>
                        <a:rPr lang="es-BO" sz="1200">
                          <a:effectLst/>
                        </a:rPr>
                        <a:t>89%</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nSpc>
                          <a:spcPct val="107000"/>
                        </a:lnSpc>
                        <a:spcAft>
                          <a:spcPts val="800"/>
                        </a:spcAft>
                      </a:pPr>
                      <a:r>
                        <a:rPr lang="es-BO" sz="1200">
                          <a:effectLst/>
                        </a:rPr>
                        <a:t>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26000943"/>
                  </a:ext>
                </a:extLst>
              </a:tr>
              <a:tr h="560035">
                <a:tc vMerge="1">
                  <a:txBody>
                    <a:bodyPr/>
                    <a:lstStyle/>
                    <a:p>
                      <a:endParaRPr lang="es-BO"/>
                    </a:p>
                  </a:txBody>
                  <a:tcPr/>
                </a:tc>
                <a:tc>
                  <a:txBody>
                    <a:bodyPr/>
                    <a:lstStyle/>
                    <a:p>
                      <a:pPr marR="37465" algn="just">
                        <a:lnSpc>
                          <a:spcPct val="100000"/>
                        </a:lnSpc>
                        <a:spcAft>
                          <a:spcPts val="800"/>
                        </a:spcAft>
                      </a:pPr>
                      <a:r>
                        <a:rPr lang="es-BO" sz="1200">
                          <a:effectLst/>
                        </a:rPr>
                        <a:t>Realizar procedimientos terapéuticos con la administración de radioisótopos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tc>
                <a:tc>
                  <a:txBody>
                    <a:bodyPr/>
                    <a:lstStyle/>
                    <a:p>
                      <a:pPr marR="36830" algn="r">
                        <a:lnSpc>
                          <a:spcPct val="107000"/>
                        </a:lnSpc>
                        <a:spcAft>
                          <a:spcPts val="800"/>
                        </a:spcAft>
                      </a:pPr>
                      <a:r>
                        <a:rPr lang="es-BO" sz="1200">
                          <a:effectLst/>
                        </a:rPr>
                        <a:t>250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R="34925" algn="r">
                        <a:lnSpc>
                          <a:spcPct val="107000"/>
                        </a:lnSpc>
                        <a:spcAft>
                          <a:spcPts val="800"/>
                        </a:spcAft>
                      </a:pPr>
                      <a:r>
                        <a:rPr lang="es-BO" sz="1200">
                          <a:effectLst/>
                        </a:rPr>
                        <a:t>217</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R="35560" algn="r">
                        <a:lnSpc>
                          <a:spcPct val="107000"/>
                        </a:lnSpc>
                        <a:spcAft>
                          <a:spcPts val="800"/>
                        </a:spcAft>
                      </a:pPr>
                      <a:r>
                        <a:rPr lang="es-BO" sz="1200">
                          <a:effectLst/>
                        </a:rPr>
                        <a:t>87%</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nSpc>
                          <a:spcPct val="107000"/>
                        </a:lnSpc>
                        <a:spcAft>
                          <a:spcPts val="800"/>
                        </a:spcAft>
                      </a:pPr>
                      <a:r>
                        <a:rPr lang="es-BO" sz="1200">
                          <a:effectLst/>
                        </a:rPr>
                        <a:t>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42527671"/>
                  </a:ext>
                </a:extLst>
              </a:tr>
              <a:tr h="391368">
                <a:tc rowSpan="4">
                  <a:txBody>
                    <a:bodyPr/>
                    <a:lstStyle/>
                    <a:p>
                      <a:pPr algn="ctr">
                        <a:lnSpc>
                          <a:spcPct val="107000"/>
                        </a:lnSpc>
                        <a:spcAft>
                          <a:spcPts val="800"/>
                        </a:spcAft>
                      </a:pPr>
                      <a:r>
                        <a:rPr lang="es-BO" sz="1200">
                          <a:effectLst/>
                        </a:rPr>
                        <a:t>UNIDAD RADIOFARMACIA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R="36830" algn="just">
                        <a:lnSpc>
                          <a:spcPct val="107000"/>
                        </a:lnSpc>
                        <a:spcAft>
                          <a:spcPts val="800"/>
                        </a:spcAft>
                      </a:pPr>
                      <a:r>
                        <a:rPr lang="es-BO" sz="1200">
                          <a:effectLst/>
                        </a:rPr>
                        <a:t>Producir fármacos congelados bajo estrictos controles de calidad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tc>
                <a:tc>
                  <a:txBody>
                    <a:bodyPr/>
                    <a:lstStyle/>
                    <a:p>
                      <a:pPr marR="35560" algn="r">
                        <a:lnSpc>
                          <a:spcPct val="107000"/>
                        </a:lnSpc>
                        <a:spcAft>
                          <a:spcPts val="800"/>
                        </a:spcAft>
                      </a:pPr>
                      <a:r>
                        <a:rPr lang="es-BO" sz="1200">
                          <a:effectLst/>
                        </a:rPr>
                        <a:t>800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R="34925" algn="r">
                        <a:lnSpc>
                          <a:spcPct val="107000"/>
                        </a:lnSpc>
                        <a:spcAft>
                          <a:spcPts val="800"/>
                        </a:spcAft>
                      </a:pPr>
                      <a:r>
                        <a:rPr lang="es-BO" sz="1200">
                          <a:effectLst/>
                        </a:rPr>
                        <a:t>827</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R="35560" algn="r">
                        <a:lnSpc>
                          <a:spcPct val="107000"/>
                        </a:lnSpc>
                        <a:spcAft>
                          <a:spcPts val="800"/>
                        </a:spcAft>
                      </a:pPr>
                      <a:r>
                        <a:rPr lang="es-BO" sz="1200">
                          <a:effectLst/>
                        </a:rPr>
                        <a:t>100%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nSpc>
                          <a:spcPct val="107000"/>
                        </a:lnSpc>
                        <a:spcAft>
                          <a:spcPts val="800"/>
                        </a:spcAft>
                      </a:pPr>
                      <a:r>
                        <a:rPr lang="es-BO" sz="1200">
                          <a:effectLst/>
                        </a:rPr>
                        <a:t>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64884935"/>
                  </a:ext>
                </a:extLst>
              </a:tr>
              <a:tr h="391368">
                <a:tc vMerge="1">
                  <a:txBody>
                    <a:bodyPr/>
                    <a:lstStyle/>
                    <a:p>
                      <a:endParaRPr lang="es-BO"/>
                    </a:p>
                  </a:txBody>
                  <a:tcPr/>
                </a:tc>
                <a:tc>
                  <a:txBody>
                    <a:bodyPr/>
                    <a:lstStyle/>
                    <a:p>
                      <a:pPr algn="just">
                        <a:lnSpc>
                          <a:spcPct val="107000"/>
                        </a:lnSpc>
                        <a:spcAft>
                          <a:spcPts val="800"/>
                        </a:spcAft>
                      </a:pPr>
                      <a:r>
                        <a:rPr lang="es-BO" sz="1200">
                          <a:effectLst/>
                        </a:rPr>
                        <a:t>Marcación de moléculas y radiofármacos con Tc99m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tc>
                <a:tc>
                  <a:txBody>
                    <a:bodyPr/>
                    <a:lstStyle/>
                    <a:p>
                      <a:pPr marR="35560" algn="r">
                        <a:lnSpc>
                          <a:spcPct val="107000"/>
                        </a:lnSpc>
                        <a:spcAft>
                          <a:spcPts val="800"/>
                        </a:spcAft>
                      </a:pPr>
                      <a:r>
                        <a:rPr lang="es-BO" sz="1200">
                          <a:effectLst/>
                        </a:rPr>
                        <a:t>1800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tc>
                <a:tc>
                  <a:txBody>
                    <a:bodyPr/>
                    <a:lstStyle/>
                    <a:p>
                      <a:pPr marR="33655" algn="r">
                        <a:lnSpc>
                          <a:spcPct val="107000"/>
                        </a:lnSpc>
                        <a:spcAft>
                          <a:spcPts val="800"/>
                        </a:spcAft>
                      </a:pPr>
                      <a:r>
                        <a:rPr lang="es-BO" sz="1200">
                          <a:effectLst/>
                        </a:rPr>
                        <a:t>1937</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tc>
                <a:tc>
                  <a:txBody>
                    <a:bodyPr/>
                    <a:lstStyle/>
                    <a:p>
                      <a:pPr marR="35560" algn="r">
                        <a:lnSpc>
                          <a:spcPct val="107000"/>
                        </a:lnSpc>
                        <a:spcAft>
                          <a:spcPts val="800"/>
                        </a:spcAft>
                      </a:pPr>
                      <a:r>
                        <a:rPr lang="es-BO" sz="1200">
                          <a:effectLst/>
                        </a:rPr>
                        <a:t>100%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tc>
                <a:tc>
                  <a:txBody>
                    <a:bodyPr/>
                    <a:lstStyle/>
                    <a:p>
                      <a:pPr>
                        <a:lnSpc>
                          <a:spcPct val="107000"/>
                        </a:lnSpc>
                        <a:spcAft>
                          <a:spcPts val="800"/>
                        </a:spcAft>
                      </a:pPr>
                      <a:r>
                        <a:rPr lang="es-BO" sz="1200">
                          <a:effectLst/>
                        </a:rPr>
                        <a:t>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06682398"/>
                  </a:ext>
                </a:extLst>
              </a:tr>
              <a:tr h="560035">
                <a:tc vMerge="1">
                  <a:txBody>
                    <a:bodyPr/>
                    <a:lstStyle/>
                    <a:p>
                      <a:endParaRPr lang="es-BO"/>
                    </a:p>
                  </a:txBody>
                  <a:tcPr/>
                </a:tc>
                <a:tc>
                  <a:txBody>
                    <a:bodyPr/>
                    <a:lstStyle/>
                    <a:p>
                      <a:pPr marL="44450" algn="just">
                        <a:lnSpc>
                          <a:spcPct val="100000"/>
                        </a:lnSpc>
                        <a:spcAft>
                          <a:spcPts val="800"/>
                        </a:spcAft>
                      </a:pPr>
                      <a:r>
                        <a:rPr lang="es-BO" sz="1200">
                          <a:effectLst/>
                        </a:rPr>
                        <a:t>Dosis Fraccionada de Tc99m para diagnóstico de enfermedades tiroideas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tc>
                <a:tc>
                  <a:txBody>
                    <a:bodyPr/>
                    <a:lstStyle/>
                    <a:p>
                      <a:pPr marL="7620" algn="r">
                        <a:lnSpc>
                          <a:spcPct val="107000"/>
                        </a:lnSpc>
                        <a:spcAft>
                          <a:spcPts val="800"/>
                        </a:spcAft>
                      </a:pPr>
                      <a:r>
                        <a:rPr lang="es-BO" sz="1200">
                          <a:effectLst/>
                        </a:rPr>
                        <a:t>500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9525" algn="r">
                        <a:lnSpc>
                          <a:spcPct val="107000"/>
                        </a:lnSpc>
                        <a:spcAft>
                          <a:spcPts val="800"/>
                        </a:spcAft>
                      </a:pPr>
                      <a:r>
                        <a:rPr lang="es-BO" sz="1200">
                          <a:effectLst/>
                        </a:rPr>
                        <a:t>241</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9525" algn="r">
                        <a:lnSpc>
                          <a:spcPct val="107000"/>
                        </a:lnSpc>
                        <a:spcAft>
                          <a:spcPts val="800"/>
                        </a:spcAft>
                      </a:pPr>
                      <a:r>
                        <a:rPr lang="es-BO" sz="1200">
                          <a:effectLst/>
                        </a:rPr>
                        <a:t>48%</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nSpc>
                          <a:spcPct val="107000"/>
                        </a:lnSpc>
                        <a:spcAft>
                          <a:spcPts val="800"/>
                        </a:spcAft>
                      </a:pPr>
                      <a:r>
                        <a:rPr lang="es-BO" sz="1200">
                          <a:effectLst/>
                        </a:rPr>
                        <a:t>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22286838"/>
                  </a:ext>
                </a:extLst>
              </a:tr>
              <a:tr h="701550">
                <a:tc vMerge="1">
                  <a:txBody>
                    <a:bodyPr/>
                    <a:lstStyle/>
                    <a:p>
                      <a:endParaRPr lang="es-BO"/>
                    </a:p>
                  </a:txBody>
                  <a:tcPr/>
                </a:tc>
                <a:tc>
                  <a:txBody>
                    <a:bodyPr/>
                    <a:lstStyle/>
                    <a:p>
                      <a:pPr>
                        <a:lnSpc>
                          <a:spcPct val="107000"/>
                        </a:lnSpc>
                        <a:spcAft>
                          <a:spcPts val="800"/>
                        </a:spcAft>
                        <a:tabLst>
                          <a:tab pos="1718945" algn="r"/>
                        </a:tabLst>
                      </a:pPr>
                      <a:r>
                        <a:rPr lang="es-BO" sz="1200">
                          <a:effectLst/>
                        </a:rPr>
                        <a:t>Recepción 	y Fraccionamiento de dosis </a:t>
                      </a:r>
                    </a:p>
                    <a:p>
                      <a:pPr marL="44450">
                        <a:lnSpc>
                          <a:spcPct val="107000"/>
                        </a:lnSpc>
                        <a:spcAft>
                          <a:spcPts val="800"/>
                        </a:spcAft>
                      </a:pPr>
                      <a:r>
                        <a:rPr lang="es-BO" sz="1200">
                          <a:effectLst/>
                        </a:rPr>
                        <a:t>terapéutica de I-131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tc>
                <a:tc>
                  <a:txBody>
                    <a:bodyPr/>
                    <a:lstStyle/>
                    <a:p>
                      <a:pPr marL="7620" algn="r">
                        <a:lnSpc>
                          <a:spcPct val="107000"/>
                        </a:lnSpc>
                        <a:spcAft>
                          <a:spcPts val="800"/>
                        </a:spcAft>
                      </a:pPr>
                      <a:r>
                        <a:rPr lang="es-BO" sz="1200">
                          <a:effectLst/>
                        </a:rPr>
                        <a:t>320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9525" algn="r">
                        <a:lnSpc>
                          <a:spcPct val="107000"/>
                        </a:lnSpc>
                        <a:spcAft>
                          <a:spcPts val="800"/>
                        </a:spcAft>
                      </a:pPr>
                      <a:r>
                        <a:rPr lang="es-BO" sz="1200">
                          <a:effectLst/>
                        </a:rPr>
                        <a:t>241</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9525" algn="r">
                        <a:lnSpc>
                          <a:spcPct val="107000"/>
                        </a:lnSpc>
                        <a:spcAft>
                          <a:spcPts val="800"/>
                        </a:spcAft>
                      </a:pPr>
                      <a:r>
                        <a:rPr lang="es-BO" sz="1200">
                          <a:effectLst/>
                        </a:rPr>
                        <a:t>75%</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nSpc>
                          <a:spcPct val="107000"/>
                        </a:lnSpc>
                        <a:spcAft>
                          <a:spcPts val="800"/>
                        </a:spcAft>
                      </a:pPr>
                      <a:r>
                        <a:rPr lang="es-BO" sz="1200">
                          <a:effectLst/>
                        </a:rPr>
                        <a:t>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8901340"/>
                  </a:ext>
                </a:extLst>
              </a:tr>
              <a:tr h="391368">
                <a:tc rowSpan="4">
                  <a:txBody>
                    <a:bodyPr/>
                    <a:lstStyle/>
                    <a:p>
                      <a:pPr algn="ctr">
                        <a:lnSpc>
                          <a:spcPct val="107000"/>
                        </a:lnSpc>
                        <a:spcAft>
                          <a:spcPts val="800"/>
                        </a:spcAft>
                      </a:pPr>
                      <a:r>
                        <a:rPr lang="es-BO" sz="1200">
                          <a:effectLst/>
                        </a:rPr>
                        <a:t>UNIDAD DE INMUNOANALISIS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nSpc>
                          <a:spcPct val="107000"/>
                        </a:lnSpc>
                        <a:spcAft>
                          <a:spcPts val="800"/>
                        </a:spcAft>
                      </a:pPr>
                      <a:r>
                        <a:rPr lang="es-BO" sz="1200">
                          <a:effectLst/>
                        </a:rPr>
                        <a:t>Pruebas de hormonas y biomarcadores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8890" algn="r">
                        <a:lnSpc>
                          <a:spcPct val="107000"/>
                        </a:lnSpc>
                        <a:spcAft>
                          <a:spcPts val="800"/>
                        </a:spcAft>
                      </a:pPr>
                      <a:r>
                        <a:rPr lang="es-BO" sz="1200">
                          <a:effectLst/>
                        </a:rPr>
                        <a:t>35000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10160" algn="r">
                        <a:lnSpc>
                          <a:spcPct val="107000"/>
                        </a:lnSpc>
                        <a:spcAft>
                          <a:spcPts val="800"/>
                        </a:spcAft>
                      </a:pPr>
                      <a:r>
                        <a:rPr lang="es-BO" sz="1200">
                          <a:effectLst/>
                        </a:rPr>
                        <a:t>41432</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9525" algn="r">
                        <a:lnSpc>
                          <a:spcPct val="107000"/>
                        </a:lnSpc>
                        <a:spcAft>
                          <a:spcPts val="800"/>
                        </a:spcAft>
                      </a:pPr>
                      <a:r>
                        <a:rPr lang="es-BO" sz="1200">
                          <a:effectLst/>
                        </a:rPr>
                        <a:t>100%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nSpc>
                          <a:spcPct val="107000"/>
                        </a:lnSpc>
                        <a:spcAft>
                          <a:spcPts val="800"/>
                        </a:spcAft>
                      </a:pPr>
                      <a:r>
                        <a:rPr lang="es-BO" sz="1200">
                          <a:effectLst/>
                        </a:rPr>
                        <a:t>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90791096"/>
                  </a:ext>
                </a:extLst>
              </a:tr>
              <a:tr h="590385">
                <a:tc vMerge="1">
                  <a:txBody>
                    <a:bodyPr/>
                    <a:lstStyle/>
                    <a:p>
                      <a:endParaRPr lang="es-BO"/>
                    </a:p>
                  </a:txBody>
                  <a:tcPr/>
                </a:tc>
                <a:tc>
                  <a:txBody>
                    <a:bodyPr/>
                    <a:lstStyle/>
                    <a:p>
                      <a:pPr>
                        <a:lnSpc>
                          <a:spcPct val="107000"/>
                        </a:lnSpc>
                        <a:spcAft>
                          <a:spcPts val="800"/>
                        </a:spcAft>
                      </a:pPr>
                      <a:r>
                        <a:rPr lang="es-BO" sz="1200">
                          <a:effectLst/>
                        </a:rPr>
                        <a:t>Determinaciones con las pruebas del área de bioquímica clínica y hematología</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8890" algn="r">
                        <a:lnSpc>
                          <a:spcPct val="107000"/>
                        </a:lnSpc>
                        <a:spcAft>
                          <a:spcPts val="800"/>
                        </a:spcAft>
                      </a:pPr>
                      <a:r>
                        <a:rPr lang="es-BO" sz="1200">
                          <a:effectLst/>
                        </a:rPr>
                        <a:t>10000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10160" algn="r">
                        <a:lnSpc>
                          <a:spcPct val="107000"/>
                        </a:lnSpc>
                        <a:spcAft>
                          <a:spcPts val="800"/>
                        </a:spcAft>
                      </a:pPr>
                      <a:r>
                        <a:rPr lang="es-BO" sz="1200">
                          <a:effectLst/>
                        </a:rPr>
                        <a:t>7825</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9525" algn="r">
                        <a:lnSpc>
                          <a:spcPct val="107000"/>
                        </a:lnSpc>
                        <a:spcAft>
                          <a:spcPts val="800"/>
                        </a:spcAft>
                      </a:pPr>
                      <a:r>
                        <a:rPr lang="es-BO" sz="1200">
                          <a:effectLst/>
                        </a:rPr>
                        <a:t>89%</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nSpc>
                          <a:spcPct val="107000"/>
                        </a:lnSpc>
                        <a:spcAft>
                          <a:spcPts val="800"/>
                        </a:spcAft>
                      </a:pPr>
                      <a:r>
                        <a:rPr lang="es-BO" sz="1200">
                          <a:effectLst/>
                        </a:rPr>
                        <a:t>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55499131"/>
                  </a:ext>
                </a:extLst>
              </a:tr>
              <a:tr h="590385">
                <a:tc vMerge="1">
                  <a:txBody>
                    <a:bodyPr/>
                    <a:lstStyle/>
                    <a:p>
                      <a:endParaRPr lang="es-BO"/>
                    </a:p>
                  </a:txBody>
                  <a:tcPr/>
                </a:tc>
                <a:tc>
                  <a:txBody>
                    <a:bodyPr/>
                    <a:lstStyle/>
                    <a:p>
                      <a:pPr>
                        <a:lnSpc>
                          <a:spcPct val="107000"/>
                        </a:lnSpc>
                        <a:spcAft>
                          <a:spcPts val="800"/>
                        </a:spcAft>
                      </a:pPr>
                      <a:r>
                        <a:rPr lang="es-BO" sz="1200">
                          <a:effectLst/>
                        </a:rPr>
                        <a:t>Procesamientos de pruebas inmunológicas con alta tecnología y equipamiento, realizados</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8890" algn="r">
                        <a:lnSpc>
                          <a:spcPct val="107000"/>
                        </a:lnSpc>
                        <a:spcAft>
                          <a:spcPts val="800"/>
                        </a:spcAft>
                      </a:pPr>
                      <a:r>
                        <a:rPr lang="es-BO" sz="1200">
                          <a:effectLst/>
                        </a:rPr>
                        <a:t>5000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10160" algn="r">
                        <a:lnSpc>
                          <a:spcPct val="107000"/>
                        </a:lnSpc>
                        <a:spcAft>
                          <a:spcPts val="800"/>
                        </a:spcAft>
                      </a:pPr>
                      <a:r>
                        <a:rPr lang="es-BO" sz="1200">
                          <a:effectLst/>
                        </a:rPr>
                        <a:t>5022</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9525" algn="r">
                        <a:lnSpc>
                          <a:spcPct val="107000"/>
                        </a:lnSpc>
                        <a:spcAft>
                          <a:spcPts val="800"/>
                        </a:spcAft>
                      </a:pPr>
                      <a:r>
                        <a:rPr lang="es-BO" sz="1200">
                          <a:effectLst/>
                        </a:rPr>
                        <a:t>100%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nSpc>
                          <a:spcPct val="107000"/>
                        </a:lnSpc>
                        <a:spcAft>
                          <a:spcPts val="800"/>
                        </a:spcAft>
                      </a:pPr>
                      <a:r>
                        <a:rPr lang="es-BO" sz="1200">
                          <a:effectLst/>
                        </a:rPr>
                        <a:t>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47332811"/>
                  </a:ext>
                </a:extLst>
              </a:tr>
              <a:tr h="590385">
                <a:tc vMerge="1">
                  <a:txBody>
                    <a:bodyPr/>
                    <a:lstStyle/>
                    <a:p>
                      <a:endParaRPr lang="es-BO"/>
                    </a:p>
                  </a:txBody>
                  <a:tcPr/>
                </a:tc>
                <a:tc>
                  <a:txBody>
                    <a:bodyPr/>
                    <a:lstStyle/>
                    <a:p>
                      <a:pPr>
                        <a:lnSpc>
                          <a:spcPct val="107000"/>
                        </a:lnSpc>
                        <a:spcAft>
                          <a:spcPts val="800"/>
                        </a:spcAft>
                      </a:pPr>
                      <a:r>
                        <a:rPr lang="es-BO" sz="1200">
                          <a:effectLst/>
                        </a:rPr>
                        <a:t>Pruebas de tamizaje neonatal a recién nacidos en la ciudad de La Paz el 2024, procesados</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8890" algn="r">
                        <a:lnSpc>
                          <a:spcPct val="107000"/>
                        </a:lnSpc>
                        <a:spcAft>
                          <a:spcPts val="800"/>
                        </a:spcAft>
                      </a:pPr>
                      <a:r>
                        <a:rPr lang="es-BO" sz="1200">
                          <a:effectLst/>
                        </a:rPr>
                        <a:t>105000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10160" algn="r">
                        <a:lnSpc>
                          <a:spcPct val="107000"/>
                        </a:lnSpc>
                        <a:spcAft>
                          <a:spcPts val="800"/>
                        </a:spcAft>
                      </a:pPr>
                      <a:r>
                        <a:rPr lang="es-BO" sz="1200">
                          <a:effectLst/>
                        </a:rPr>
                        <a:t>93358</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9525" algn="r">
                        <a:lnSpc>
                          <a:spcPct val="107000"/>
                        </a:lnSpc>
                        <a:spcAft>
                          <a:spcPts val="800"/>
                        </a:spcAft>
                      </a:pPr>
                      <a:r>
                        <a:rPr lang="es-BO" sz="1200">
                          <a:effectLst/>
                        </a:rPr>
                        <a:t>85%</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nSpc>
                          <a:spcPct val="107000"/>
                        </a:lnSpc>
                        <a:spcAft>
                          <a:spcPts val="800"/>
                        </a:spcAft>
                      </a:pPr>
                      <a:r>
                        <a:rPr lang="es-BO" sz="1200">
                          <a:effectLst/>
                        </a:rPr>
                        <a:t>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70526688"/>
                  </a:ext>
                </a:extLst>
              </a:tr>
              <a:tr h="391368">
                <a:tc rowSpan="2">
                  <a:txBody>
                    <a:bodyPr/>
                    <a:lstStyle/>
                    <a:p>
                      <a:pPr marL="6985" algn="ctr">
                        <a:lnSpc>
                          <a:spcPct val="107000"/>
                        </a:lnSpc>
                        <a:spcAft>
                          <a:spcPts val="800"/>
                        </a:spcAft>
                      </a:pPr>
                      <a:r>
                        <a:rPr lang="es-BO" sz="1200">
                          <a:effectLst/>
                        </a:rPr>
                        <a:t>UNIDAD DE ENDOCRINOLOGÍA</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tc>
                <a:tc>
                  <a:txBody>
                    <a:bodyPr/>
                    <a:lstStyle/>
                    <a:p>
                      <a:pPr marL="44450">
                        <a:lnSpc>
                          <a:spcPct val="107000"/>
                        </a:lnSpc>
                        <a:spcAft>
                          <a:spcPts val="800"/>
                        </a:spcAft>
                      </a:pPr>
                      <a:r>
                        <a:rPr lang="es-BO" sz="1200">
                          <a:effectLst/>
                        </a:rPr>
                        <a:t>Pacientes por consulta externa atendidos</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8890" algn="r">
                        <a:lnSpc>
                          <a:spcPct val="107000"/>
                        </a:lnSpc>
                        <a:spcAft>
                          <a:spcPts val="800"/>
                        </a:spcAft>
                      </a:pPr>
                      <a:r>
                        <a:rPr lang="es-BO" sz="1200">
                          <a:effectLst/>
                        </a:rPr>
                        <a:t>864</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10160" algn="r">
                        <a:lnSpc>
                          <a:spcPct val="107000"/>
                        </a:lnSpc>
                        <a:spcAft>
                          <a:spcPts val="800"/>
                        </a:spcAft>
                      </a:pPr>
                      <a:r>
                        <a:rPr lang="es-BO" sz="1200">
                          <a:effectLst/>
                        </a:rPr>
                        <a:t>697</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9525" algn="r">
                        <a:lnSpc>
                          <a:spcPct val="107000"/>
                        </a:lnSpc>
                        <a:spcAft>
                          <a:spcPts val="800"/>
                        </a:spcAft>
                      </a:pPr>
                      <a:r>
                        <a:rPr lang="es-BO" sz="1200">
                          <a:effectLst/>
                        </a:rPr>
                        <a:t>80%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nSpc>
                          <a:spcPct val="107000"/>
                        </a:lnSpc>
                        <a:spcAft>
                          <a:spcPts val="800"/>
                        </a:spcAft>
                      </a:pPr>
                      <a:r>
                        <a:rPr lang="es-BO" sz="1200">
                          <a:effectLst/>
                        </a:rPr>
                        <a:t>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47390433"/>
                  </a:ext>
                </a:extLst>
              </a:tr>
              <a:tr h="391368">
                <a:tc vMerge="1">
                  <a:txBody>
                    <a:bodyPr/>
                    <a:lstStyle/>
                    <a:p>
                      <a:endParaRPr lang="es-BO"/>
                    </a:p>
                  </a:txBody>
                  <a:tcPr/>
                </a:tc>
                <a:tc>
                  <a:txBody>
                    <a:bodyPr/>
                    <a:lstStyle/>
                    <a:p>
                      <a:pPr marL="44450">
                        <a:lnSpc>
                          <a:spcPct val="107000"/>
                        </a:lnSpc>
                        <a:spcAft>
                          <a:spcPts val="800"/>
                        </a:spcAft>
                      </a:pPr>
                      <a:r>
                        <a:rPr lang="es-BO" sz="1200">
                          <a:effectLst/>
                        </a:rPr>
                        <a:t>Punciones con aguja fina realizadas</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8890" algn="r">
                        <a:lnSpc>
                          <a:spcPct val="107000"/>
                        </a:lnSpc>
                        <a:spcAft>
                          <a:spcPts val="800"/>
                        </a:spcAft>
                      </a:pPr>
                      <a:r>
                        <a:rPr lang="es-BO" sz="1200">
                          <a:effectLst/>
                        </a:rPr>
                        <a:t>25</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10160" algn="r">
                        <a:lnSpc>
                          <a:spcPct val="107000"/>
                        </a:lnSpc>
                        <a:spcAft>
                          <a:spcPts val="800"/>
                        </a:spcAft>
                      </a:pPr>
                      <a:r>
                        <a:rPr lang="es-BO" sz="1200">
                          <a:effectLst/>
                        </a:rPr>
                        <a:t>23</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9525" algn="r">
                        <a:lnSpc>
                          <a:spcPct val="107000"/>
                        </a:lnSpc>
                        <a:spcAft>
                          <a:spcPts val="800"/>
                        </a:spcAft>
                      </a:pPr>
                      <a:r>
                        <a:rPr lang="es-BO" sz="1200">
                          <a:effectLst/>
                        </a:rPr>
                        <a:t>92%</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nSpc>
                          <a:spcPct val="107000"/>
                        </a:lnSpc>
                        <a:spcAft>
                          <a:spcPts val="800"/>
                        </a:spcAft>
                      </a:pPr>
                      <a:r>
                        <a:rPr lang="es-BO" sz="1200">
                          <a:effectLst/>
                        </a:rPr>
                        <a:t>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91205811"/>
                  </a:ext>
                </a:extLst>
              </a:tr>
              <a:tr h="863110">
                <a:tc>
                  <a:txBody>
                    <a:bodyPr/>
                    <a:lstStyle/>
                    <a:p>
                      <a:pPr marL="113030">
                        <a:lnSpc>
                          <a:spcPct val="107000"/>
                        </a:lnSpc>
                        <a:spcAft>
                          <a:spcPts val="800"/>
                        </a:spcAft>
                      </a:pPr>
                      <a:r>
                        <a:rPr lang="es-BO" sz="1200">
                          <a:effectLst/>
                        </a:rPr>
                        <a:t>PROGRAMA DE </a:t>
                      </a:r>
                    </a:p>
                    <a:p>
                      <a:pPr marL="10160" algn="ctr">
                        <a:lnSpc>
                          <a:spcPct val="107000"/>
                        </a:lnSpc>
                        <a:spcAft>
                          <a:spcPts val="800"/>
                        </a:spcAft>
                      </a:pPr>
                      <a:r>
                        <a:rPr lang="es-BO" sz="1200">
                          <a:effectLst/>
                        </a:rPr>
                        <a:t>TAMIZAJE </a:t>
                      </a:r>
                    </a:p>
                    <a:p>
                      <a:pPr marL="6985" algn="ctr">
                        <a:lnSpc>
                          <a:spcPct val="107000"/>
                        </a:lnSpc>
                        <a:spcAft>
                          <a:spcPts val="800"/>
                        </a:spcAft>
                      </a:pPr>
                      <a:r>
                        <a:rPr lang="es-BO" sz="1200">
                          <a:effectLst/>
                        </a:rPr>
                        <a:t>NEONATAL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tc>
                <a:tc>
                  <a:txBody>
                    <a:bodyPr/>
                    <a:lstStyle/>
                    <a:p>
                      <a:pPr marL="44450">
                        <a:lnSpc>
                          <a:spcPct val="107000"/>
                        </a:lnSpc>
                        <a:spcAft>
                          <a:spcPts val="800"/>
                        </a:spcAft>
                      </a:pPr>
                      <a:r>
                        <a:rPr lang="es-BO" sz="1200">
                          <a:effectLst/>
                        </a:rPr>
                        <a:t>Recién nacidos tamizados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8890" algn="r">
                        <a:lnSpc>
                          <a:spcPct val="107000"/>
                        </a:lnSpc>
                        <a:spcAft>
                          <a:spcPts val="800"/>
                        </a:spcAft>
                      </a:pPr>
                      <a:r>
                        <a:rPr lang="es-BO" sz="1200">
                          <a:effectLst/>
                        </a:rPr>
                        <a:t>26250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10160" algn="r">
                        <a:lnSpc>
                          <a:spcPct val="107000"/>
                        </a:lnSpc>
                        <a:spcAft>
                          <a:spcPts val="800"/>
                        </a:spcAft>
                      </a:pPr>
                      <a:r>
                        <a:rPr lang="es-BO" sz="1200">
                          <a:effectLst/>
                        </a:rPr>
                        <a:t>22480</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marL="9525" algn="r">
                        <a:lnSpc>
                          <a:spcPct val="107000"/>
                        </a:lnSpc>
                        <a:spcAft>
                          <a:spcPts val="800"/>
                        </a:spcAft>
                      </a:pPr>
                      <a:r>
                        <a:rPr lang="es-BO" sz="1200">
                          <a:effectLst/>
                        </a:rPr>
                        <a:t>86%</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nchor="ctr"/>
                </a:tc>
                <a:tc>
                  <a:txBody>
                    <a:bodyPr/>
                    <a:lstStyle/>
                    <a:p>
                      <a:pPr>
                        <a:lnSpc>
                          <a:spcPct val="107000"/>
                        </a:lnSpc>
                        <a:spcAft>
                          <a:spcPts val="800"/>
                        </a:spcAft>
                      </a:pPr>
                      <a:r>
                        <a:rPr lang="es-BO" sz="1200">
                          <a:effectLst/>
                        </a:rPr>
                        <a:t> </a:t>
                      </a:r>
                      <a:endParaRPr lang="es-BO"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2287118"/>
                  </a:ext>
                </a:extLst>
              </a:tr>
              <a:tr h="238779">
                <a:tc gridSpan="6">
                  <a:txBody>
                    <a:bodyPr/>
                    <a:lstStyle/>
                    <a:p>
                      <a:pPr marL="9525" algn="r">
                        <a:lnSpc>
                          <a:spcPct val="107000"/>
                        </a:lnSpc>
                        <a:spcAft>
                          <a:spcPts val="800"/>
                        </a:spcAft>
                      </a:pPr>
                      <a:r>
                        <a:rPr lang="es-BO" sz="1200" dirty="0">
                          <a:effectLst/>
                        </a:rPr>
                        <a:t>CUMPLIMIENTO GENERAL DEL POA                                                        87%</a:t>
                      </a:r>
                      <a:endParaRPr lang="es-BO"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5407" marT="2080" marB="0"/>
                </a:tc>
                <a:tc hMerge="1">
                  <a:txBody>
                    <a:bodyPr/>
                    <a:lstStyle/>
                    <a:p>
                      <a:endParaRPr lang="es-BO"/>
                    </a:p>
                  </a:txBody>
                  <a:tcPr/>
                </a:tc>
                <a:tc hMerge="1">
                  <a:txBody>
                    <a:bodyPr/>
                    <a:lstStyle/>
                    <a:p>
                      <a:endParaRPr lang="es-BO"/>
                    </a:p>
                  </a:txBody>
                  <a:tcPr/>
                </a:tc>
                <a:tc hMerge="1">
                  <a:txBody>
                    <a:bodyPr/>
                    <a:lstStyle/>
                    <a:p>
                      <a:endParaRPr lang="es-BO"/>
                    </a:p>
                  </a:txBody>
                  <a:tcPr/>
                </a:tc>
                <a:tc hMerge="1">
                  <a:txBody>
                    <a:bodyPr/>
                    <a:lstStyle/>
                    <a:p>
                      <a:endParaRPr lang="es-BO"/>
                    </a:p>
                  </a:txBody>
                  <a:tcPr/>
                </a:tc>
                <a:tc hMerge="1">
                  <a:txBody>
                    <a:bodyPr/>
                    <a:lstStyle/>
                    <a:p>
                      <a:endParaRPr lang="es-BO"/>
                    </a:p>
                  </a:txBody>
                  <a:tcPr/>
                </a:tc>
                <a:extLst>
                  <a:ext uri="{0D108BD9-81ED-4DB2-BD59-A6C34878D82A}">
                    <a16:rowId xmlns:a16="http://schemas.microsoft.com/office/drawing/2014/main" val="1142183998"/>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BO"/>
          </a:p>
        </p:txBody>
      </p:sp>
      <p:sp>
        <p:nvSpPr>
          <p:cNvPr id="3" name="TextBox 3"/>
          <p:cNvSpPr txBox="1"/>
          <p:nvPr/>
        </p:nvSpPr>
        <p:spPr>
          <a:xfrm>
            <a:off x="2315452" y="1018091"/>
            <a:ext cx="13657095" cy="5727404"/>
          </a:xfrm>
          <a:prstGeom prst="rect">
            <a:avLst/>
          </a:prstGeom>
        </p:spPr>
        <p:txBody>
          <a:bodyPr lIns="0" tIns="0" rIns="0" bIns="0" rtlCol="0" anchor="t">
            <a:spAutoFit/>
          </a:bodyPr>
          <a:lstStyle/>
          <a:p>
            <a:pPr algn="ctr">
              <a:lnSpc>
                <a:spcPts val="14776"/>
              </a:lnSpc>
            </a:pPr>
            <a:r>
              <a:rPr lang="en-US" sz="10707" spc="1049">
                <a:solidFill>
                  <a:srgbClr val="FFFFFF"/>
                </a:solidFill>
                <a:latin typeface="Codec Pro ExtraBold"/>
              </a:rPr>
              <a:t>SUBDIRECCION ADMINISTRATIVA FINANCIERA</a:t>
            </a:r>
          </a:p>
        </p:txBody>
      </p:sp>
      <p:sp>
        <p:nvSpPr>
          <p:cNvPr id="4" name="TextBox 4"/>
          <p:cNvSpPr txBox="1"/>
          <p:nvPr/>
        </p:nvSpPr>
        <p:spPr>
          <a:xfrm>
            <a:off x="5148236" y="6688345"/>
            <a:ext cx="8296328" cy="494046"/>
          </a:xfrm>
          <a:prstGeom prst="rect">
            <a:avLst/>
          </a:prstGeom>
        </p:spPr>
        <p:txBody>
          <a:bodyPr lIns="0" tIns="0" rIns="0" bIns="0" rtlCol="0" anchor="t">
            <a:spAutoFit/>
          </a:bodyPr>
          <a:lstStyle/>
          <a:p>
            <a:pPr algn="ctr">
              <a:lnSpc>
                <a:spcPts val="4216"/>
              </a:lnSpc>
            </a:pPr>
            <a:r>
              <a:rPr lang="en-US" sz="3055" spc="299" dirty="0">
                <a:solidFill>
                  <a:srgbClr val="F5FFF5"/>
                </a:solidFill>
                <a:latin typeface="Open Sauce"/>
              </a:rPr>
              <a:t>GESTIÓN 2024</a:t>
            </a:r>
          </a:p>
        </p:txBody>
      </p:sp>
      <p:sp>
        <p:nvSpPr>
          <p:cNvPr id="5" name="Freeform 5"/>
          <p:cNvSpPr/>
          <p:nvPr/>
        </p:nvSpPr>
        <p:spPr>
          <a:xfrm flipH="1" flipV="1">
            <a:off x="-3801253" y="0"/>
            <a:ext cx="7602505" cy="6745495"/>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6" name="Freeform 6"/>
          <p:cNvSpPr/>
          <p:nvPr/>
        </p:nvSpPr>
        <p:spPr>
          <a:xfrm flipH="1">
            <a:off x="14486747" y="3541505"/>
            <a:ext cx="7602505" cy="6745495"/>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s-BO"/>
          </a:p>
        </p:txBody>
      </p:sp>
      <p:sp>
        <p:nvSpPr>
          <p:cNvPr id="3" name="Freeform 3"/>
          <p:cNvSpPr/>
          <p:nvPr/>
        </p:nvSpPr>
        <p:spPr>
          <a:xfrm>
            <a:off x="15882076"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s-BO"/>
          </a:p>
        </p:txBody>
      </p:sp>
      <p:sp>
        <p:nvSpPr>
          <p:cNvPr id="4" name="Freeform 4"/>
          <p:cNvSpPr/>
          <p:nvPr/>
        </p:nvSpPr>
        <p:spPr>
          <a:xfrm>
            <a:off x="0" y="2177069"/>
            <a:ext cx="4729717" cy="6478727"/>
          </a:xfrm>
          <a:custGeom>
            <a:avLst/>
            <a:gdLst/>
            <a:ahLst/>
            <a:cxnLst/>
            <a:rect l="l" t="t" r="r" b="b"/>
            <a:pathLst>
              <a:path w="4729717" h="6478727">
                <a:moveTo>
                  <a:pt x="0" y="0"/>
                </a:moveTo>
                <a:lnTo>
                  <a:pt x="4729717" y="0"/>
                </a:lnTo>
                <a:lnTo>
                  <a:pt x="4729717" y="6478727"/>
                </a:lnTo>
                <a:lnTo>
                  <a:pt x="0" y="6478727"/>
                </a:lnTo>
                <a:lnTo>
                  <a:pt x="0" y="0"/>
                </a:lnTo>
                <a:close/>
              </a:path>
            </a:pathLst>
          </a:custGeom>
          <a:blipFill>
            <a:blip r:embed="rId6"/>
            <a:stretch>
              <a:fillRect/>
            </a:stretch>
          </a:blipFill>
        </p:spPr>
        <p:txBody>
          <a:bodyPr/>
          <a:lstStyle/>
          <a:p>
            <a:endParaRPr lang="es-BO"/>
          </a:p>
        </p:txBody>
      </p:sp>
      <p:sp>
        <p:nvSpPr>
          <p:cNvPr id="5" name="TextBox 5"/>
          <p:cNvSpPr txBox="1"/>
          <p:nvPr/>
        </p:nvSpPr>
        <p:spPr>
          <a:xfrm>
            <a:off x="8274828" y="1219982"/>
            <a:ext cx="6246725" cy="957087"/>
          </a:xfrm>
          <a:prstGeom prst="rect">
            <a:avLst/>
          </a:prstGeom>
        </p:spPr>
        <p:txBody>
          <a:bodyPr lIns="0" tIns="0" rIns="0" bIns="0" rtlCol="0" anchor="t">
            <a:spAutoFit/>
          </a:bodyPr>
          <a:lstStyle/>
          <a:p>
            <a:pPr>
              <a:lnSpc>
                <a:spcPts val="6405"/>
              </a:lnSpc>
            </a:pPr>
            <a:r>
              <a:rPr lang="en-US" sz="6470" spc="226">
                <a:solidFill>
                  <a:srgbClr val="040506"/>
                </a:solidFill>
                <a:latin typeface="Codec Pro ExtraBold"/>
              </a:rPr>
              <a:t>Misión</a:t>
            </a:r>
          </a:p>
        </p:txBody>
      </p:sp>
      <p:sp>
        <p:nvSpPr>
          <p:cNvPr id="6" name="TextBox 6"/>
          <p:cNvSpPr txBox="1"/>
          <p:nvPr/>
        </p:nvSpPr>
        <p:spPr>
          <a:xfrm>
            <a:off x="4729717" y="1981200"/>
            <a:ext cx="12972778" cy="7219364"/>
          </a:xfrm>
          <a:prstGeom prst="rect">
            <a:avLst/>
          </a:prstGeom>
        </p:spPr>
        <p:txBody>
          <a:bodyPr lIns="0" tIns="0" rIns="0" bIns="0" rtlCol="0" anchor="t">
            <a:spAutoFit/>
          </a:bodyPr>
          <a:lstStyle/>
          <a:p>
            <a:pPr algn="just">
              <a:lnSpc>
                <a:spcPts val="5210"/>
              </a:lnSpc>
            </a:pPr>
            <a:r>
              <a:rPr lang="es-BO" sz="3775" spc="370" dirty="0">
                <a:solidFill>
                  <a:srgbClr val="231F20"/>
                </a:solidFill>
                <a:latin typeface="Open Sauce"/>
              </a:rPr>
              <a:t>Somos una Institución Pública de salud, líder en la aplicación de material radiactivo para la Medicina Nuclear y en estudios especializados de laboratorio, con fines de diagnóstico, tratamiento e investigación, con acceso universal, de alta calidad asistencial, científica y tecnológica, apoyados en procesos estandarizados y cuenta con un equipo multidisciplinario altamente calificado y orientado a satisfacer las necesidades de la población boliviana.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5888" y="914400"/>
            <a:ext cx="15773400" cy="2400300"/>
          </a:xfrm>
        </p:spPr>
        <p:txBody>
          <a:bodyPr>
            <a:noAutofit/>
          </a:bodyPr>
          <a:lstStyle/>
          <a:p>
            <a:pPr algn="ctr"/>
            <a:r>
              <a:rPr lang="es-BO" b="1" u="sng" dirty="0"/>
              <a:t>SUBDIRECCION ADMINISTRATIVA FINANCIERA</a:t>
            </a:r>
            <a:br>
              <a:rPr lang="es-BO" b="1" u="sng" dirty="0"/>
            </a:br>
            <a:r>
              <a:rPr lang="es-BO" b="1" u="sng" dirty="0"/>
              <a:t>EJECUCION PRESPUPUESTARIA</a:t>
            </a:r>
            <a:endParaRPr lang="es-BO" b="1" dirty="0"/>
          </a:p>
        </p:txBody>
      </p:sp>
      <p:pic>
        <p:nvPicPr>
          <p:cNvPr id="3" name="Imagen 2">
            <a:extLst>
              <a:ext uri="{FF2B5EF4-FFF2-40B4-BE49-F238E27FC236}">
                <a16:creationId xmlns:a16="http://schemas.microsoft.com/office/drawing/2014/main" id="{ACBBFE81-D12D-42D5-8045-7B560AAF87AB}"/>
              </a:ext>
            </a:extLst>
          </p:cNvPr>
          <p:cNvPicPr>
            <a:picLocks noChangeAspect="1"/>
          </p:cNvPicPr>
          <p:nvPr/>
        </p:nvPicPr>
        <p:blipFill rotWithShape="1">
          <a:blip r:embed="rId2"/>
          <a:srcRect t="6857"/>
          <a:stretch/>
        </p:blipFill>
        <p:spPr>
          <a:xfrm>
            <a:off x="2163224" y="3091911"/>
            <a:ext cx="14738889" cy="6280689"/>
          </a:xfrm>
          <a:prstGeom prst="rect">
            <a:avLst/>
          </a:prstGeom>
        </p:spPr>
      </p:pic>
    </p:spTree>
    <p:extLst>
      <p:ext uri="{BB962C8B-B14F-4D97-AF65-F5344CB8AC3E}">
        <p14:creationId xmlns:p14="http://schemas.microsoft.com/office/powerpoint/2010/main" val="3507799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1475487" y="1397270"/>
            <a:ext cx="15773400" cy="1694643"/>
          </a:xfrm>
        </p:spPr>
        <p:txBody>
          <a:bodyPr>
            <a:noAutofit/>
          </a:bodyPr>
          <a:lstStyle/>
          <a:p>
            <a:pPr algn="ctr"/>
            <a:r>
              <a:rPr lang="es-BO" b="1" dirty="0"/>
              <a:t>PRESUPUESTO ASIGNADO POR EL MINISTERIO DE SALUD Y DEPORTES - S.U.S.</a:t>
            </a:r>
          </a:p>
        </p:txBody>
      </p:sp>
      <p:pic>
        <p:nvPicPr>
          <p:cNvPr id="2" name="Imagen 1">
            <a:extLst>
              <a:ext uri="{FF2B5EF4-FFF2-40B4-BE49-F238E27FC236}">
                <a16:creationId xmlns:a16="http://schemas.microsoft.com/office/drawing/2014/main" id="{ED93168E-30A7-45DB-9703-E21C4227267A}"/>
              </a:ext>
            </a:extLst>
          </p:cNvPr>
          <p:cNvPicPr>
            <a:picLocks noChangeAspect="1"/>
          </p:cNvPicPr>
          <p:nvPr/>
        </p:nvPicPr>
        <p:blipFill>
          <a:blip r:embed="rId2"/>
          <a:stretch>
            <a:fillRect/>
          </a:stretch>
        </p:blipFill>
        <p:spPr>
          <a:xfrm>
            <a:off x="1475487" y="3024806"/>
            <a:ext cx="15773400" cy="6181187"/>
          </a:xfrm>
          <a:prstGeom prst="rect">
            <a:avLst/>
          </a:prstGeom>
        </p:spPr>
      </p:pic>
    </p:spTree>
    <p:extLst>
      <p:ext uri="{BB962C8B-B14F-4D97-AF65-F5344CB8AC3E}">
        <p14:creationId xmlns:p14="http://schemas.microsoft.com/office/powerpoint/2010/main" val="14017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411158" y="1246444"/>
            <a:ext cx="15773400" cy="2240675"/>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BO" sz="6600" b="1" dirty="0"/>
              <a:t>PRESUPUESTO CONTRAPARTE ASIGNADO POR EL  GADLP PARA EL S.U.S.</a:t>
            </a:r>
          </a:p>
        </p:txBody>
      </p:sp>
      <p:pic>
        <p:nvPicPr>
          <p:cNvPr id="2" name="Imagen 1">
            <a:extLst>
              <a:ext uri="{FF2B5EF4-FFF2-40B4-BE49-F238E27FC236}">
                <a16:creationId xmlns:a16="http://schemas.microsoft.com/office/drawing/2014/main" id="{21539EE3-AA24-4368-8FC2-07CB02420700}"/>
              </a:ext>
            </a:extLst>
          </p:cNvPr>
          <p:cNvPicPr>
            <a:picLocks noChangeAspect="1"/>
          </p:cNvPicPr>
          <p:nvPr/>
        </p:nvPicPr>
        <p:blipFill>
          <a:blip r:embed="rId2"/>
          <a:stretch>
            <a:fillRect/>
          </a:stretch>
        </p:blipFill>
        <p:spPr>
          <a:xfrm>
            <a:off x="1411158" y="3277891"/>
            <a:ext cx="15773400" cy="5553440"/>
          </a:xfrm>
          <a:prstGeom prst="rect">
            <a:avLst/>
          </a:prstGeom>
        </p:spPr>
      </p:pic>
    </p:spTree>
    <p:extLst>
      <p:ext uri="{BB962C8B-B14F-4D97-AF65-F5344CB8AC3E}">
        <p14:creationId xmlns:p14="http://schemas.microsoft.com/office/powerpoint/2010/main" val="2543977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271673" y="642010"/>
            <a:ext cx="15773400" cy="2240675"/>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BO" sz="6600" b="1" dirty="0"/>
              <a:t>PRESUPUESTO INICIAL POR FUENTE DE FINANCIAMIENTO</a:t>
            </a:r>
          </a:p>
        </p:txBody>
      </p:sp>
      <p:pic>
        <p:nvPicPr>
          <p:cNvPr id="3" name="Imagen 2">
            <a:extLst>
              <a:ext uri="{FF2B5EF4-FFF2-40B4-BE49-F238E27FC236}">
                <a16:creationId xmlns:a16="http://schemas.microsoft.com/office/drawing/2014/main" id="{235FB26E-CB8E-4E9D-B684-87379AD65C52}"/>
              </a:ext>
            </a:extLst>
          </p:cNvPr>
          <p:cNvPicPr>
            <a:picLocks noChangeAspect="1"/>
          </p:cNvPicPr>
          <p:nvPr/>
        </p:nvPicPr>
        <p:blipFill>
          <a:blip r:embed="rId2"/>
          <a:stretch>
            <a:fillRect/>
          </a:stretch>
        </p:blipFill>
        <p:spPr>
          <a:xfrm>
            <a:off x="3905573" y="2555507"/>
            <a:ext cx="11158781" cy="7089485"/>
          </a:xfrm>
          <a:prstGeom prst="rect">
            <a:avLst/>
          </a:prstGeom>
        </p:spPr>
      </p:pic>
    </p:spTree>
    <p:extLst>
      <p:ext uri="{BB962C8B-B14F-4D97-AF65-F5344CB8AC3E}">
        <p14:creationId xmlns:p14="http://schemas.microsoft.com/office/powerpoint/2010/main" val="2899588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271673" y="232476"/>
            <a:ext cx="15773400" cy="2650209"/>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BO" sz="6600" b="1" dirty="0"/>
              <a:t>PRESUPUESTO EJECUTADO Y SALDO PRESUPUESTARIO  POR FUENTE DE FINANCIAMIENTO</a:t>
            </a:r>
          </a:p>
        </p:txBody>
      </p:sp>
      <p:pic>
        <p:nvPicPr>
          <p:cNvPr id="2" name="Imagen 1">
            <a:extLst>
              <a:ext uri="{FF2B5EF4-FFF2-40B4-BE49-F238E27FC236}">
                <a16:creationId xmlns:a16="http://schemas.microsoft.com/office/drawing/2014/main" id="{6D4E6EB2-B50E-458D-BA72-ECF31E792268}"/>
              </a:ext>
            </a:extLst>
          </p:cNvPr>
          <p:cNvPicPr>
            <a:picLocks noChangeAspect="1"/>
          </p:cNvPicPr>
          <p:nvPr/>
        </p:nvPicPr>
        <p:blipFill>
          <a:blip r:embed="rId2"/>
          <a:stretch>
            <a:fillRect/>
          </a:stretch>
        </p:blipFill>
        <p:spPr>
          <a:xfrm>
            <a:off x="3301139" y="3068105"/>
            <a:ext cx="12832598" cy="6576888"/>
          </a:xfrm>
          <a:prstGeom prst="rect">
            <a:avLst/>
          </a:prstGeom>
        </p:spPr>
      </p:pic>
    </p:spTree>
    <p:extLst>
      <p:ext uri="{BB962C8B-B14F-4D97-AF65-F5344CB8AC3E}">
        <p14:creationId xmlns:p14="http://schemas.microsoft.com/office/powerpoint/2010/main" val="947974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57300" y="3087150"/>
            <a:ext cx="15773400" cy="6527007"/>
          </a:xfrm>
        </p:spPr>
        <p:txBody>
          <a:bodyPr>
            <a:normAutofit/>
          </a:bodyPr>
          <a:lstStyle/>
          <a:p>
            <a:pPr marL="0" indent="0" algn="just">
              <a:buNone/>
            </a:pPr>
            <a:r>
              <a:rPr lang="es-ES" dirty="0"/>
              <a:t>Durante la gestión 2024, se realizaron 2 (dos) Modificaciones Presupuestarias Intrainstitucionales y 1 (una) Modificación de Categoría Programática las mismas fueron remitidas al Servicio Departamental de Salud SEDES La Paz para su posterior aprobación. </a:t>
            </a:r>
          </a:p>
          <a:p>
            <a:pPr marL="771525" indent="-771525" algn="just">
              <a:buAutoNum type="arabicPeriod"/>
            </a:pPr>
            <a:r>
              <a:rPr lang="es-ES" i="1" dirty="0"/>
              <a:t>Modificación Presupuestaria Intrainstitucional entre partidas de Gasto en la Fuente 20 Organismo 230 equivalente a Bs. 17.640,00 (Diecisiete mil seiscientos cuarenta 00/100 bolivianos). </a:t>
            </a:r>
          </a:p>
          <a:p>
            <a:pPr marL="771525" indent="-771525" algn="just">
              <a:buFont typeface="Arial" panose="020B0604020202020204" pitchFamily="34" charset="0"/>
              <a:buAutoNum type="arabicPeriod"/>
            </a:pPr>
            <a:r>
              <a:rPr lang="es-ES" i="1" dirty="0"/>
              <a:t>Modificación Presupuestaria Intrainstitucional entre partidas de Gasto en la Fuente 41 Organismo 111 equivalente a Bs. 25.600,00 (veinte cinco mil seiscientos 00/100 bolivianos). </a:t>
            </a:r>
          </a:p>
          <a:p>
            <a:pPr marL="771525" indent="-771525" algn="just">
              <a:buAutoNum type="arabicPeriod"/>
            </a:pPr>
            <a:endParaRPr lang="es-ES" i="1" dirty="0"/>
          </a:p>
        </p:txBody>
      </p:sp>
      <p:sp>
        <p:nvSpPr>
          <p:cNvPr id="5" name="Título 1"/>
          <p:cNvSpPr txBox="1">
            <a:spLocks/>
          </p:cNvSpPr>
          <p:nvPr/>
        </p:nvSpPr>
        <p:spPr>
          <a:xfrm>
            <a:off x="1257300" y="1799621"/>
            <a:ext cx="15773400" cy="128753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BO" sz="7200" b="1" dirty="0"/>
              <a:t>MODIFICACIONES PRESUPUESTARIAS</a:t>
            </a:r>
          </a:p>
        </p:txBody>
      </p:sp>
    </p:spTree>
    <p:extLst>
      <p:ext uri="{BB962C8B-B14F-4D97-AF65-F5344CB8AC3E}">
        <p14:creationId xmlns:p14="http://schemas.microsoft.com/office/powerpoint/2010/main" val="3701098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57300" y="4604659"/>
            <a:ext cx="15773400" cy="2595194"/>
          </a:xfrm>
        </p:spPr>
        <p:txBody>
          <a:bodyPr>
            <a:normAutofit/>
          </a:bodyPr>
          <a:lstStyle/>
          <a:p>
            <a:pPr marL="0" indent="0" algn="just">
              <a:buNone/>
            </a:pPr>
            <a:r>
              <a:rPr lang="es-ES" i="1" dirty="0"/>
              <a:t>3. Modificación Presupuestaria de Categoría Programática entre partidas de Gasto en la Fuente 41 Organismo 111 equivalente a Bs. 83.333,00 (ochenta y tres mil trescientos treinta y tres 00/100 bolivianos). </a:t>
            </a:r>
          </a:p>
          <a:p>
            <a:pPr marL="771525" indent="-771525" algn="just">
              <a:buAutoNum type="arabicPeriod"/>
            </a:pPr>
            <a:endParaRPr lang="es-ES" i="1" dirty="0"/>
          </a:p>
        </p:txBody>
      </p:sp>
      <p:sp>
        <p:nvSpPr>
          <p:cNvPr id="5" name="Título 1"/>
          <p:cNvSpPr txBox="1">
            <a:spLocks/>
          </p:cNvSpPr>
          <p:nvPr/>
        </p:nvSpPr>
        <p:spPr>
          <a:xfrm>
            <a:off x="887186" y="3062365"/>
            <a:ext cx="15773400" cy="128753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BO" sz="7200" b="1" dirty="0"/>
              <a:t>MODIFICACIONES PRESUPUESTARIAS</a:t>
            </a:r>
          </a:p>
        </p:txBody>
      </p:sp>
    </p:spTree>
    <p:extLst>
      <p:ext uri="{BB962C8B-B14F-4D97-AF65-F5344CB8AC3E}">
        <p14:creationId xmlns:p14="http://schemas.microsoft.com/office/powerpoint/2010/main" val="2358159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420031" y="1278611"/>
            <a:ext cx="15773400" cy="237899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BO" sz="6000" b="1" dirty="0"/>
              <a:t>DETALLE DE INGRESOS EN LA LIBRETA DE LA FUENTE 20 ORGANISMO 230 CORRESPONDIENTE A LA GESTION 2024</a:t>
            </a:r>
          </a:p>
        </p:txBody>
      </p:sp>
      <p:pic>
        <p:nvPicPr>
          <p:cNvPr id="4" name="Imagen 3">
            <a:extLst>
              <a:ext uri="{FF2B5EF4-FFF2-40B4-BE49-F238E27FC236}">
                <a16:creationId xmlns:a16="http://schemas.microsoft.com/office/drawing/2014/main" id="{E2944FF0-3E75-4F8B-AB47-1DACB0ED8167}"/>
              </a:ext>
            </a:extLst>
          </p:cNvPr>
          <p:cNvPicPr>
            <a:picLocks noChangeAspect="1"/>
          </p:cNvPicPr>
          <p:nvPr/>
        </p:nvPicPr>
        <p:blipFill rotWithShape="1">
          <a:blip r:embed="rId2"/>
          <a:srcRect l="38446" r="22864"/>
          <a:stretch/>
        </p:blipFill>
        <p:spPr>
          <a:xfrm>
            <a:off x="1094570" y="3657601"/>
            <a:ext cx="4833257" cy="5878286"/>
          </a:xfrm>
          <a:prstGeom prst="rect">
            <a:avLst/>
          </a:prstGeom>
        </p:spPr>
      </p:pic>
      <p:pic>
        <p:nvPicPr>
          <p:cNvPr id="6" name="Imagen 5">
            <a:extLst>
              <a:ext uri="{FF2B5EF4-FFF2-40B4-BE49-F238E27FC236}">
                <a16:creationId xmlns:a16="http://schemas.microsoft.com/office/drawing/2014/main" id="{C2283202-8ABE-4632-A786-79B7B4ADF7D4}"/>
              </a:ext>
            </a:extLst>
          </p:cNvPr>
          <p:cNvPicPr>
            <a:picLocks noChangeAspect="1"/>
          </p:cNvPicPr>
          <p:nvPr/>
        </p:nvPicPr>
        <p:blipFill rotWithShape="1">
          <a:blip r:embed="rId3"/>
          <a:srcRect l="36835" r="19370"/>
          <a:stretch/>
        </p:blipFill>
        <p:spPr>
          <a:xfrm>
            <a:off x="6890102" y="3483430"/>
            <a:ext cx="4833257" cy="6226628"/>
          </a:xfrm>
          <a:prstGeom prst="rect">
            <a:avLst/>
          </a:prstGeom>
        </p:spPr>
      </p:pic>
      <p:pic>
        <p:nvPicPr>
          <p:cNvPr id="7" name="Imagen 6">
            <a:extLst>
              <a:ext uri="{FF2B5EF4-FFF2-40B4-BE49-F238E27FC236}">
                <a16:creationId xmlns:a16="http://schemas.microsoft.com/office/drawing/2014/main" id="{6A4801C1-40EF-4274-A7A5-BB15D6C72AEB}"/>
              </a:ext>
            </a:extLst>
          </p:cNvPr>
          <p:cNvPicPr>
            <a:picLocks noChangeAspect="1"/>
          </p:cNvPicPr>
          <p:nvPr/>
        </p:nvPicPr>
        <p:blipFill rotWithShape="1">
          <a:blip r:embed="rId4"/>
          <a:srcRect l="35297" r="20371" b="7200"/>
          <a:stretch/>
        </p:blipFill>
        <p:spPr>
          <a:xfrm>
            <a:off x="12162341" y="3657601"/>
            <a:ext cx="5356551" cy="5878286"/>
          </a:xfrm>
          <a:prstGeom prst="rect">
            <a:avLst/>
          </a:prstGeom>
        </p:spPr>
      </p:pic>
    </p:spTree>
    <p:extLst>
      <p:ext uri="{BB962C8B-B14F-4D97-AF65-F5344CB8AC3E}">
        <p14:creationId xmlns:p14="http://schemas.microsoft.com/office/powerpoint/2010/main" val="3458709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3113879" y="1139128"/>
            <a:ext cx="12556535" cy="1232114"/>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BO" sz="9900" b="1" dirty="0"/>
              <a:t>RECURSOS HUMANOS </a:t>
            </a:r>
          </a:p>
        </p:txBody>
      </p:sp>
      <p:pic>
        <p:nvPicPr>
          <p:cNvPr id="3" name="Imagen 2">
            <a:extLst>
              <a:ext uri="{FF2B5EF4-FFF2-40B4-BE49-F238E27FC236}">
                <a16:creationId xmlns:a16="http://schemas.microsoft.com/office/drawing/2014/main" id="{24F08EEE-0192-474D-8186-2233FDFB94F1}"/>
              </a:ext>
            </a:extLst>
          </p:cNvPr>
          <p:cNvPicPr>
            <a:picLocks noChangeAspect="1"/>
          </p:cNvPicPr>
          <p:nvPr/>
        </p:nvPicPr>
        <p:blipFill>
          <a:blip r:embed="rId2"/>
          <a:stretch>
            <a:fillRect/>
          </a:stretch>
        </p:blipFill>
        <p:spPr>
          <a:xfrm>
            <a:off x="1203233" y="2371240"/>
            <a:ext cx="6765111" cy="7099331"/>
          </a:xfrm>
          <a:prstGeom prst="rect">
            <a:avLst/>
          </a:prstGeom>
        </p:spPr>
      </p:pic>
      <p:pic>
        <p:nvPicPr>
          <p:cNvPr id="6" name="Imagen 5">
            <a:extLst>
              <a:ext uri="{FF2B5EF4-FFF2-40B4-BE49-F238E27FC236}">
                <a16:creationId xmlns:a16="http://schemas.microsoft.com/office/drawing/2014/main" id="{FA87049E-92F8-40E0-83C1-6B241E81C531}"/>
              </a:ext>
            </a:extLst>
          </p:cNvPr>
          <p:cNvPicPr>
            <a:picLocks noChangeAspect="1"/>
          </p:cNvPicPr>
          <p:nvPr/>
        </p:nvPicPr>
        <p:blipFill>
          <a:blip r:embed="rId3"/>
          <a:stretch>
            <a:fillRect/>
          </a:stretch>
        </p:blipFill>
        <p:spPr>
          <a:xfrm>
            <a:off x="8534400" y="2371241"/>
            <a:ext cx="8775900" cy="7099331"/>
          </a:xfrm>
          <a:prstGeom prst="rect">
            <a:avLst/>
          </a:prstGeom>
        </p:spPr>
      </p:pic>
    </p:spTree>
    <p:extLst>
      <p:ext uri="{BB962C8B-B14F-4D97-AF65-F5344CB8AC3E}">
        <p14:creationId xmlns:p14="http://schemas.microsoft.com/office/powerpoint/2010/main" val="1411913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410705" y="592811"/>
            <a:ext cx="17877296" cy="1232114"/>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BO" sz="6600" b="1" dirty="0"/>
              <a:t>RECURSOS HUMANOS – CAPACITACIONES INTERNAS</a:t>
            </a:r>
          </a:p>
        </p:txBody>
      </p:sp>
      <p:pic>
        <p:nvPicPr>
          <p:cNvPr id="2" name="Imagen 1">
            <a:extLst>
              <a:ext uri="{FF2B5EF4-FFF2-40B4-BE49-F238E27FC236}">
                <a16:creationId xmlns:a16="http://schemas.microsoft.com/office/drawing/2014/main" id="{2FAA1A4B-0893-4514-A26B-4D935794C214}"/>
              </a:ext>
            </a:extLst>
          </p:cNvPr>
          <p:cNvPicPr>
            <a:picLocks noChangeAspect="1"/>
          </p:cNvPicPr>
          <p:nvPr/>
        </p:nvPicPr>
        <p:blipFill>
          <a:blip r:embed="rId2"/>
          <a:stretch>
            <a:fillRect/>
          </a:stretch>
        </p:blipFill>
        <p:spPr>
          <a:xfrm>
            <a:off x="581579" y="3291680"/>
            <a:ext cx="8391549" cy="4240497"/>
          </a:xfrm>
          <a:prstGeom prst="rect">
            <a:avLst/>
          </a:prstGeom>
        </p:spPr>
      </p:pic>
      <p:pic>
        <p:nvPicPr>
          <p:cNvPr id="3" name="Imagen 2">
            <a:extLst>
              <a:ext uri="{FF2B5EF4-FFF2-40B4-BE49-F238E27FC236}">
                <a16:creationId xmlns:a16="http://schemas.microsoft.com/office/drawing/2014/main" id="{8B21880D-5F5B-4890-A35E-B2C7046FD378}"/>
              </a:ext>
            </a:extLst>
          </p:cNvPr>
          <p:cNvPicPr>
            <a:picLocks noChangeAspect="1"/>
          </p:cNvPicPr>
          <p:nvPr/>
        </p:nvPicPr>
        <p:blipFill>
          <a:blip r:embed="rId3"/>
          <a:stretch>
            <a:fillRect/>
          </a:stretch>
        </p:blipFill>
        <p:spPr>
          <a:xfrm>
            <a:off x="9144001" y="1824923"/>
            <a:ext cx="8391551" cy="7869266"/>
          </a:xfrm>
          <a:prstGeom prst="rect">
            <a:avLst/>
          </a:prstGeom>
        </p:spPr>
      </p:pic>
    </p:spTree>
    <p:extLst>
      <p:ext uri="{BB962C8B-B14F-4D97-AF65-F5344CB8AC3E}">
        <p14:creationId xmlns:p14="http://schemas.microsoft.com/office/powerpoint/2010/main" val="2831228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s-BO"/>
          </a:p>
        </p:txBody>
      </p:sp>
      <p:sp>
        <p:nvSpPr>
          <p:cNvPr id="3" name="Freeform 3"/>
          <p:cNvSpPr/>
          <p:nvPr/>
        </p:nvSpPr>
        <p:spPr>
          <a:xfrm>
            <a:off x="15882076"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s-BO"/>
          </a:p>
        </p:txBody>
      </p:sp>
      <p:sp>
        <p:nvSpPr>
          <p:cNvPr id="4" name="TextBox 4"/>
          <p:cNvSpPr txBox="1"/>
          <p:nvPr/>
        </p:nvSpPr>
        <p:spPr>
          <a:xfrm>
            <a:off x="8274828" y="1219982"/>
            <a:ext cx="6246725" cy="957087"/>
          </a:xfrm>
          <a:prstGeom prst="rect">
            <a:avLst/>
          </a:prstGeom>
        </p:spPr>
        <p:txBody>
          <a:bodyPr lIns="0" tIns="0" rIns="0" bIns="0" rtlCol="0" anchor="t">
            <a:spAutoFit/>
          </a:bodyPr>
          <a:lstStyle/>
          <a:p>
            <a:pPr>
              <a:lnSpc>
                <a:spcPts val="6405"/>
              </a:lnSpc>
            </a:pPr>
            <a:r>
              <a:rPr lang="en-US" sz="6470" spc="226">
                <a:solidFill>
                  <a:srgbClr val="040506"/>
                </a:solidFill>
                <a:latin typeface="Codec Pro ExtraBold"/>
              </a:rPr>
              <a:t>Visión</a:t>
            </a:r>
          </a:p>
        </p:txBody>
      </p:sp>
      <p:sp>
        <p:nvSpPr>
          <p:cNvPr id="5" name="TextBox 5"/>
          <p:cNvSpPr txBox="1"/>
          <p:nvPr/>
        </p:nvSpPr>
        <p:spPr>
          <a:xfrm>
            <a:off x="4729717" y="1990725"/>
            <a:ext cx="13209759" cy="6740837"/>
          </a:xfrm>
          <a:prstGeom prst="rect">
            <a:avLst/>
          </a:prstGeom>
        </p:spPr>
        <p:txBody>
          <a:bodyPr lIns="0" tIns="0" rIns="0" bIns="0" rtlCol="0" anchor="t">
            <a:spAutoFit/>
          </a:bodyPr>
          <a:lstStyle/>
          <a:p>
            <a:pPr algn="just">
              <a:lnSpc>
                <a:spcPts val="5347"/>
              </a:lnSpc>
            </a:pPr>
            <a:r>
              <a:rPr lang="es-BO" sz="3875" spc="379" dirty="0">
                <a:solidFill>
                  <a:srgbClr val="231F20"/>
                </a:solidFill>
                <a:latin typeface="Open Sauce"/>
              </a:rPr>
              <a:t>Ser una Institución modelo en Medicina Nuclear y laboratorio de reconocimiento Nacional e Internacional, ejecutores de proyectos de investigación científica, comprometida con los avances científicos y tecnológicos, y generadora de servicios de diagnóstico y tratamiento altamente especializados, equitativos, personalizados, eficientes, seguros, de calidad y orientados hacia la excelencia.</a:t>
            </a:r>
          </a:p>
        </p:txBody>
      </p:sp>
      <p:sp>
        <p:nvSpPr>
          <p:cNvPr id="6" name="Freeform 6"/>
          <p:cNvSpPr/>
          <p:nvPr/>
        </p:nvSpPr>
        <p:spPr>
          <a:xfrm>
            <a:off x="0" y="2485585"/>
            <a:ext cx="4686300" cy="5920000"/>
          </a:xfrm>
          <a:custGeom>
            <a:avLst/>
            <a:gdLst/>
            <a:ahLst/>
            <a:cxnLst/>
            <a:rect l="l" t="t" r="r" b="b"/>
            <a:pathLst>
              <a:path w="4686300" h="5920000">
                <a:moveTo>
                  <a:pt x="0" y="0"/>
                </a:moveTo>
                <a:lnTo>
                  <a:pt x="4686300" y="0"/>
                </a:lnTo>
                <a:lnTo>
                  <a:pt x="4686300" y="5920000"/>
                </a:lnTo>
                <a:lnTo>
                  <a:pt x="0" y="5920000"/>
                </a:lnTo>
                <a:lnTo>
                  <a:pt x="0" y="0"/>
                </a:lnTo>
                <a:close/>
              </a:path>
            </a:pathLst>
          </a:custGeom>
          <a:blipFill>
            <a:blip r:embed="rId6"/>
            <a:stretch>
              <a:fillRect r="-26325"/>
            </a:stretch>
          </a:blipFill>
        </p:spPr>
        <p:txBody>
          <a:bodyPr/>
          <a:lstStyle/>
          <a:p>
            <a:endParaRPr lang="es-BO"/>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65998F69-7B4D-42AD-9946-D806F0E95BA7}"/>
              </a:ext>
            </a:extLst>
          </p:cNvPr>
          <p:cNvSpPr txBox="1">
            <a:spLocks/>
          </p:cNvSpPr>
          <p:nvPr/>
        </p:nvSpPr>
        <p:spPr>
          <a:xfrm>
            <a:off x="743921" y="1231088"/>
            <a:ext cx="4227093" cy="83483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2100" dirty="0"/>
              <a:t>En la gestión 2024, el INAMEN registro un total de 198 procesos con las tres fuentes de financiamiento.</a:t>
            </a:r>
          </a:p>
          <a:p>
            <a:pPr algn="just"/>
            <a:r>
              <a:rPr lang="es-ES" sz="2100" dirty="0"/>
              <a:t> Con la Modalidad de Contratación menor de Bs. 1.- a Bs. 20.000 fueron un total de 160 Procesos con las fuentes de Financiamiento 20-230, 41-111 y 20-220.</a:t>
            </a:r>
          </a:p>
          <a:p>
            <a:pPr algn="just"/>
            <a:r>
              <a:rPr lang="es-ES" sz="2100" dirty="0"/>
              <a:t>Con la Modalidad de Contratación menor de Bs. 20.001.- a Bs. 50.000 fueron un total de 25 Procesos con las fuentes de Financiamiento 20-230, 41-111 y 20-220.</a:t>
            </a:r>
          </a:p>
          <a:p>
            <a:pPr algn="just"/>
            <a:r>
              <a:rPr lang="es-ES" sz="2100" dirty="0"/>
              <a:t>Con la Modalidad ANPE de Bs. 50.001.- a Bs. 1.000.000 fueron un total de 13 Procesos con las fuentes de Financiamiento 20-230, 41-111 y 20-220.</a:t>
            </a:r>
          </a:p>
          <a:p>
            <a:pPr algn="just"/>
            <a:r>
              <a:rPr lang="es-ES" sz="2100" dirty="0"/>
              <a:t> Y con la Modalidad Licitación Publica no se registraron procesos con ninguna de las fuentes de Financiamiento.</a:t>
            </a:r>
            <a:endParaRPr lang="es-BO" sz="2100" dirty="0"/>
          </a:p>
        </p:txBody>
      </p:sp>
      <p:sp>
        <p:nvSpPr>
          <p:cNvPr id="5" name="Título 1"/>
          <p:cNvSpPr txBox="1">
            <a:spLocks/>
          </p:cNvSpPr>
          <p:nvPr/>
        </p:nvSpPr>
        <p:spPr>
          <a:xfrm>
            <a:off x="6659394" y="1147405"/>
            <a:ext cx="9544005" cy="1232114"/>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BO" sz="9900" b="1" dirty="0"/>
              <a:t>ADQUISICIONES</a:t>
            </a:r>
          </a:p>
        </p:txBody>
      </p:sp>
      <p:pic>
        <p:nvPicPr>
          <p:cNvPr id="8" name="Imagen 7">
            <a:extLst>
              <a:ext uri="{FF2B5EF4-FFF2-40B4-BE49-F238E27FC236}">
                <a16:creationId xmlns:a16="http://schemas.microsoft.com/office/drawing/2014/main" id="{28D07052-CFC9-49E6-BDA4-CE64F96DFE41}"/>
              </a:ext>
            </a:extLst>
          </p:cNvPr>
          <p:cNvPicPr>
            <a:picLocks noChangeAspect="1"/>
          </p:cNvPicPr>
          <p:nvPr/>
        </p:nvPicPr>
        <p:blipFill rotWithShape="1">
          <a:blip r:embed="rId2"/>
          <a:srcRect l="218"/>
          <a:stretch/>
        </p:blipFill>
        <p:spPr>
          <a:xfrm>
            <a:off x="5400812" y="2170292"/>
            <a:ext cx="12522980" cy="7409138"/>
          </a:xfrm>
          <a:prstGeom prst="rect">
            <a:avLst/>
          </a:prstGeom>
        </p:spPr>
      </p:pic>
    </p:spTree>
    <p:extLst>
      <p:ext uri="{BB962C8B-B14F-4D97-AF65-F5344CB8AC3E}">
        <p14:creationId xmlns:p14="http://schemas.microsoft.com/office/powerpoint/2010/main" val="1161738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65998F69-7B4D-42AD-9946-D806F0E95BA7}"/>
              </a:ext>
            </a:extLst>
          </p:cNvPr>
          <p:cNvSpPr txBox="1">
            <a:spLocks/>
          </p:cNvSpPr>
          <p:nvPr/>
        </p:nvSpPr>
        <p:spPr>
          <a:xfrm>
            <a:off x="860159" y="2491053"/>
            <a:ext cx="4227093" cy="63266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3000" dirty="0"/>
              <a:t>Durante la gestión 2024 se realizaron 47 procesos para la Contratación de Servicios de consultoría Individual de Línea y Contratación de Personal Eventual en modalidad de contratación Menor, todas bajo la modalidad de contratación menor</a:t>
            </a:r>
            <a:r>
              <a:rPr lang="es-BO" sz="3000" dirty="0"/>
              <a:t>.</a:t>
            </a:r>
          </a:p>
          <a:p>
            <a:pPr algn="just"/>
            <a:endParaRPr lang="es-ES" sz="2100" dirty="0"/>
          </a:p>
        </p:txBody>
      </p:sp>
      <p:sp>
        <p:nvSpPr>
          <p:cNvPr id="5" name="Título 1"/>
          <p:cNvSpPr txBox="1">
            <a:spLocks/>
          </p:cNvSpPr>
          <p:nvPr/>
        </p:nvSpPr>
        <p:spPr>
          <a:xfrm>
            <a:off x="3846453" y="1031168"/>
            <a:ext cx="9544005" cy="1232114"/>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BO" sz="9900" b="1" dirty="0"/>
              <a:t>ADQUISICIONES</a:t>
            </a:r>
          </a:p>
        </p:txBody>
      </p:sp>
      <p:pic>
        <p:nvPicPr>
          <p:cNvPr id="6" name="Imagen 5">
            <a:extLst>
              <a:ext uri="{FF2B5EF4-FFF2-40B4-BE49-F238E27FC236}">
                <a16:creationId xmlns:a16="http://schemas.microsoft.com/office/drawing/2014/main" id="{9AA8B6D6-80B8-4BAB-B15B-7A72734F4669}"/>
              </a:ext>
            </a:extLst>
          </p:cNvPr>
          <p:cNvPicPr>
            <a:picLocks noChangeAspect="1"/>
          </p:cNvPicPr>
          <p:nvPr/>
        </p:nvPicPr>
        <p:blipFill rotWithShape="1">
          <a:blip r:embed="rId2"/>
          <a:srcRect l="2559"/>
          <a:stretch/>
        </p:blipFill>
        <p:spPr>
          <a:xfrm>
            <a:off x="5439905" y="2491054"/>
            <a:ext cx="12848096" cy="6764780"/>
          </a:xfrm>
          <a:prstGeom prst="rect">
            <a:avLst/>
          </a:prstGeom>
        </p:spPr>
      </p:pic>
    </p:spTree>
    <p:extLst>
      <p:ext uri="{BB962C8B-B14F-4D97-AF65-F5344CB8AC3E}">
        <p14:creationId xmlns:p14="http://schemas.microsoft.com/office/powerpoint/2010/main" val="1004844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grpSp>
        <p:nvGrpSpPr>
          <p:cNvPr id="3" name="Group 3"/>
          <p:cNvGrpSpPr/>
          <p:nvPr/>
        </p:nvGrpSpPr>
        <p:grpSpPr>
          <a:xfrm>
            <a:off x="-558919" y="213215"/>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s-BO"/>
            </a:p>
          </p:txBody>
        </p:sp>
        <p:sp>
          <p:nvSpPr>
            <p:cNvPr id="5" name="TextBox 5"/>
            <p:cNvSpPr txBox="1"/>
            <p:nvPr/>
          </p:nvSpPr>
          <p:spPr>
            <a:xfrm>
              <a:off x="0" y="-57150"/>
              <a:ext cx="5016842" cy="869950"/>
            </a:xfrm>
            <a:prstGeom prst="rect">
              <a:avLst/>
            </a:prstGeom>
          </p:spPr>
          <p:txBody>
            <a:bodyPr lIns="50800" tIns="50800" rIns="50800" bIns="50800" rtlCol="0" anchor="ctr"/>
            <a:lstStyle/>
            <a:p>
              <a:pPr algn="ctr">
                <a:lnSpc>
                  <a:spcPts val="7799"/>
                </a:lnSpc>
              </a:pPr>
              <a:r>
                <a:rPr lang="en-US" sz="5999" dirty="0">
                  <a:solidFill>
                    <a:srgbClr val="FFFFFF"/>
                  </a:solidFill>
                  <a:latin typeface="Open Sauce Bold"/>
                </a:rPr>
                <a:t>AUDITORIA </a:t>
              </a:r>
              <a:r>
                <a:rPr lang="en-US" sz="5999" dirty="0" err="1">
                  <a:solidFill>
                    <a:srgbClr val="FFFFFF"/>
                  </a:solidFill>
                  <a:latin typeface="Open Sauce Bold"/>
                </a:rPr>
                <a:t>INTERNA</a:t>
              </a:r>
              <a:endParaRPr lang="en-US" sz="5999" dirty="0">
                <a:solidFill>
                  <a:srgbClr val="FFFFFF"/>
                </a:solidFill>
                <a:latin typeface="Open Sauce Bold"/>
              </a:endParaRPr>
            </a:p>
          </p:txBody>
        </p:sp>
      </p:grpSp>
      <p:sp>
        <p:nvSpPr>
          <p:cNvPr id="6" name="Freeform 6"/>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7" name="Freeform 7"/>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9" name="AutoShape 2" descr="5 pasos indispensables para una auditoría inter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BO"/>
          </a:p>
        </p:txBody>
      </p:sp>
      <p:pic>
        <p:nvPicPr>
          <p:cNvPr id="1030" name="Picture 6" descr="https://postgrado.ucsp.edu.pe/wp-content/uploads/2020/12/proceso-auditoria-inter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848100"/>
            <a:ext cx="1177962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4734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03819" y="647700"/>
            <a:ext cx="8229600" cy="1143000"/>
          </a:xfrm>
        </p:spPr>
        <p:txBody>
          <a:bodyPr>
            <a:normAutofit fontScale="90000"/>
          </a:bodyPr>
          <a:lstStyle/>
          <a:p>
            <a:pPr algn="ctr"/>
            <a:r>
              <a:rPr lang="es-ES" b="1" dirty="0"/>
              <a:t>INFORMACIÓN SOBRE EL SEGUIMIENTO DE AUDITORIAS</a:t>
            </a:r>
            <a:endParaRPr lang="es-BO" b="1" dirty="0"/>
          </a:p>
        </p:txBody>
      </p:sp>
      <p:sp>
        <p:nvSpPr>
          <p:cNvPr id="3" name="Marcador de contenido 2"/>
          <p:cNvSpPr>
            <a:spLocks noGrp="1"/>
          </p:cNvSpPr>
          <p:nvPr>
            <p:ph idx="1"/>
          </p:nvPr>
        </p:nvSpPr>
        <p:spPr>
          <a:xfrm>
            <a:off x="2171700" y="3257550"/>
            <a:ext cx="15640050" cy="6572250"/>
          </a:xfrm>
        </p:spPr>
        <p:txBody>
          <a:bodyPr>
            <a:noAutofit/>
          </a:bodyPr>
          <a:lstStyle/>
          <a:p>
            <a:pPr algn="just"/>
            <a:r>
              <a:rPr lang="es-ES" sz="2700" dirty="0"/>
              <a:t>Auditoría Interna es una función de evaluación independiente, establecida dentro del Instituto Nacional de Medicina Nuclear (INAMEN), para examinar y evaluar sus actividades, como un servicio a la misma.  El aporte de los trabajos efectuados por el Área de Auditoria Interna contribuye al mejor aprovechamiento de los recursos disponibles, a la obtención de información útil, oportuna y confiable para la toma de decisiones y para el cumplimiento eficaz de los objetivos institucionales.</a:t>
            </a:r>
          </a:p>
          <a:p>
            <a:pPr marL="0" indent="0" algn="just">
              <a:buNone/>
            </a:pPr>
            <a:endParaRPr lang="es-ES" sz="2000" dirty="0"/>
          </a:p>
          <a:p>
            <a:pPr algn="just"/>
            <a:r>
              <a:rPr lang="es-ES" sz="2700" dirty="0"/>
              <a:t>El objetivo del Área de Auditoria Interna es ayudar a los servidores públicos de los niveles gerenciales y a la Máxima Autoridad Ejecutiva de la entidad, para que puedan dar cumplimiento efectivo a sus responsabilidades, en el marco de las disposiciones normativas vigentes.  Para lograr dicho objetivo, Auditoria Interna evalúa el desempeño institucional y formula las recomendaciones necesarias para mejorarlo; presta asesoramiento a través de sus informes sobre la organización de los procesos y promueve la implantación de controles adecuados que permitan garantizar el logro de los objetivos institucionales.</a:t>
            </a:r>
          </a:p>
          <a:p>
            <a:pPr algn="just"/>
            <a:endParaRPr lang="es-ES" sz="2000" dirty="0"/>
          </a:p>
          <a:p>
            <a:pPr algn="just"/>
            <a:r>
              <a:rPr lang="es-ES" sz="2700" dirty="0"/>
              <a:t>Es menester señalar que Auditoria Interna no participa en las operaciones de la entidad, ni ejecuta el control interno previo.</a:t>
            </a:r>
          </a:p>
        </p:txBody>
      </p:sp>
      <p:grpSp>
        <p:nvGrpSpPr>
          <p:cNvPr id="9" name="Grupo 8">
            <a:extLst>
              <a:ext uri="{FF2B5EF4-FFF2-40B4-BE49-F238E27FC236}">
                <a16:creationId xmlns:a16="http://schemas.microsoft.com/office/drawing/2014/main" id="{F3078167-B46C-2269-2576-94E46283EB7F}"/>
              </a:ext>
            </a:extLst>
          </p:cNvPr>
          <p:cNvGrpSpPr/>
          <p:nvPr/>
        </p:nvGrpSpPr>
        <p:grpSpPr>
          <a:xfrm>
            <a:off x="-7176663" y="-571500"/>
            <a:ext cx="9348363" cy="9348363"/>
            <a:chOff x="11797141" y="-6529306"/>
            <a:chExt cx="9348363" cy="9348363"/>
          </a:xfrm>
        </p:grpSpPr>
        <p:grpSp>
          <p:nvGrpSpPr>
            <p:cNvPr id="10" name="Group 4">
              <a:extLst>
                <a:ext uri="{FF2B5EF4-FFF2-40B4-BE49-F238E27FC236}">
                  <a16:creationId xmlns:a16="http://schemas.microsoft.com/office/drawing/2014/main" id="{3F10D854-E2CD-CF2C-F392-2BA5EEBFF0FB}"/>
                </a:ext>
              </a:extLst>
            </p:cNvPr>
            <p:cNvGrpSpPr/>
            <p:nvPr/>
          </p:nvGrpSpPr>
          <p:grpSpPr>
            <a:xfrm>
              <a:off x="16687723" y="-1533283"/>
              <a:ext cx="3964049" cy="3964049"/>
              <a:chOff x="0" y="0"/>
              <a:chExt cx="812800" cy="812800"/>
            </a:xfrm>
          </p:grpSpPr>
          <p:sp>
            <p:nvSpPr>
              <p:cNvPr id="12" name="Freeform 5">
                <a:extLst>
                  <a:ext uri="{FF2B5EF4-FFF2-40B4-BE49-F238E27FC236}">
                    <a16:creationId xmlns:a16="http://schemas.microsoft.com/office/drawing/2014/main" id="{88AA1674-28AF-664B-5517-E5A1863F364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s-BO"/>
              </a:p>
            </p:txBody>
          </p:sp>
          <p:sp>
            <p:nvSpPr>
              <p:cNvPr id="13" name="TextBox 6">
                <a:extLst>
                  <a:ext uri="{FF2B5EF4-FFF2-40B4-BE49-F238E27FC236}">
                    <a16:creationId xmlns:a16="http://schemas.microsoft.com/office/drawing/2014/main" id="{8ACB0F92-1B62-9824-D418-14E8AC67752D}"/>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1" name="Freeform 7">
              <a:extLst>
                <a:ext uri="{FF2B5EF4-FFF2-40B4-BE49-F238E27FC236}">
                  <a16:creationId xmlns:a16="http://schemas.microsoft.com/office/drawing/2014/main" id="{1BBE267C-B935-3551-DA2A-3382503E5307}"/>
                </a:ext>
              </a:extLst>
            </p:cNvPr>
            <p:cNvSpPr/>
            <p:nvPr/>
          </p:nvSpPr>
          <p:spPr>
            <a:xfrm>
              <a:off x="11797141" y="-6529306"/>
              <a:ext cx="9348363" cy="9348363"/>
            </a:xfrm>
            <a:custGeom>
              <a:avLst/>
              <a:gdLst/>
              <a:ahLst/>
              <a:cxnLst/>
              <a:rect l="l" t="t" r="r" b="b"/>
              <a:pathLst>
                <a:path w="9348363" h="9348363">
                  <a:moveTo>
                    <a:pt x="0" y="0"/>
                  </a:moveTo>
                  <a:lnTo>
                    <a:pt x="9348363" y="0"/>
                  </a:lnTo>
                  <a:lnTo>
                    <a:pt x="9348363" y="9348362"/>
                  </a:lnTo>
                  <a:lnTo>
                    <a:pt x="0" y="9348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s-BO"/>
            </a:p>
          </p:txBody>
        </p:sp>
      </p:grpSp>
    </p:spTree>
    <p:extLst>
      <p:ext uri="{BB962C8B-B14F-4D97-AF65-F5344CB8AC3E}">
        <p14:creationId xmlns:p14="http://schemas.microsoft.com/office/powerpoint/2010/main" val="14496015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86102" y="612315"/>
            <a:ext cx="14170818" cy="664035"/>
          </a:xfrm>
        </p:spPr>
        <p:txBody>
          <a:bodyPr>
            <a:normAutofit/>
          </a:bodyPr>
          <a:lstStyle/>
          <a:p>
            <a:pPr algn="just"/>
            <a:r>
              <a:rPr lang="es-ES" sz="2550" dirty="0"/>
              <a:t>El Área de Auditoria Interna debe cumplir principalmente con las siguientes actividades:</a:t>
            </a:r>
            <a:endParaRPr lang="es-BO" sz="2550" dirty="0"/>
          </a:p>
        </p:txBody>
      </p:sp>
      <p:sp>
        <p:nvSpPr>
          <p:cNvPr id="3" name="Marcador de contenido 2"/>
          <p:cNvSpPr>
            <a:spLocks noGrp="1"/>
          </p:cNvSpPr>
          <p:nvPr>
            <p:ph idx="1"/>
          </p:nvPr>
        </p:nvSpPr>
        <p:spPr>
          <a:xfrm>
            <a:off x="2819400" y="1524000"/>
            <a:ext cx="15068550" cy="8572500"/>
          </a:xfrm>
        </p:spPr>
        <p:txBody>
          <a:bodyPr>
            <a:normAutofit fontScale="55000" lnSpcReduction="20000"/>
          </a:bodyPr>
          <a:lstStyle/>
          <a:p>
            <a:pPr algn="just">
              <a:lnSpc>
                <a:spcPct val="120000"/>
              </a:lnSpc>
              <a:spcBef>
                <a:spcPts val="0"/>
              </a:spcBef>
            </a:pPr>
            <a:r>
              <a:rPr lang="es-ES" sz="4350" dirty="0"/>
              <a:t>Evaluar del grado de cumplimiento y eficacia de los Sistemas de Administración y de los instrumentos de control incorporados a ellos, para coadyuvar al logro de los objetivos del INAMEN y a la protección de sus recursos contra irregularidades, errores y actos ilícitos.</a:t>
            </a:r>
          </a:p>
          <a:p>
            <a:pPr algn="just">
              <a:lnSpc>
                <a:spcPct val="120000"/>
              </a:lnSpc>
              <a:spcBef>
                <a:spcPts val="0"/>
              </a:spcBef>
            </a:pPr>
            <a:endParaRPr lang="es-ES" sz="4350" dirty="0"/>
          </a:p>
          <a:p>
            <a:pPr algn="just">
              <a:lnSpc>
                <a:spcPct val="120000"/>
              </a:lnSpc>
              <a:spcBef>
                <a:spcPts val="0"/>
              </a:spcBef>
            </a:pPr>
            <a:r>
              <a:rPr lang="es-ES" sz="4350" dirty="0"/>
              <a:t>Evaluar la eficiencia, eficacia y economía de las actividades, áreas o programas respecto a indicadores estándares apropiados para el Instituto Nacional de Medicina Nuclear.</a:t>
            </a:r>
          </a:p>
          <a:p>
            <a:pPr marL="0" indent="0" algn="just">
              <a:lnSpc>
                <a:spcPct val="120000"/>
              </a:lnSpc>
              <a:spcBef>
                <a:spcPts val="0"/>
              </a:spcBef>
              <a:buNone/>
            </a:pPr>
            <a:endParaRPr lang="es-ES" sz="4350" dirty="0"/>
          </a:p>
          <a:p>
            <a:pPr algn="just">
              <a:lnSpc>
                <a:spcPct val="120000"/>
              </a:lnSpc>
              <a:spcBef>
                <a:spcPts val="0"/>
              </a:spcBef>
            </a:pPr>
            <a:r>
              <a:rPr lang="es-ES" sz="4350" dirty="0"/>
              <a:t>Verificar el cumplimiento de las disposiciones legales y reglamentarias aplicables al Instituto Nacional de Medicina Nuclear, informando los actos irregulares detectados.</a:t>
            </a:r>
          </a:p>
          <a:p>
            <a:pPr algn="just">
              <a:lnSpc>
                <a:spcPct val="120000"/>
              </a:lnSpc>
              <a:spcBef>
                <a:spcPts val="0"/>
              </a:spcBef>
            </a:pPr>
            <a:endParaRPr lang="es-ES" sz="4350" dirty="0"/>
          </a:p>
          <a:p>
            <a:pPr algn="just">
              <a:lnSpc>
                <a:spcPct val="120000"/>
              </a:lnSpc>
              <a:spcBef>
                <a:spcPts val="0"/>
              </a:spcBef>
            </a:pPr>
            <a:r>
              <a:rPr lang="es-ES" sz="4350" dirty="0"/>
              <a:t>Analizar los resultados de gestión, en función a las políticas definidas por los sistemas nacionales de planificación e inversión pública, considerando entre otros, el cumplimiento de objetivos y metas establecidos por el INAMEN en su programación de operaciones.</a:t>
            </a:r>
          </a:p>
          <a:p>
            <a:pPr algn="just">
              <a:lnSpc>
                <a:spcPct val="120000"/>
              </a:lnSpc>
              <a:spcBef>
                <a:spcPts val="0"/>
              </a:spcBef>
            </a:pPr>
            <a:endParaRPr lang="es-ES" sz="4350" dirty="0"/>
          </a:p>
          <a:p>
            <a:pPr algn="just">
              <a:lnSpc>
                <a:spcPct val="120000"/>
              </a:lnSpc>
              <a:spcBef>
                <a:spcPts val="0"/>
              </a:spcBef>
            </a:pPr>
            <a:r>
              <a:rPr lang="es-ES" sz="4350" dirty="0"/>
              <a:t>Determinar el grado de confiabilidad de la información financiera.</a:t>
            </a:r>
          </a:p>
          <a:p>
            <a:pPr algn="just">
              <a:lnSpc>
                <a:spcPct val="120000"/>
              </a:lnSpc>
              <a:spcBef>
                <a:spcPts val="0"/>
              </a:spcBef>
            </a:pPr>
            <a:endParaRPr lang="es-ES" sz="4350" dirty="0"/>
          </a:p>
          <a:p>
            <a:pPr algn="just">
              <a:lnSpc>
                <a:spcPct val="120000"/>
              </a:lnSpc>
              <a:spcBef>
                <a:spcPts val="0"/>
              </a:spcBef>
            </a:pPr>
            <a:r>
              <a:rPr lang="es-ES" sz="4350" dirty="0"/>
              <a:t>Informar los hallazgos identificados, así como, las conclusiones y recomendaciones emergentes de la ejecución de las auditorías, para fortalecer los Sistemas de Administración y Control existentes, procurando la eficiencia operativa del Instituto Nacional de Medicina Nuclear.</a:t>
            </a:r>
          </a:p>
          <a:p>
            <a:pPr algn="just">
              <a:lnSpc>
                <a:spcPct val="120000"/>
              </a:lnSpc>
              <a:spcBef>
                <a:spcPts val="0"/>
              </a:spcBef>
            </a:pPr>
            <a:endParaRPr lang="es-ES" sz="4350" dirty="0"/>
          </a:p>
          <a:p>
            <a:pPr algn="just">
              <a:lnSpc>
                <a:spcPct val="120000"/>
              </a:lnSpc>
              <a:spcBef>
                <a:spcPts val="0"/>
              </a:spcBef>
            </a:pPr>
            <a:r>
              <a:rPr lang="es-ES" sz="4350" dirty="0"/>
              <a:t>Efectuar el seguimiento a la implantación de las recomendaciones emitidas por auditoría interna, las firmas privadas de auditoría y la Contraloría General del Estado, para determinar el grado de cumplimiento de las mismas.</a:t>
            </a:r>
          </a:p>
          <a:p>
            <a:endParaRPr lang="es-BO" dirty="0"/>
          </a:p>
        </p:txBody>
      </p:sp>
      <p:grpSp>
        <p:nvGrpSpPr>
          <p:cNvPr id="9" name="Grupo 8">
            <a:extLst>
              <a:ext uri="{FF2B5EF4-FFF2-40B4-BE49-F238E27FC236}">
                <a16:creationId xmlns:a16="http://schemas.microsoft.com/office/drawing/2014/main" id="{F3078167-B46C-2269-2576-94E46283EB7F}"/>
              </a:ext>
            </a:extLst>
          </p:cNvPr>
          <p:cNvGrpSpPr/>
          <p:nvPr/>
        </p:nvGrpSpPr>
        <p:grpSpPr>
          <a:xfrm>
            <a:off x="-6705600" y="-419100"/>
            <a:ext cx="9348363" cy="9348363"/>
            <a:chOff x="11797141" y="-6529306"/>
            <a:chExt cx="9348363" cy="9348363"/>
          </a:xfrm>
        </p:grpSpPr>
        <p:grpSp>
          <p:nvGrpSpPr>
            <p:cNvPr id="10" name="Group 4">
              <a:extLst>
                <a:ext uri="{FF2B5EF4-FFF2-40B4-BE49-F238E27FC236}">
                  <a16:creationId xmlns:a16="http://schemas.microsoft.com/office/drawing/2014/main" id="{3F10D854-E2CD-CF2C-F392-2BA5EEBFF0FB}"/>
                </a:ext>
              </a:extLst>
            </p:cNvPr>
            <p:cNvGrpSpPr/>
            <p:nvPr/>
          </p:nvGrpSpPr>
          <p:grpSpPr>
            <a:xfrm>
              <a:off x="16687723" y="-1533283"/>
              <a:ext cx="3964049" cy="3964049"/>
              <a:chOff x="0" y="0"/>
              <a:chExt cx="812800" cy="812800"/>
            </a:xfrm>
          </p:grpSpPr>
          <p:sp>
            <p:nvSpPr>
              <p:cNvPr id="12" name="Freeform 5">
                <a:extLst>
                  <a:ext uri="{FF2B5EF4-FFF2-40B4-BE49-F238E27FC236}">
                    <a16:creationId xmlns:a16="http://schemas.microsoft.com/office/drawing/2014/main" id="{88AA1674-28AF-664B-5517-E5A1863F364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s-BO"/>
              </a:p>
            </p:txBody>
          </p:sp>
          <p:sp>
            <p:nvSpPr>
              <p:cNvPr id="13" name="TextBox 6">
                <a:extLst>
                  <a:ext uri="{FF2B5EF4-FFF2-40B4-BE49-F238E27FC236}">
                    <a16:creationId xmlns:a16="http://schemas.microsoft.com/office/drawing/2014/main" id="{8ACB0F92-1B62-9824-D418-14E8AC67752D}"/>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1" name="Freeform 7">
              <a:extLst>
                <a:ext uri="{FF2B5EF4-FFF2-40B4-BE49-F238E27FC236}">
                  <a16:creationId xmlns:a16="http://schemas.microsoft.com/office/drawing/2014/main" id="{1BBE267C-B935-3551-DA2A-3382503E5307}"/>
                </a:ext>
              </a:extLst>
            </p:cNvPr>
            <p:cNvSpPr/>
            <p:nvPr/>
          </p:nvSpPr>
          <p:spPr>
            <a:xfrm>
              <a:off x="11797141" y="-6529306"/>
              <a:ext cx="9348363" cy="9348363"/>
            </a:xfrm>
            <a:custGeom>
              <a:avLst/>
              <a:gdLst/>
              <a:ahLst/>
              <a:cxnLst/>
              <a:rect l="l" t="t" r="r" b="b"/>
              <a:pathLst>
                <a:path w="9348363" h="9348363">
                  <a:moveTo>
                    <a:pt x="0" y="0"/>
                  </a:moveTo>
                  <a:lnTo>
                    <a:pt x="9348363" y="0"/>
                  </a:lnTo>
                  <a:lnTo>
                    <a:pt x="9348363" y="9348362"/>
                  </a:lnTo>
                  <a:lnTo>
                    <a:pt x="0" y="9348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s-BO"/>
            </a:p>
          </p:txBody>
        </p:sp>
      </p:grpSp>
    </p:spTree>
    <p:extLst>
      <p:ext uri="{BB962C8B-B14F-4D97-AF65-F5344CB8AC3E}">
        <p14:creationId xmlns:p14="http://schemas.microsoft.com/office/powerpoint/2010/main" val="1975905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89388" y="593265"/>
            <a:ext cx="13367531" cy="664035"/>
          </a:xfrm>
        </p:spPr>
        <p:txBody>
          <a:bodyPr>
            <a:normAutofit/>
          </a:bodyPr>
          <a:lstStyle/>
          <a:p>
            <a:pPr algn="ctr"/>
            <a:r>
              <a:rPr lang="es-BO" sz="3000" b="1" dirty="0"/>
              <a:t>Actividades Programadas Gestión 2024</a:t>
            </a:r>
          </a:p>
        </p:txBody>
      </p:sp>
      <p:sp>
        <p:nvSpPr>
          <p:cNvPr id="3" name="Marcador de contenido 2"/>
          <p:cNvSpPr>
            <a:spLocks noGrp="1"/>
          </p:cNvSpPr>
          <p:nvPr>
            <p:ph idx="1"/>
          </p:nvPr>
        </p:nvSpPr>
        <p:spPr>
          <a:xfrm>
            <a:off x="2552700" y="1600200"/>
            <a:ext cx="15411450" cy="8420100"/>
          </a:xfrm>
        </p:spPr>
        <p:txBody>
          <a:bodyPr>
            <a:normAutofit fontScale="77500" lnSpcReduction="20000"/>
          </a:bodyPr>
          <a:lstStyle/>
          <a:p>
            <a:r>
              <a:rPr lang="es-ES_tradnl" dirty="0"/>
              <a:t>Auditoria de Confiabilidad de los Registros y Estados de Ejecución Presupuestaria de Recursos y Gastos del Instituto Nacional de Medicina Nuclear, gestión 2023.</a:t>
            </a:r>
            <a:endParaRPr lang="es-BO" dirty="0"/>
          </a:p>
          <a:p>
            <a:r>
              <a:rPr lang="es-ES_tradnl" dirty="0"/>
              <a:t>Auditoria de Confiabilidad de los Registros del Instituto Nacional de Medicina Nuclear, gestión 2024.</a:t>
            </a:r>
            <a:endParaRPr lang="es-BO" dirty="0"/>
          </a:p>
          <a:p>
            <a:r>
              <a:rPr lang="es-ES_tradnl" dirty="0"/>
              <a:t>Auditoria Operacional a 3750 Gammagrafías y Iodoterapias realizadas en la gestión 2023.</a:t>
            </a:r>
            <a:endParaRPr lang="es-BO" dirty="0"/>
          </a:p>
          <a:p>
            <a:r>
              <a:rPr lang="es-ES_tradnl" dirty="0"/>
              <a:t>Evaluación a los recursos asignados para la implementación del Sistema Único de Salud Universal y Gratuito, gestión 2023.</a:t>
            </a:r>
            <a:endParaRPr lang="es-BO" dirty="0"/>
          </a:p>
          <a:p>
            <a:r>
              <a:rPr lang="es-ES_tradnl" dirty="0"/>
              <a:t>Evaluación del cumplimiento del procedimiento específico para el control y conciliación de los datos liquidados en las panillas salariales y los registros individuales de cada servidor público, con alcance al 31 de diciembre de 2023.</a:t>
            </a:r>
            <a:endParaRPr lang="es-BO" dirty="0"/>
          </a:p>
          <a:p>
            <a:r>
              <a:rPr lang="es-ES_tradnl" dirty="0"/>
              <a:t>Relevamiento de información específica a 26.250 tamizajes a recién nacidos realizados en la gestión 2024.</a:t>
            </a:r>
            <a:endParaRPr lang="es-BO" dirty="0"/>
          </a:p>
          <a:p>
            <a:r>
              <a:rPr lang="es-ES_tradnl" dirty="0"/>
              <a:t>Primer seguimiento a las recomendaciones contenidas en el Informe GADLP/INAMEN/</a:t>
            </a:r>
            <a:r>
              <a:rPr lang="es-ES_tradnl" dirty="0" err="1"/>
              <a:t>UAICONF.CI</a:t>
            </a:r>
            <a:r>
              <a:rPr lang="es-ES_tradnl" dirty="0"/>
              <a:t> N-001/2023 correspondiente al “Informe de Control Interno Emergente de la Auditoría de Confiabilidad de Registros y Estados de Ejecución Presupuestaria de Recursos, Gastos y Estados Complementarios del Instituto Nacional de Medicina Nuclear al 31/12/2022”.</a:t>
            </a:r>
            <a:endParaRPr lang="es-BO" dirty="0"/>
          </a:p>
          <a:p>
            <a:r>
              <a:rPr lang="es-ES_tradnl" dirty="0"/>
              <a:t>Primer seguimiento a las recomendaciones contenidas en el Informe GADLP/INAMEN/UAI/</a:t>
            </a:r>
            <a:r>
              <a:rPr lang="es-ES_tradnl" dirty="0" err="1"/>
              <a:t>CONF.CI</a:t>
            </a:r>
            <a:r>
              <a:rPr lang="es-ES_tradnl" dirty="0"/>
              <a:t> </a:t>
            </a:r>
            <a:r>
              <a:rPr lang="es-ES_tradnl" dirty="0" err="1"/>
              <a:t>Nº002</a:t>
            </a:r>
            <a:r>
              <a:rPr lang="es-ES_tradnl" dirty="0"/>
              <a:t>/2023 correspondiente al “Informe al Uso de los Recursos Asignados para la Implementación del Sistema Único de Salud Universal y Gratuito del Instituto Nacional de Medicina Nuclear al 31/12/2022”.</a:t>
            </a:r>
            <a:endParaRPr lang="es-BO" dirty="0"/>
          </a:p>
          <a:p>
            <a:r>
              <a:rPr lang="es-ES_tradnl" dirty="0"/>
              <a:t>Segundo seguimiento a las recomendaciones contenidas en el Informe GADLP/INAMEN/UAI/</a:t>
            </a:r>
            <a:r>
              <a:rPr lang="es-ES_tradnl" dirty="0" err="1"/>
              <a:t>CONF.CI</a:t>
            </a:r>
            <a:r>
              <a:rPr lang="es-ES_tradnl" dirty="0"/>
              <a:t> </a:t>
            </a:r>
            <a:r>
              <a:rPr lang="es-ES_tradnl" dirty="0" err="1"/>
              <a:t>Nº001</a:t>
            </a:r>
            <a:r>
              <a:rPr lang="es-ES_tradnl" dirty="0"/>
              <a:t>/2022 correspondiente al “Informe de Control Interno del Instituto Nacional de Medicina Nuclear – INAMEN, Emergente de la Auditoría de Confiabilidad de los Registros y Estados Financieros del Gobierno Autónomo Departamental de La Paz Correspondiente a la Gestión 2021”.</a:t>
            </a:r>
            <a:endParaRPr lang="es-BO" dirty="0"/>
          </a:p>
          <a:p>
            <a:r>
              <a:rPr lang="es-ES_tradnl" dirty="0"/>
              <a:t>Planificación General de la Auditoria de Confiabilidad de los Registros y Estados de Ejecución Presupuestaria de Recursos y Gastos del Instituto Nacional de Medicina Nuclear, gestión 2024.</a:t>
            </a:r>
            <a:endParaRPr lang="es-BO" dirty="0"/>
          </a:p>
          <a:p>
            <a:r>
              <a:rPr lang="es-ES_tradnl" dirty="0"/>
              <a:t>Planificación Específica para el Análisis de los Registros del Instituto Nacional de Medicina Nuclear, gestión 2024.</a:t>
            </a:r>
            <a:endParaRPr lang="es-BO" dirty="0"/>
          </a:p>
        </p:txBody>
      </p:sp>
      <p:grpSp>
        <p:nvGrpSpPr>
          <p:cNvPr id="9" name="Grupo 8">
            <a:extLst>
              <a:ext uri="{FF2B5EF4-FFF2-40B4-BE49-F238E27FC236}">
                <a16:creationId xmlns:a16="http://schemas.microsoft.com/office/drawing/2014/main" id="{F3078167-B46C-2269-2576-94E46283EB7F}"/>
              </a:ext>
            </a:extLst>
          </p:cNvPr>
          <p:cNvGrpSpPr/>
          <p:nvPr/>
        </p:nvGrpSpPr>
        <p:grpSpPr>
          <a:xfrm>
            <a:off x="-6795663" y="-495300"/>
            <a:ext cx="9348363" cy="9348363"/>
            <a:chOff x="11797141" y="-6529306"/>
            <a:chExt cx="9348363" cy="9348363"/>
          </a:xfrm>
        </p:grpSpPr>
        <p:grpSp>
          <p:nvGrpSpPr>
            <p:cNvPr id="10" name="Group 4">
              <a:extLst>
                <a:ext uri="{FF2B5EF4-FFF2-40B4-BE49-F238E27FC236}">
                  <a16:creationId xmlns:a16="http://schemas.microsoft.com/office/drawing/2014/main" id="{3F10D854-E2CD-CF2C-F392-2BA5EEBFF0FB}"/>
                </a:ext>
              </a:extLst>
            </p:cNvPr>
            <p:cNvGrpSpPr/>
            <p:nvPr/>
          </p:nvGrpSpPr>
          <p:grpSpPr>
            <a:xfrm>
              <a:off x="16687723" y="-1533283"/>
              <a:ext cx="3964049" cy="3964049"/>
              <a:chOff x="0" y="0"/>
              <a:chExt cx="812800" cy="812800"/>
            </a:xfrm>
          </p:grpSpPr>
          <p:sp>
            <p:nvSpPr>
              <p:cNvPr id="12" name="Freeform 5">
                <a:extLst>
                  <a:ext uri="{FF2B5EF4-FFF2-40B4-BE49-F238E27FC236}">
                    <a16:creationId xmlns:a16="http://schemas.microsoft.com/office/drawing/2014/main" id="{88AA1674-28AF-664B-5517-E5A1863F364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s-BO"/>
              </a:p>
            </p:txBody>
          </p:sp>
          <p:sp>
            <p:nvSpPr>
              <p:cNvPr id="13" name="TextBox 6">
                <a:extLst>
                  <a:ext uri="{FF2B5EF4-FFF2-40B4-BE49-F238E27FC236}">
                    <a16:creationId xmlns:a16="http://schemas.microsoft.com/office/drawing/2014/main" id="{8ACB0F92-1B62-9824-D418-14E8AC67752D}"/>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1" name="Freeform 7">
              <a:extLst>
                <a:ext uri="{FF2B5EF4-FFF2-40B4-BE49-F238E27FC236}">
                  <a16:creationId xmlns:a16="http://schemas.microsoft.com/office/drawing/2014/main" id="{1BBE267C-B935-3551-DA2A-3382503E5307}"/>
                </a:ext>
              </a:extLst>
            </p:cNvPr>
            <p:cNvSpPr/>
            <p:nvPr/>
          </p:nvSpPr>
          <p:spPr>
            <a:xfrm>
              <a:off x="11797141" y="-6529306"/>
              <a:ext cx="9348363" cy="9348363"/>
            </a:xfrm>
            <a:custGeom>
              <a:avLst/>
              <a:gdLst/>
              <a:ahLst/>
              <a:cxnLst/>
              <a:rect l="l" t="t" r="r" b="b"/>
              <a:pathLst>
                <a:path w="9348363" h="9348363">
                  <a:moveTo>
                    <a:pt x="0" y="0"/>
                  </a:moveTo>
                  <a:lnTo>
                    <a:pt x="9348363" y="0"/>
                  </a:lnTo>
                  <a:lnTo>
                    <a:pt x="9348363" y="9348362"/>
                  </a:lnTo>
                  <a:lnTo>
                    <a:pt x="0" y="9348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s-BO"/>
            </a:p>
          </p:txBody>
        </p:sp>
      </p:grpSp>
    </p:spTree>
    <p:extLst>
      <p:ext uri="{BB962C8B-B14F-4D97-AF65-F5344CB8AC3E}">
        <p14:creationId xmlns:p14="http://schemas.microsoft.com/office/powerpoint/2010/main" val="40678894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8600" y="517065"/>
            <a:ext cx="13367531" cy="740235"/>
          </a:xfrm>
        </p:spPr>
        <p:txBody>
          <a:bodyPr>
            <a:normAutofit/>
          </a:bodyPr>
          <a:lstStyle/>
          <a:p>
            <a:pPr algn="ctr"/>
            <a:r>
              <a:rPr lang="es-ES_tradnl" sz="3000" b="1" dirty="0"/>
              <a:t>Actividades no Programadas Gestión 2024</a:t>
            </a:r>
            <a:endParaRPr lang="es-BO" sz="3000" b="1" dirty="0"/>
          </a:p>
        </p:txBody>
      </p:sp>
      <p:sp>
        <p:nvSpPr>
          <p:cNvPr id="4" name="Marcador de contenido 2"/>
          <p:cNvSpPr txBox="1">
            <a:spLocks/>
          </p:cNvSpPr>
          <p:nvPr/>
        </p:nvSpPr>
        <p:spPr>
          <a:xfrm>
            <a:off x="3331368" y="1714500"/>
            <a:ext cx="14194632" cy="8153400"/>
          </a:xfrm>
          <a:prstGeom prst="rect">
            <a:avLst/>
          </a:prstGeom>
        </p:spPr>
        <p:txBody>
          <a:bodyPr vert="horz" lIns="137160" tIns="68580" rIns="137160" bIns="68580" rtlCol="0" anchor="ctr">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S" sz="3150" dirty="0"/>
              <a:t>Como parte de las actividades propias al ejercicio del control interno posterior y las actividades referidas a la formalización de la organización y funcionalidad del Área de Auditoria Interna del Instituto Nacional de Medicina Nuclear – INAMEN, durante la gestión 2024 se ejecutó y concluyó una (1) actividad no programada, la cual corresponde a la “</a:t>
            </a:r>
            <a:r>
              <a:rPr lang="es-ES_tradnl" sz="3150" dirty="0"/>
              <a:t>Autoevaluación a la Organización y Funcionamiento del Área de Auditoria Interna del Instituto Nacional de Medicina Nuclear, Gestión 2024”.</a:t>
            </a:r>
          </a:p>
          <a:p>
            <a:pPr marL="0" indent="0" algn="just">
              <a:buNone/>
            </a:pPr>
            <a:endParaRPr lang="es-ES_tradnl" sz="3150" dirty="0"/>
          </a:p>
          <a:p>
            <a:pPr marL="0" indent="0" algn="just">
              <a:buNone/>
            </a:pPr>
            <a:r>
              <a:rPr lang="es-ES" sz="3150" dirty="0"/>
              <a:t>La actividad descrita anteriormente fue realizada en cumplimiento a lo establecido en el Numeral 6.3 del “Procedimiento para la Formulación y Control de la Planificación Estratégica y la Programación de Operaciones Anual de las Unidades de Auditoría Interna” aprobado a través de Resolución Nº CGE/152/2017 de 29 de diciembre de 2017 y en cumplimiento a la recomendación efectuada en el inciso </a:t>
            </a:r>
            <a:r>
              <a:rPr lang="es-ES" sz="3150" dirty="0" err="1"/>
              <a:t>bb</a:t>
            </a:r>
            <a:r>
              <a:rPr lang="es-ES" sz="3150" dirty="0"/>
              <a:t>) del Informe de Supervisión EL/</a:t>
            </a:r>
            <a:r>
              <a:rPr lang="es-ES" sz="3150" dirty="0" err="1"/>
              <a:t>GP24</a:t>
            </a:r>
            <a:r>
              <a:rPr lang="es-ES" sz="3150" dirty="0"/>
              <a:t>/</a:t>
            </a:r>
            <a:r>
              <a:rPr lang="es-ES" sz="3150" dirty="0" err="1"/>
              <a:t>N22</a:t>
            </a:r>
            <a:r>
              <a:rPr lang="es-ES" sz="3150" dirty="0"/>
              <a:t> </a:t>
            </a:r>
            <a:r>
              <a:rPr lang="es-ES" sz="3150" dirty="0" err="1"/>
              <a:t>G1</a:t>
            </a:r>
            <a:r>
              <a:rPr lang="es-ES" sz="3150" dirty="0"/>
              <a:t> emitido por la Contraloría General del Estado el cual señala, adoptar como política la práctica de Autoevaluaciones Anuales a la Organización y Funcionamiento de la Unidad de Auditoria Interna. Finalmente, es corresponde señalar que el Señor Gobernador del Departamento de La Paz, en su condición de Máxima Autoridad Ejecutiva de la Entidad, a través de Instructivo DGI-069/2023 de 9 de marzo de 2023, señalo efectuar Autoevaluaciones Anuales a la Organización y Funcionamiento de la Unidad de Auditoria Interna del INAMEN.</a:t>
            </a:r>
            <a:endParaRPr lang="es-BO" sz="3150" dirty="0"/>
          </a:p>
        </p:txBody>
      </p:sp>
      <p:grpSp>
        <p:nvGrpSpPr>
          <p:cNvPr id="10" name="Grupo 9">
            <a:extLst>
              <a:ext uri="{FF2B5EF4-FFF2-40B4-BE49-F238E27FC236}">
                <a16:creationId xmlns:a16="http://schemas.microsoft.com/office/drawing/2014/main" id="{F3078167-B46C-2269-2576-94E46283EB7F}"/>
              </a:ext>
            </a:extLst>
          </p:cNvPr>
          <p:cNvGrpSpPr/>
          <p:nvPr/>
        </p:nvGrpSpPr>
        <p:grpSpPr>
          <a:xfrm>
            <a:off x="-6248400" y="-342900"/>
            <a:ext cx="9348363" cy="9348363"/>
            <a:chOff x="11797141" y="-6529306"/>
            <a:chExt cx="9348363" cy="9348363"/>
          </a:xfrm>
        </p:grpSpPr>
        <p:grpSp>
          <p:nvGrpSpPr>
            <p:cNvPr id="11" name="Group 4">
              <a:extLst>
                <a:ext uri="{FF2B5EF4-FFF2-40B4-BE49-F238E27FC236}">
                  <a16:creationId xmlns:a16="http://schemas.microsoft.com/office/drawing/2014/main" id="{3F10D854-E2CD-CF2C-F392-2BA5EEBFF0FB}"/>
                </a:ext>
              </a:extLst>
            </p:cNvPr>
            <p:cNvGrpSpPr/>
            <p:nvPr/>
          </p:nvGrpSpPr>
          <p:grpSpPr>
            <a:xfrm>
              <a:off x="16687723" y="-1533283"/>
              <a:ext cx="3964049" cy="3964049"/>
              <a:chOff x="0" y="0"/>
              <a:chExt cx="812800" cy="812800"/>
            </a:xfrm>
          </p:grpSpPr>
          <p:sp>
            <p:nvSpPr>
              <p:cNvPr id="13" name="Freeform 5">
                <a:extLst>
                  <a:ext uri="{FF2B5EF4-FFF2-40B4-BE49-F238E27FC236}">
                    <a16:creationId xmlns:a16="http://schemas.microsoft.com/office/drawing/2014/main" id="{88AA1674-28AF-664B-5517-E5A1863F364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s-BO"/>
              </a:p>
            </p:txBody>
          </p:sp>
          <p:sp>
            <p:nvSpPr>
              <p:cNvPr id="14" name="TextBox 6">
                <a:extLst>
                  <a:ext uri="{FF2B5EF4-FFF2-40B4-BE49-F238E27FC236}">
                    <a16:creationId xmlns:a16="http://schemas.microsoft.com/office/drawing/2014/main" id="{8ACB0F92-1B62-9824-D418-14E8AC67752D}"/>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Freeform 7">
              <a:extLst>
                <a:ext uri="{FF2B5EF4-FFF2-40B4-BE49-F238E27FC236}">
                  <a16:creationId xmlns:a16="http://schemas.microsoft.com/office/drawing/2014/main" id="{1BBE267C-B935-3551-DA2A-3382503E5307}"/>
                </a:ext>
              </a:extLst>
            </p:cNvPr>
            <p:cNvSpPr/>
            <p:nvPr/>
          </p:nvSpPr>
          <p:spPr>
            <a:xfrm>
              <a:off x="11797141" y="-6529306"/>
              <a:ext cx="9348363" cy="9348363"/>
            </a:xfrm>
            <a:custGeom>
              <a:avLst/>
              <a:gdLst/>
              <a:ahLst/>
              <a:cxnLst/>
              <a:rect l="l" t="t" r="r" b="b"/>
              <a:pathLst>
                <a:path w="9348363" h="9348363">
                  <a:moveTo>
                    <a:pt x="0" y="0"/>
                  </a:moveTo>
                  <a:lnTo>
                    <a:pt x="9348363" y="0"/>
                  </a:lnTo>
                  <a:lnTo>
                    <a:pt x="9348363" y="9348362"/>
                  </a:lnTo>
                  <a:lnTo>
                    <a:pt x="0" y="9348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s-BO"/>
            </a:p>
          </p:txBody>
        </p:sp>
      </p:grpSp>
    </p:spTree>
    <p:extLst>
      <p:ext uri="{BB962C8B-B14F-4D97-AF65-F5344CB8AC3E}">
        <p14:creationId xmlns:p14="http://schemas.microsoft.com/office/powerpoint/2010/main" val="2646316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89388" y="288465"/>
            <a:ext cx="13367531" cy="683085"/>
          </a:xfrm>
        </p:spPr>
        <p:txBody>
          <a:bodyPr>
            <a:normAutofit/>
          </a:bodyPr>
          <a:lstStyle/>
          <a:p>
            <a:pPr algn="ctr"/>
            <a:r>
              <a:rPr lang="es-ES_tradnl" sz="3000" b="1" dirty="0"/>
              <a:t>Logros Alcanzados Durante la Gestión 2024</a:t>
            </a:r>
            <a:endParaRPr lang="es-BO" sz="3000" b="1" dirty="0"/>
          </a:p>
        </p:txBody>
      </p:sp>
      <p:sp>
        <p:nvSpPr>
          <p:cNvPr id="3" name="Marcador de contenido 2"/>
          <p:cNvSpPr>
            <a:spLocks noGrp="1"/>
          </p:cNvSpPr>
          <p:nvPr>
            <p:ph idx="1"/>
          </p:nvPr>
        </p:nvSpPr>
        <p:spPr>
          <a:xfrm>
            <a:off x="2628900" y="1447800"/>
            <a:ext cx="15297150" cy="8553450"/>
          </a:xfrm>
        </p:spPr>
        <p:txBody>
          <a:bodyPr>
            <a:normAutofit fontScale="92500" lnSpcReduction="10000"/>
          </a:bodyPr>
          <a:lstStyle/>
          <a:p>
            <a:pPr marL="0" lvl="1" indent="0" algn="just">
              <a:lnSpc>
                <a:spcPct val="110000"/>
              </a:lnSpc>
              <a:spcBef>
                <a:spcPts val="0"/>
              </a:spcBef>
              <a:buNone/>
            </a:pPr>
            <a:r>
              <a:rPr lang="es-ES_tradnl" sz="2850" b="1" dirty="0"/>
              <a:t>Sistema de Archivo de la Documentación e Información.</a:t>
            </a:r>
            <a:endParaRPr lang="es-BO" sz="2850" b="1" dirty="0"/>
          </a:p>
          <a:p>
            <a:pPr marL="0" indent="0" algn="just">
              <a:lnSpc>
                <a:spcPct val="110000"/>
              </a:lnSpc>
              <a:spcBef>
                <a:spcPts val="0"/>
              </a:spcBef>
              <a:buNone/>
            </a:pPr>
            <a:endParaRPr lang="es-BO" sz="2850" dirty="0"/>
          </a:p>
          <a:p>
            <a:pPr marL="0" indent="0" algn="just">
              <a:lnSpc>
                <a:spcPct val="110000"/>
              </a:lnSpc>
              <a:spcBef>
                <a:spcPts val="0"/>
              </a:spcBef>
              <a:buNone/>
            </a:pPr>
            <a:r>
              <a:rPr lang="es-ES_tradnl" sz="2850" dirty="0"/>
              <a:t>El Área de Auditoría Interna del Instituto Nacional de Medicina Nuclear, como resultado de las actividades de organización y formalización realizadas en la gestión 2024, actualmente cuenta con procedimientos específicos para la administración, flujo y archivo de la documentación e información generada en el desarrollo de las actividades propias de Auditoria Interna. En ese sentido, se establece un logro importante respecto a la fuente de información de las actividades ejecutadas en el ejercicio del control interno posterior, manteniéndose </a:t>
            </a:r>
            <a:r>
              <a:rPr lang="es-ES_tradnl" sz="2850" dirty="0" err="1"/>
              <a:t>asi</a:t>
            </a:r>
            <a:r>
              <a:rPr lang="es-ES_tradnl" sz="2850" dirty="0"/>
              <a:t> un archivo físico y digital de toda la información generada por Auditoria Interna.</a:t>
            </a:r>
          </a:p>
          <a:p>
            <a:pPr marL="0" indent="0" algn="just">
              <a:lnSpc>
                <a:spcPct val="110000"/>
              </a:lnSpc>
              <a:spcBef>
                <a:spcPts val="0"/>
              </a:spcBef>
              <a:buNone/>
            </a:pPr>
            <a:endParaRPr lang="es-ES_tradnl" sz="2850" b="1" dirty="0"/>
          </a:p>
          <a:p>
            <a:pPr marL="0" indent="0" algn="just">
              <a:lnSpc>
                <a:spcPct val="110000"/>
              </a:lnSpc>
              <a:spcBef>
                <a:spcPts val="0"/>
              </a:spcBef>
              <a:buNone/>
            </a:pPr>
            <a:r>
              <a:rPr lang="es-ES_tradnl" sz="2850" b="1" dirty="0"/>
              <a:t>Capacidad Técnica del Personal y Control de Calidad.</a:t>
            </a:r>
            <a:endParaRPr lang="es-BO" sz="2850" b="1" dirty="0"/>
          </a:p>
          <a:p>
            <a:pPr marL="0" indent="0" algn="just">
              <a:lnSpc>
                <a:spcPct val="110000"/>
              </a:lnSpc>
              <a:spcBef>
                <a:spcPts val="0"/>
              </a:spcBef>
              <a:buNone/>
            </a:pPr>
            <a:r>
              <a:rPr lang="es-ES_tradnl" sz="2850" dirty="0"/>
              <a:t> </a:t>
            </a:r>
            <a:endParaRPr lang="es-BO" sz="2850" dirty="0"/>
          </a:p>
          <a:p>
            <a:pPr marL="0" indent="0" algn="just">
              <a:lnSpc>
                <a:spcPct val="110000"/>
              </a:lnSpc>
              <a:spcBef>
                <a:spcPts val="0"/>
              </a:spcBef>
              <a:buNone/>
            </a:pPr>
            <a:r>
              <a:rPr lang="es-ES_tradnl" sz="2850" dirty="0"/>
              <a:t>El Área de Auditoría Interna del Instituto Nacional de Medicina Nuclear, como resultado de las actividades de organización y formalización realizadas en dicha Área durante la gestión 2024, actualmente ha implementado procedimientos que aseguran que el Responsable de Auditoria Interna cumpla con los factores técnicos, legales, administrativos, de liderazgo y otros, que permiten cumplir con un desempeño integro de las actividades, en el marco de las funciones asignadas, valores, principios, actitudes, conocimiento técnico, organización de los tiempos y del trabajo asignado. Asimismo, se han implementado procedimientos de control de calidad que permiten asegurar el cumplimiento de las Normas de Auditoria Gubernamental y el logro de los objetivos determinados en cada auditoria. En ese sentido, se establece un logro importante respecto a la calidad y suficiencia de las actividades desarrolladas en el ejercicio del control interno posterior, manteniéndose reflejado dicho aspecto en los informes y la documentación de sustento (física y digital) generada por Auditoria Interna.</a:t>
            </a:r>
          </a:p>
          <a:p>
            <a:pPr marL="0" indent="0" algn="just">
              <a:buNone/>
            </a:pPr>
            <a:endParaRPr lang="es-ES_tradnl" dirty="0"/>
          </a:p>
          <a:p>
            <a:pPr marL="0" indent="0" algn="just">
              <a:buNone/>
            </a:pPr>
            <a:endParaRPr lang="es-BO" dirty="0"/>
          </a:p>
        </p:txBody>
      </p:sp>
      <p:grpSp>
        <p:nvGrpSpPr>
          <p:cNvPr id="4" name="Grupo 3">
            <a:extLst>
              <a:ext uri="{FF2B5EF4-FFF2-40B4-BE49-F238E27FC236}">
                <a16:creationId xmlns:a16="http://schemas.microsoft.com/office/drawing/2014/main" id="{F3078167-B46C-2269-2576-94E46283EB7F}"/>
              </a:ext>
            </a:extLst>
          </p:cNvPr>
          <p:cNvGrpSpPr/>
          <p:nvPr/>
        </p:nvGrpSpPr>
        <p:grpSpPr>
          <a:xfrm>
            <a:off x="-6719463" y="-266700"/>
            <a:ext cx="9348363" cy="9348363"/>
            <a:chOff x="11797141" y="-6529306"/>
            <a:chExt cx="9348363" cy="9348363"/>
          </a:xfrm>
        </p:grpSpPr>
        <p:grpSp>
          <p:nvGrpSpPr>
            <p:cNvPr id="5" name="Group 4">
              <a:extLst>
                <a:ext uri="{FF2B5EF4-FFF2-40B4-BE49-F238E27FC236}">
                  <a16:creationId xmlns:a16="http://schemas.microsoft.com/office/drawing/2014/main" id="{3F10D854-E2CD-CF2C-F392-2BA5EEBFF0FB}"/>
                </a:ext>
              </a:extLst>
            </p:cNvPr>
            <p:cNvGrpSpPr/>
            <p:nvPr/>
          </p:nvGrpSpPr>
          <p:grpSpPr>
            <a:xfrm>
              <a:off x="16687723" y="-1533283"/>
              <a:ext cx="3964049" cy="3964049"/>
              <a:chOff x="0" y="0"/>
              <a:chExt cx="812800" cy="812800"/>
            </a:xfrm>
          </p:grpSpPr>
          <p:sp>
            <p:nvSpPr>
              <p:cNvPr id="7" name="Freeform 5">
                <a:extLst>
                  <a:ext uri="{FF2B5EF4-FFF2-40B4-BE49-F238E27FC236}">
                    <a16:creationId xmlns:a16="http://schemas.microsoft.com/office/drawing/2014/main" id="{88AA1674-28AF-664B-5517-E5A1863F364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s-BO"/>
              </a:p>
            </p:txBody>
          </p:sp>
          <p:sp>
            <p:nvSpPr>
              <p:cNvPr id="8" name="TextBox 6">
                <a:extLst>
                  <a:ext uri="{FF2B5EF4-FFF2-40B4-BE49-F238E27FC236}">
                    <a16:creationId xmlns:a16="http://schemas.microsoft.com/office/drawing/2014/main" id="{8ACB0F92-1B62-9824-D418-14E8AC67752D}"/>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7">
              <a:extLst>
                <a:ext uri="{FF2B5EF4-FFF2-40B4-BE49-F238E27FC236}">
                  <a16:creationId xmlns:a16="http://schemas.microsoft.com/office/drawing/2014/main" id="{1BBE267C-B935-3551-DA2A-3382503E5307}"/>
                </a:ext>
              </a:extLst>
            </p:cNvPr>
            <p:cNvSpPr/>
            <p:nvPr/>
          </p:nvSpPr>
          <p:spPr>
            <a:xfrm>
              <a:off x="11797141" y="-6529306"/>
              <a:ext cx="9348363" cy="9348363"/>
            </a:xfrm>
            <a:custGeom>
              <a:avLst/>
              <a:gdLst/>
              <a:ahLst/>
              <a:cxnLst/>
              <a:rect l="l" t="t" r="r" b="b"/>
              <a:pathLst>
                <a:path w="9348363" h="9348363">
                  <a:moveTo>
                    <a:pt x="0" y="0"/>
                  </a:moveTo>
                  <a:lnTo>
                    <a:pt x="9348363" y="0"/>
                  </a:lnTo>
                  <a:lnTo>
                    <a:pt x="9348363" y="9348362"/>
                  </a:lnTo>
                  <a:lnTo>
                    <a:pt x="0" y="9348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s-BO"/>
            </a:p>
          </p:txBody>
        </p:sp>
      </p:grpSp>
    </p:spTree>
    <p:extLst>
      <p:ext uri="{BB962C8B-B14F-4D97-AF65-F5344CB8AC3E}">
        <p14:creationId xmlns:p14="http://schemas.microsoft.com/office/powerpoint/2010/main" val="3304539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grpSp>
        <p:nvGrpSpPr>
          <p:cNvPr id="3" name="Group 3"/>
          <p:cNvGrpSpPr>
            <a:grpSpLocks noChangeAspect="1"/>
          </p:cNvGrpSpPr>
          <p:nvPr/>
        </p:nvGrpSpPr>
        <p:grpSpPr>
          <a:xfrm>
            <a:off x="9989348" y="180774"/>
            <a:ext cx="8603573" cy="10287000"/>
            <a:chOff x="0" y="0"/>
            <a:chExt cx="8603361" cy="10286746"/>
          </a:xfrm>
        </p:grpSpPr>
        <p:sp>
          <p:nvSpPr>
            <p:cNvPr id="4" name="Freeform 4"/>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stretch>
                <a:fillRect l="-58035" r="-58035"/>
              </a:stretch>
            </a:blipFill>
          </p:spPr>
          <p:txBody>
            <a:bodyPr/>
            <a:lstStyle/>
            <a:p>
              <a:endParaRPr lang="es-BO"/>
            </a:p>
          </p:txBody>
        </p:sp>
      </p:grpSp>
      <p:grpSp>
        <p:nvGrpSpPr>
          <p:cNvPr id="5" name="Group 5"/>
          <p:cNvGrpSpPr/>
          <p:nvPr/>
        </p:nvGrpSpPr>
        <p:grpSpPr>
          <a:xfrm rot="826432">
            <a:off x="-18353104" y="-3567159"/>
            <a:ext cx="21026341" cy="12831921"/>
            <a:chOff x="0" y="0"/>
            <a:chExt cx="5537802" cy="3379601"/>
          </a:xfrm>
        </p:grpSpPr>
        <p:sp>
          <p:nvSpPr>
            <p:cNvPr id="6" name="Freeform 6"/>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1C5739"/>
            </a:solidFill>
          </p:spPr>
          <p:txBody>
            <a:bodyPr/>
            <a:lstStyle/>
            <a:p>
              <a:endParaRPr lang="es-BO"/>
            </a:p>
          </p:txBody>
        </p:sp>
        <p:sp>
          <p:nvSpPr>
            <p:cNvPr id="7" name="TextBox 7"/>
            <p:cNvSpPr txBox="1"/>
            <p:nvPr/>
          </p:nvSpPr>
          <p:spPr>
            <a:xfrm>
              <a:off x="0" y="-19050"/>
              <a:ext cx="5537802" cy="3398651"/>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773821">
            <a:off x="10036024" y="4365564"/>
            <a:ext cx="313833" cy="8482349"/>
            <a:chOff x="0" y="0"/>
            <a:chExt cx="82656" cy="2234034"/>
          </a:xfrm>
        </p:grpSpPr>
        <p:sp>
          <p:nvSpPr>
            <p:cNvPr id="9" name="Freeform 9"/>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1C5739"/>
            </a:solidFill>
          </p:spPr>
          <p:txBody>
            <a:bodyPr/>
            <a:lstStyle/>
            <a:p>
              <a:endParaRPr lang="es-BO"/>
            </a:p>
          </p:txBody>
        </p:sp>
        <p:sp>
          <p:nvSpPr>
            <p:cNvPr id="10" name="TextBox 10"/>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grpSp>
        <p:nvGrpSpPr>
          <p:cNvPr id="11" name="Group 11"/>
          <p:cNvGrpSpPr/>
          <p:nvPr/>
        </p:nvGrpSpPr>
        <p:grpSpPr>
          <a:xfrm rot="773821">
            <a:off x="3741572" y="-4834013"/>
            <a:ext cx="313833" cy="8482349"/>
            <a:chOff x="0" y="0"/>
            <a:chExt cx="82656" cy="2234034"/>
          </a:xfrm>
        </p:grpSpPr>
        <p:sp>
          <p:nvSpPr>
            <p:cNvPr id="12" name="Freeform 12"/>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397D5A"/>
            </a:solidFill>
          </p:spPr>
          <p:txBody>
            <a:bodyPr/>
            <a:lstStyle/>
            <a:p>
              <a:endParaRPr lang="es-BO"/>
            </a:p>
          </p:txBody>
        </p:sp>
        <p:sp>
          <p:nvSpPr>
            <p:cNvPr id="13" name="TextBox 13"/>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sp>
        <p:nvSpPr>
          <p:cNvPr id="14" name="TextBox 14"/>
          <p:cNvSpPr txBox="1"/>
          <p:nvPr/>
        </p:nvSpPr>
        <p:spPr>
          <a:xfrm>
            <a:off x="3245307" y="4162440"/>
            <a:ext cx="6272125" cy="2428443"/>
          </a:xfrm>
          <a:prstGeom prst="rect">
            <a:avLst/>
          </a:prstGeom>
        </p:spPr>
        <p:txBody>
          <a:bodyPr lIns="0" tIns="0" rIns="0" bIns="0" rtlCol="0" anchor="t">
            <a:spAutoFit/>
          </a:bodyPr>
          <a:lstStyle/>
          <a:p>
            <a:pPr marL="0" lvl="0" indent="0">
              <a:lnSpc>
                <a:spcPts val="8771"/>
              </a:lnSpc>
            </a:pPr>
            <a:r>
              <a:rPr lang="en-US" sz="9431" spc="1018">
                <a:solidFill>
                  <a:srgbClr val="231F20"/>
                </a:solidFill>
                <a:latin typeface="Codec Pro ExtraBold"/>
              </a:rPr>
              <a:t>MUCHAS GRACIAS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s-BO"/>
          </a:p>
        </p:txBody>
      </p:sp>
      <p:sp>
        <p:nvSpPr>
          <p:cNvPr id="3" name="TextBox 3"/>
          <p:cNvSpPr txBox="1"/>
          <p:nvPr/>
        </p:nvSpPr>
        <p:spPr>
          <a:xfrm>
            <a:off x="3020302" y="2949584"/>
            <a:ext cx="12247395" cy="3795911"/>
          </a:xfrm>
          <a:prstGeom prst="rect">
            <a:avLst/>
          </a:prstGeom>
        </p:spPr>
        <p:txBody>
          <a:bodyPr wrap="square" lIns="0" tIns="0" rIns="0" bIns="0" rtlCol="0" anchor="t">
            <a:spAutoFit/>
          </a:bodyPr>
          <a:lstStyle/>
          <a:p>
            <a:pPr algn="ctr">
              <a:lnSpc>
                <a:spcPts val="14776"/>
              </a:lnSpc>
            </a:pPr>
            <a:r>
              <a:rPr lang="es-BO" sz="10707" spc="1049" dirty="0">
                <a:solidFill>
                  <a:srgbClr val="FFFFFF"/>
                </a:solidFill>
                <a:latin typeface="Codec Pro ExtraBold"/>
              </a:rPr>
              <a:t>SUBDIRECCIÓN</a:t>
            </a:r>
            <a:r>
              <a:rPr lang="en-US" sz="10707" spc="1049" dirty="0">
                <a:solidFill>
                  <a:srgbClr val="FFFFFF"/>
                </a:solidFill>
                <a:latin typeface="Codec Pro ExtraBold"/>
              </a:rPr>
              <a:t> DE </a:t>
            </a:r>
            <a:r>
              <a:rPr lang="es-BO" sz="10707" spc="1049" dirty="0">
                <a:solidFill>
                  <a:srgbClr val="FFFFFF"/>
                </a:solidFill>
                <a:latin typeface="Codec Pro ExtraBold"/>
              </a:rPr>
              <a:t>SALUD</a:t>
            </a:r>
          </a:p>
        </p:txBody>
      </p:sp>
      <p:sp>
        <p:nvSpPr>
          <p:cNvPr id="5" name="Freeform 5"/>
          <p:cNvSpPr/>
          <p:nvPr/>
        </p:nvSpPr>
        <p:spPr>
          <a:xfrm flipH="1" flipV="1">
            <a:off x="-3801253" y="0"/>
            <a:ext cx="7602505" cy="6745495"/>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6" name="Freeform 6"/>
          <p:cNvSpPr/>
          <p:nvPr/>
        </p:nvSpPr>
        <p:spPr>
          <a:xfrm flipH="1">
            <a:off x="14486747" y="3541505"/>
            <a:ext cx="7602505" cy="6745495"/>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2186"/>
          <a:stretch/>
        </p:blipFill>
        <p:spPr>
          <a:xfrm>
            <a:off x="2057400" y="0"/>
            <a:ext cx="14325600" cy="10305866"/>
          </a:xfrm>
          <a:prstGeom prst="rect">
            <a:avLst/>
          </a:prstGeom>
        </p:spPr>
      </p:pic>
    </p:spTree>
    <p:extLst>
      <p:ext uri="{BB962C8B-B14F-4D97-AF65-F5344CB8AC3E}">
        <p14:creationId xmlns:p14="http://schemas.microsoft.com/office/powerpoint/2010/main" val="634152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s-BO"/>
          </a:p>
        </p:txBody>
      </p:sp>
      <p:grpSp>
        <p:nvGrpSpPr>
          <p:cNvPr id="3" name="Group 3"/>
          <p:cNvGrpSpPr/>
          <p:nvPr/>
        </p:nvGrpSpPr>
        <p:grpSpPr>
          <a:xfrm>
            <a:off x="-528002" y="0"/>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s-BO"/>
            </a:p>
          </p:txBody>
        </p:sp>
        <p:sp>
          <p:nvSpPr>
            <p:cNvPr id="5" name="TextBox 5"/>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4110450" y="3580209"/>
            <a:ext cx="4361656" cy="960870"/>
            <a:chOff x="0" y="0"/>
            <a:chExt cx="1148749" cy="253069"/>
          </a:xfrm>
        </p:grpSpPr>
        <p:sp>
          <p:nvSpPr>
            <p:cNvPr id="7" name="Freeform 7"/>
            <p:cNvSpPr/>
            <p:nvPr/>
          </p:nvSpPr>
          <p:spPr>
            <a:xfrm>
              <a:off x="0" y="0"/>
              <a:ext cx="1148749" cy="253069"/>
            </a:xfrm>
            <a:custGeom>
              <a:avLst/>
              <a:gdLst/>
              <a:ahLst/>
              <a:cxnLst/>
              <a:rect l="l" t="t" r="r" b="b"/>
              <a:pathLst>
                <a:path w="1148749" h="253069">
                  <a:moveTo>
                    <a:pt x="0" y="0"/>
                  </a:moveTo>
                  <a:lnTo>
                    <a:pt x="1148749" y="0"/>
                  </a:lnTo>
                  <a:lnTo>
                    <a:pt x="1148749" y="253069"/>
                  </a:lnTo>
                  <a:lnTo>
                    <a:pt x="0" y="253069"/>
                  </a:lnTo>
                  <a:close/>
                </a:path>
              </a:pathLst>
            </a:custGeom>
            <a:solidFill>
              <a:srgbClr val="1C5739"/>
            </a:solidFill>
          </p:spPr>
          <p:txBody>
            <a:bodyPr/>
            <a:lstStyle/>
            <a:p>
              <a:endParaRPr lang="es-BO"/>
            </a:p>
          </p:txBody>
        </p:sp>
        <p:sp>
          <p:nvSpPr>
            <p:cNvPr id="8" name="TextBox 8"/>
            <p:cNvSpPr txBox="1"/>
            <p:nvPr/>
          </p:nvSpPr>
          <p:spPr>
            <a:xfrm>
              <a:off x="0" y="-47625"/>
              <a:ext cx="1148749" cy="300694"/>
            </a:xfrm>
            <a:prstGeom prst="rect">
              <a:avLst/>
            </a:prstGeom>
          </p:spPr>
          <p:txBody>
            <a:bodyPr lIns="50800" tIns="50800" rIns="50800" bIns="50800" rtlCol="0" anchor="ctr"/>
            <a:lstStyle/>
            <a:p>
              <a:pPr marL="0" lvl="0" indent="0" algn="ctr">
                <a:lnSpc>
                  <a:spcPts val="3424"/>
                </a:lnSpc>
                <a:spcBef>
                  <a:spcPct val="0"/>
                </a:spcBef>
              </a:pPr>
              <a:r>
                <a:rPr lang="en-US" sz="2481" spc="24">
                  <a:solidFill>
                    <a:srgbClr val="FFFFFF"/>
                  </a:solidFill>
                  <a:latin typeface="Open Sauce Bold Italics"/>
                </a:rPr>
                <a:t>Rastreo de cuerpo entero Post Terapia IODO 131</a:t>
              </a:r>
            </a:p>
          </p:txBody>
        </p:sp>
      </p:grpSp>
      <p:sp>
        <p:nvSpPr>
          <p:cNvPr id="9" name="TextBox 9"/>
          <p:cNvSpPr txBox="1"/>
          <p:nvPr/>
        </p:nvSpPr>
        <p:spPr>
          <a:xfrm>
            <a:off x="1028700" y="903475"/>
            <a:ext cx="15082819" cy="1350668"/>
          </a:xfrm>
          <a:prstGeom prst="rect">
            <a:avLst/>
          </a:prstGeom>
        </p:spPr>
        <p:txBody>
          <a:bodyPr lIns="0" tIns="0" rIns="0" bIns="0" rtlCol="0" anchor="t">
            <a:spAutoFit/>
          </a:bodyPr>
          <a:lstStyle/>
          <a:p>
            <a:pPr algn="ctr">
              <a:lnSpc>
                <a:spcPts val="10134"/>
              </a:lnSpc>
            </a:pPr>
            <a:r>
              <a:rPr lang="en-US" sz="7343" spc="719">
                <a:solidFill>
                  <a:srgbClr val="FFFFFF"/>
                </a:solidFill>
                <a:latin typeface="Codec Pro ExtraBold"/>
              </a:rPr>
              <a:t>Unidad de Medicina Nuclear</a:t>
            </a:r>
          </a:p>
        </p:txBody>
      </p:sp>
      <p:grpSp>
        <p:nvGrpSpPr>
          <p:cNvPr id="10" name="Group 10"/>
          <p:cNvGrpSpPr/>
          <p:nvPr/>
        </p:nvGrpSpPr>
        <p:grpSpPr>
          <a:xfrm>
            <a:off x="10526488" y="3580209"/>
            <a:ext cx="4473739" cy="960870"/>
            <a:chOff x="0" y="0"/>
            <a:chExt cx="1178269" cy="253069"/>
          </a:xfrm>
        </p:grpSpPr>
        <p:sp>
          <p:nvSpPr>
            <p:cNvPr id="11" name="Freeform 11"/>
            <p:cNvSpPr/>
            <p:nvPr/>
          </p:nvSpPr>
          <p:spPr>
            <a:xfrm>
              <a:off x="0" y="0"/>
              <a:ext cx="1178269" cy="253069"/>
            </a:xfrm>
            <a:custGeom>
              <a:avLst/>
              <a:gdLst/>
              <a:ahLst/>
              <a:cxnLst/>
              <a:rect l="l" t="t" r="r" b="b"/>
              <a:pathLst>
                <a:path w="1178269" h="253069">
                  <a:moveTo>
                    <a:pt x="0" y="0"/>
                  </a:moveTo>
                  <a:lnTo>
                    <a:pt x="1178269" y="0"/>
                  </a:lnTo>
                  <a:lnTo>
                    <a:pt x="1178269" y="253069"/>
                  </a:lnTo>
                  <a:lnTo>
                    <a:pt x="0" y="253069"/>
                  </a:lnTo>
                  <a:close/>
                </a:path>
              </a:pathLst>
            </a:custGeom>
            <a:solidFill>
              <a:srgbClr val="1C5739"/>
            </a:solidFill>
          </p:spPr>
          <p:txBody>
            <a:bodyPr/>
            <a:lstStyle/>
            <a:p>
              <a:endParaRPr lang="es-BO"/>
            </a:p>
          </p:txBody>
        </p:sp>
        <p:sp>
          <p:nvSpPr>
            <p:cNvPr id="12" name="TextBox 12"/>
            <p:cNvSpPr txBox="1"/>
            <p:nvPr/>
          </p:nvSpPr>
          <p:spPr>
            <a:xfrm>
              <a:off x="0" y="-47625"/>
              <a:ext cx="1178269" cy="300694"/>
            </a:xfrm>
            <a:prstGeom prst="rect">
              <a:avLst/>
            </a:prstGeom>
          </p:spPr>
          <p:txBody>
            <a:bodyPr lIns="50800" tIns="50800" rIns="50800" bIns="50800" rtlCol="0" anchor="ctr"/>
            <a:lstStyle/>
            <a:p>
              <a:pPr marL="0" lvl="0" indent="0" algn="ctr">
                <a:lnSpc>
                  <a:spcPts val="3424"/>
                </a:lnSpc>
                <a:spcBef>
                  <a:spcPct val="0"/>
                </a:spcBef>
              </a:pPr>
              <a:r>
                <a:rPr lang="en-US" sz="2481" spc="24">
                  <a:solidFill>
                    <a:srgbClr val="FFFFFF"/>
                  </a:solidFill>
                  <a:latin typeface="Open Sauce Italics"/>
                </a:rPr>
                <a:t>Centellografia Tiroidea</a:t>
              </a:r>
            </a:p>
          </p:txBody>
        </p:sp>
      </p:grpSp>
      <p:sp>
        <p:nvSpPr>
          <p:cNvPr id="13" name="Freeform 13"/>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14" name="Freeform 14"/>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s-BO"/>
          </a:p>
        </p:txBody>
      </p:sp>
      <p:sp>
        <p:nvSpPr>
          <p:cNvPr id="15" name="Freeform 15"/>
          <p:cNvSpPr/>
          <p:nvPr/>
        </p:nvSpPr>
        <p:spPr>
          <a:xfrm>
            <a:off x="10526488" y="4461253"/>
            <a:ext cx="4473739" cy="3822699"/>
          </a:xfrm>
          <a:custGeom>
            <a:avLst/>
            <a:gdLst/>
            <a:ahLst/>
            <a:cxnLst/>
            <a:rect l="l" t="t" r="r" b="b"/>
            <a:pathLst>
              <a:path w="4473739" h="3822699">
                <a:moveTo>
                  <a:pt x="0" y="0"/>
                </a:moveTo>
                <a:lnTo>
                  <a:pt x="4473739" y="0"/>
                </a:lnTo>
                <a:lnTo>
                  <a:pt x="4473739" y="3822700"/>
                </a:lnTo>
                <a:lnTo>
                  <a:pt x="0" y="3822700"/>
                </a:lnTo>
                <a:lnTo>
                  <a:pt x="0" y="0"/>
                </a:lnTo>
                <a:close/>
              </a:path>
            </a:pathLst>
          </a:custGeom>
          <a:blipFill>
            <a:blip r:embed="rId5"/>
            <a:stretch>
              <a:fillRect l="-3648" t="-2676" r="-306"/>
            </a:stretch>
          </a:blipFill>
        </p:spPr>
        <p:txBody>
          <a:bodyPr/>
          <a:lstStyle/>
          <a:p>
            <a:endParaRPr lang="es-BO"/>
          </a:p>
        </p:txBody>
      </p:sp>
      <p:sp>
        <p:nvSpPr>
          <p:cNvPr id="16" name="Freeform 16"/>
          <p:cNvSpPr/>
          <p:nvPr/>
        </p:nvSpPr>
        <p:spPr>
          <a:xfrm>
            <a:off x="4110450" y="4501166"/>
            <a:ext cx="4361656" cy="3742874"/>
          </a:xfrm>
          <a:custGeom>
            <a:avLst/>
            <a:gdLst/>
            <a:ahLst/>
            <a:cxnLst/>
            <a:rect l="l" t="t" r="r" b="b"/>
            <a:pathLst>
              <a:path w="4361656" h="3742874">
                <a:moveTo>
                  <a:pt x="0" y="0"/>
                </a:moveTo>
                <a:lnTo>
                  <a:pt x="4361656" y="0"/>
                </a:lnTo>
                <a:lnTo>
                  <a:pt x="4361656" y="3742874"/>
                </a:lnTo>
                <a:lnTo>
                  <a:pt x="0" y="3742874"/>
                </a:lnTo>
                <a:lnTo>
                  <a:pt x="0" y="0"/>
                </a:lnTo>
                <a:close/>
              </a:path>
            </a:pathLst>
          </a:custGeom>
          <a:blipFill>
            <a:blip r:embed="rId6"/>
            <a:stretch>
              <a:fillRect/>
            </a:stretch>
          </a:blipFill>
        </p:spPr>
        <p:txBody>
          <a:bodyPr/>
          <a:lstStyle/>
          <a:p>
            <a:endParaRPr lang="es-BO"/>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81429" y="4101884"/>
            <a:ext cx="3806571" cy="2083232"/>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s-BO"/>
          </a:p>
        </p:txBody>
      </p:sp>
      <p:sp>
        <p:nvSpPr>
          <p:cNvPr id="3" name="Freeform 3"/>
          <p:cNvSpPr/>
          <p:nvPr/>
        </p:nvSpPr>
        <p:spPr>
          <a:xfrm>
            <a:off x="15965575" y="-229119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s-BO"/>
          </a:p>
        </p:txBody>
      </p:sp>
      <p:sp>
        <p:nvSpPr>
          <p:cNvPr id="4" name="Freeform 4"/>
          <p:cNvSpPr/>
          <p:nvPr/>
        </p:nvSpPr>
        <p:spPr>
          <a:xfrm>
            <a:off x="1028700" y="2317399"/>
            <a:ext cx="5929033" cy="6059301"/>
          </a:xfrm>
          <a:custGeom>
            <a:avLst/>
            <a:gdLst/>
            <a:ahLst/>
            <a:cxnLst/>
            <a:rect l="l" t="t" r="r" b="b"/>
            <a:pathLst>
              <a:path w="5929033" h="6059301">
                <a:moveTo>
                  <a:pt x="0" y="0"/>
                </a:moveTo>
                <a:lnTo>
                  <a:pt x="5929033" y="0"/>
                </a:lnTo>
                <a:lnTo>
                  <a:pt x="5929033" y="6059301"/>
                </a:lnTo>
                <a:lnTo>
                  <a:pt x="0" y="6059301"/>
                </a:lnTo>
                <a:lnTo>
                  <a:pt x="0" y="0"/>
                </a:lnTo>
                <a:close/>
              </a:path>
            </a:pathLst>
          </a:custGeom>
          <a:blipFill>
            <a:blip r:embed="rId6"/>
            <a:stretch>
              <a:fillRect l="-36680" r="-45190"/>
            </a:stretch>
          </a:blipFill>
        </p:spPr>
        <p:txBody>
          <a:bodyPr/>
          <a:lstStyle/>
          <a:p>
            <a:endParaRPr lang="es-BO"/>
          </a:p>
        </p:txBody>
      </p:sp>
      <p:sp>
        <p:nvSpPr>
          <p:cNvPr id="5" name="Freeform 5"/>
          <p:cNvSpPr/>
          <p:nvPr/>
        </p:nvSpPr>
        <p:spPr>
          <a:xfrm>
            <a:off x="7535676" y="1028700"/>
            <a:ext cx="6696070" cy="8876368"/>
          </a:xfrm>
          <a:custGeom>
            <a:avLst/>
            <a:gdLst/>
            <a:ahLst/>
            <a:cxnLst/>
            <a:rect l="l" t="t" r="r" b="b"/>
            <a:pathLst>
              <a:path w="6696070" h="8876368">
                <a:moveTo>
                  <a:pt x="0" y="0"/>
                </a:moveTo>
                <a:lnTo>
                  <a:pt x="6696070" y="0"/>
                </a:lnTo>
                <a:lnTo>
                  <a:pt x="6696070" y="8876368"/>
                </a:lnTo>
                <a:lnTo>
                  <a:pt x="0" y="8876368"/>
                </a:lnTo>
                <a:lnTo>
                  <a:pt x="0" y="0"/>
                </a:lnTo>
                <a:close/>
              </a:path>
            </a:pathLst>
          </a:custGeom>
          <a:blipFill>
            <a:blip r:embed="rId7"/>
            <a:stretch>
              <a:fillRect t="-7669"/>
            </a:stretch>
          </a:blipFill>
        </p:spPr>
        <p:txBody>
          <a:bodyPr/>
          <a:lstStyle/>
          <a:p>
            <a:endParaRPr lang="es-BO"/>
          </a:p>
        </p:txBody>
      </p:sp>
      <p:sp>
        <p:nvSpPr>
          <p:cNvPr id="6" name="TextBox 6"/>
          <p:cNvSpPr txBox="1"/>
          <p:nvPr/>
        </p:nvSpPr>
        <p:spPr>
          <a:xfrm>
            <a:off x="2753782" y="71613"/>
            <a:ext cx="12780436" cy="953620"/>
          </a:xfrm>
          <a:prstGeom prst="rect">
            <a:avLst/>
          </a:prstGeom>
        </p:spPr>
        <p:txBody>
          <a:bodyPr lIns="0" tIns="0" rIns="0" bIns="0" rtlCol="0" anchor="t">
            <a:spAutoFit/>
          </a:bodyPr>
          <a:lstStyle/>
          <a:p>
            <a:pPr>
              <a:lnSpc>
                <a:spcPts val="6405"/>
              </a:lnSpc>
            </a:pPr>
            <a:r>
              <a:rPr lang="en-US" sz="6470" spc="226">
                <a:solidFill>
                  <a:srgbClr val="040506"/>
                </a:solidFill>
                <a:latin typeface="Codec Pro ExtraBold"/>
              </a:rPr>
              <a:t>SERVICIOS DE GAMMAGRAFÍA</a:t>
            </a:r>
          </a:p>
        </p:txBody>
      </p:sp>
      <p:sp>
        <p:nvSpPr>
          <p:cNvPr id="7" name="Freeform 7"/>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s-BO"/>
          </a:p>
        </p:txBody>
      </p:sp>
      <p:sp>
        <p:nvSpPr>
          <p:cNvPr id="8" name="Freeform 8"/>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s-BO"/>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TotalTime>
  <Words>2915</Words>
  <Application>Microsoft Office PowerPoint</Application>
  <PresentationFormat>Personalizado</PresentationFormat>
  <Paragraphs>444</Paragraphs>
  <Slides>58</Slides>
  <Notes>0</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58</vt:i4>
      </vt:variant>
    </vt:vector>
  </HeadingPairs>
  <TitlesOfParts>
    <vt:vector size="72" baseType="lpstr">
      <vt:lpstr>Open Sauce Bold Italics</vt:lpstr>
      <vt:lpstr>Calibri</vt:lpstr>
      <vt:lpstr>Open Sauce</vt:lpstr>
      <vt:lpstr>Open Sauce Bold</vt:lpstr>
      <vt:lpstr>Wingdings 3</vt:lpstr>
      <vt:lpstr>Open Sauce Italics</vt:lpstr>
      <vt:lpstr>Codec Pro ExtraBold</vt:lpstr>
      <vt:lpstr>Century Gothic</vt:lpstr>
      <vt:lpstr>Symbol</vt:lpstr>
      <vt:lpstr>Times New Roman</vt:lpstr>
      <vt:lpstr>Questrial</vt:lpstr>
      <vt:lpstr>Wingdings</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Unidad de Endocrinologia en la Gestión 2024, atendio a 697 pacientes llegando a una ejecución del 80%del POA) </vt:lpstr>
      <vt:lpstr>Presentación de PowerPoint</vt:lpstr>
      <vt:lpstr>Presentación de PowerPoint</vt:lpstr>
      <vt:lpstr>Presentación de PowerPoint</vt:lpstr>
      <vt:lpstr>Presentación de PowerPoint</vt:lpstr>
      <vt:lpstr>Presentación de PowerPoint</vt:lpstr>
      <vt:lpstr>SUBDIRECCION ADMINISTRATIVA FINANCIERA EJECUCION PRESPUPUESTARIA</vt:lpstr>
      <vt:lpstr>PRESUPUESTO ASIGNADO POR EL MINISTERIO DE SALUD Y DEPORTES - S.U.S.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INFORMACIÓN SOBRE EL SEGUIMIENTO DE AUDITORIAS</vt:lpstr>
      <vt:lpstr>El Área de Auditoria Interna debe cumplir principalmente con las siguientes actividades:</vt:lpstr>
      <vt:lpstr>Actividades Programadas Gestión 2024</vt:lpstr>
      <vt:lpstr>Actividades no Programadas Gestión 2024</vt:lpstr>
      <vt:lpstr>Logros Alcanzados Durante la Gestión 2024</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minimalist professional Business Proposal Presentation</dc:title>
  <dc:creator>MILENKA</dc:creator>
  <cp:lastModifiedBy>Personal</cp:lastModifiedBy>
  <cp:revision>31</cp:revision>
  <dcterms:created xsi:type="dcterms:W3CDTF">2006-08-16T00:00:00Z</dcterms:created>
  <dcterms:modified xsi:type="dcterms:W3CDTF">2025-02-03T13:49:26Z</dcterms:modified>
  <dc:identifier>DAF0qzFAqkY</dc:identifier>
</cp:coreProperties>
</file>