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71" r:id="rId3"/>
    <p:sldId id="262" r:id="rId4"/>
    <p:sldId id="263" r:id="rId5"/>
    <p:sldId id="270" r:id="rId6"/>
    <p:sldId id="269" r:id="rId7"/>
    <p:sldId id="265" r:id="rId8"/>
    <p:sldId id="696" r:id="rId9"/>
    <p:sldId id="697" r:id="rId10"/>
    <p:sldId id="268" r:id="rId11"/>
    <p:sldId id="267" r:id="rId12"/>
    <p:sldId id="266" r:id="rId13"/>
    <p:sldId id="259" r:id="rId14"/>
    <p:sldId id="699" r:id="rId15"/>
    <p:sldId id="810" r:id="rId16"/>
    <p:sldId id="811" r:id="rId17"/>
    <p:sldId id="704" r:id="rId18"/>
    <p:sldId id="812" r:id="rId19"/>
    <p:sldId id="705" r:id="rId20"/>
    <p:sldId id="707" r:id="rId21"/>
    <p:sldId id="706" r:id="rId22"/>
    <p:sldId id="708" r:id="rId23"/>
    <p:sldId id="709" r:id="rId24"/>
    <p:sldId id="710" r:id="rId25"/>
    <p:sldId id="711" r:id="rId26"/>
    <p:sldId id="803" r:id="rId27"/>
    <p:sldId id="804" r:id="rId28"/>
    <p:sldId id="335" r:id="rId29"/>
    <p:sldId id="336" r:id="rId30"/>
    <p:sldId id="344" r:id="rId31"/>
    <p:sldId id="339" r:id="rId32"/>
    <p:sldId id="809" r:id="rId33"/>
    <p:sldId id="334" r:id="rId34"/>
    <p:sldId id="712" r:id="rId35"/>
    <p:sldId id="300" r:id="rId36"/>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BBB"/>
    <a:srgbClr val="FCA2A2"/>
    <a:srgbClr val="FEDADA"/>
    <a:srgbClr val="FDBBEC"/>
    <a:srgbClr val="FFE1FB"/>
    <a:srgbClr val="E6CD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4"/>
  </p:normalViewPr>
  <p:slideViewPr>
    <p:cSldViewPr snapToGrid="0" snapToObjects="1">
      <p:cViewPr varScale="1">
        <p:scale>
          <a:sx n="114" d="100"/>
          <a:sy n="114" d="100"/>
        </p:scale>
        <p:origin x="43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Hoja2!$B$2</c:f>
              <c:strCache>
                <c:ptCount val="1"/>
                <c:pt idx="0">
                  <c:v>N° donaciones efectivas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Hoja2!$A$3:$A$4</c:f>
              <c:strCache>
                <c:ptCount val="2"/>
                <c:pt idx="0">
                  <c:v>programado</c:v>
                </c:pt>
                <c:pt idx="1">
                  <c:v>logrado</c:v>
                </c:pt>
              </c:strCache>
            </c:strRef>
          </c:cat>
          <c:val>
            <c:numRef>
              <c:f>Hoja2!$B$3:$B$4</c:f>
              <c:numCache>
                <c:formatCode>General</c:formatCode>
                <c:ptCount val="2"/>
                <c:pt idx="0">
                  <c:v>16993</c:v>
                </c:pt>
                <c:pt idx="1">
                  <c:v>22485</c:v>
                </c:pt>
              </c:numCache>
            </c:numRef>
          </c:val>
          <c:extLst>
            <c:ext xmlns:c16="http://schemas.microsoft.com/office/drawing/2014/chart" uri="{C3380CC4-5D6E-409C-BE32-E72D297353CC}">
              <c16:uniqueId val="{00000000-D57F-4CB9-8009-8753976F1821}"/>
            </c:ext>
          </c:extLst>
        </c:ser>
        <c:dLbls>
          <c:showLegendKey val="0"/>
          <c:showVal val="1"/>
          <c:showCatName val="0"/>
          <c:showSerName val="0"/>
          <c:showPercent val="0"/>
          <c:showBubbleSize val="0"/>
        </c:dLbls>
        <c:gapWidth val="65"/>
        <c:shape val="box"/>
        <c:axId val="843013199"/>
        <c:axId val="510529103"/>
        <c:axId val="0"/>
      </c:bar3DChart>
      <c:catAx>
        <c:axId val="8430131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10529103"/>
        <c:crosses val="autoZero"/>
        <c:auto val="1"/>
        <c:lblAlgn val="ctr"/>
        <c:lblOffset val="100"/>
        <c:noMultiLvlLbl val="0"/>
      </c:catAx>
      <c:valAx>
        <c:axId val="51052910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8430131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Hoja2!$G$2</c:f>
              <c:strCache>
                <c:ptCount val="1"/>
                <c:pt idx="0">
                  <c:v>N° hemocomponentes producidos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Hoja2!$F$3:$F$4</c:f>
              <c:strCache>
                <c:ptCount val="2"/>
                <c:pt idx="0">
                  <c:v>Programado</c:v>
                </c:pt>
                <c:pt idx="1">
                  <c:v>Logrado</c:v>
                </c:pt>
              </c:strCache>
            </c:strRef>
          </c:cat>
          <c:val>
            <c:numRef>
              <c:f>Hoja2!$G$3:$G$4</c:f>
              <c:numCache>
                <c:formatCode>General</c:formatCode>
                <c:ptCount val="2"/>
                <c:pt idx="0">
                  <c:v>44538</c:v>
                </c:pt>
                <c:pt idx="1">
                  <c:v>58089</c:v>
                </c:pt>
              </c:numCache>
            </c:numRef>
          </c:val>
          <c:extLst>
            <c:ext xmlns:c16="http://schemas.microsoft.com/office/drawing/2014/chart" uri="{C3380CC4-5D6E-409C-BE32-E72D297353CC}">
              <c16:uniqueId val="{00000000-E58B-41DA-8AF1-4A469B5AF1F1}"/>
            </c:ext>
          </c:extLst>
        </c:ser>
        <c:dLbls>
          <c:showLegendKey val="0"/>
          <c:showVal val="1"/>
          <c:showCatName val="0"/>
          <c:showSerName val="0"/>
          <c:showPercent val="0"/>
          <c:showBubbleSize val="0"/>
        </c:dLbls>
        <c:gapWidth val="65"/>
        <c:shape val="box"/>
        <c:axId val="676367135"/>
        <c:axId val="504409007"/>
        <c:axId val="0"/>
      </c:bar3DChart>
      <c:catAx>
        <c:axId val="67636713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04409007"/>
        <c:crosses val="autoZero"/>
        <c:auto val="1"/>
        <c:lblAlgn val="ctr"/>
        <c:lblOffset val="100"/>
        <c:noMultiLvlLbl val="0"/>
      </c:catAx>
      <c:valAx>
        <c:axId val="50440900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763671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Hoja2!$L$2</c:f>
              <c:strCache>
                <c:ptCount val="1"/>
                <c:pt idx="0">
                  <c:v>N° hemocomponentes distribuidos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Hoja2!$K$3:$K$4</c:f>
              <c:strCache>
                <c:ptCount val="2"/>
                <c:pt idx="0">
                  <c:v>Programado</c:v>
                </c:pt>
                <c:pt idx="1">
                  <c:v>Logrado</c:v>
                </c:pt>
              </c:strCache>
            </c:strRef>
          </c:cat>
          <c:val>
            <c:numRef>
              <c:f>Hoja2!$L$3:$L$4</c:f>
              <c:numCache>
                <c:formatCode>General</c:formatCode>
                <c:ptCount val="2"/>
                <c:pt idx="0">
                  <c:v>36279</c:v>
                </c:pt>
                <c:pt idx="1">
                  <c:v>43120</c:v>
                </c:pt>
              </c:numCache>
            </c:numRef>
          </c:val>
          <c:extLst>
            <c:ext xmlns:c16="http://schemas.microsoft.com/office/drawing/2014/chart" uri="{C3380CC4-5D6E-409C-BE32-E72D297353CC}">
              <c16:uniqueId val="{00000000-8F99-4394-B26D-CD33ED3761CC}"/>
            </c:ext>
          </c:extLst>
        </c:ser>
        <c:dLbls>
          <c:showLegendKey val="0"/>
          <c:showVal val="1"/>
          <c:showCatName val="0"/>
          <c:showSerName val="0"/>
          <c:showPercent val="0"/>
          <c:showBubbleSize val="0"/>
        </c:dLbls>
        <c:gapWidth val="65"/>
        <c:shape val="box"/>
        <c:axId val="676369535"/>
        <c:axId val="799976383"/>
        <c:axId val="0"/>
      </c:bar3DChart>
      <c:catAx>
        <c:axId val="67636953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799976383"/>
        <c:crosses val="autoZero"/>
        <c:auto val="1"/>
        <c:lblAlgn val="ctr"/>
        <c:lblOffset val="100"/>
        <c:noMultiLvlLbl val="0"/>
      </c:catAx>
      <c:valAx>
        <c:axId val="79997638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76369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Hoja2!$B$25</c:f>
              <c:strCache>
                <c:ptCount val="1"/>
                <c:pt idx="0">
                  <c:v>N° certificaciones obtenidas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Hoja2!$A$26:$A$27</c:f>
              <c:strCache>
                <c:ptCount val="2"/>
                <c:pt idx="0">
                  <c:v>Programado</c:v>
                </c:pt>
                <c:pt idx="1">
                  <c:v>Logrado</c:v>
                </c:pt>
              </c:strCache>
            </c:strRef>
          </c:cat>
          <c:val>
            <c:numRef>
              <c:f>Hoja2!$B$26:$B$27</c:f>
              <c:numCache>
                <c:formatCode>General</c:formatCode>
                <c:ptCount val="2"/>
                <c:pt idx="0">
                  <c:v>3</c:v>
                </c:pt>
                <c:pt idx="1">
                  <c:v>3</c:v>
                </c:pt>
              </c:numCache>
            </c:numRef>
          </c:val>
          <c:extLst>
            <c:ext xmlns:c16="http://schemas.microsoft.com/office/drawing/2014/chart" uri="{C3380CC4-5D6E-409C-BE32-E72D297353CC}">
              <c16:uniqueId val="{00000000-07F4-443A-A630-31A5F15D437F}"/>
            </c:ext>
          </c:extLst>
        </c:ser>
        <c:dLbls>
          <c:showLegendKey val="0"/>
          <c:showVal val="1"/>
          <c:showCatName val="0"/>
          <c:showSerName val="0"/>
          <c:showPercent val="0"/>
          <c:showBubbleSize val="0"/>
        </c:dLbls>
        <c:gapWidth val="65"/>
        <c:shape val="box"/>
        <c:axId val="869830127"/>
        <c:axId val="791253743"/>
        <c:axId val="0"/>
      </c:bar3DChart>
      <c:catAx>
        <c:axId val="86983012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791253743"/>
        <c:crosses val="autoZero"/>
        <c:auto val="1"/>
        <c:lblAlgn val="ctr"/>
        <c:lblOffset val="100"/>
        <c:noMultiLvlLbl val="0"/>
      </c:catAx>
      <c:valAx>
        <c:axId val="79125374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8698301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0BDAD-E6DC-423B-B573-5121F6B545DA}" type="datetimeFigureOut">
              <a:rPr lang="es-ES" smtClean="0"/>
              <a:t>11/02/2026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430D4-36CB-475E-8F5B-4CFFC2509770}" type="slidenum">
              <a:rPr lang="es-ES" smtClean="0"/>
              <a:t>‹Nº›</a:t>
            </a:fld>
            <a:endParaRPr lang="es-ES"/>
          </a:p>
        </p:txBody>
      </p:sp>
    </p:spTree>
    <p:extLst>
      <p:ext uri="{BB962C8B-B14F-4D97-AF65-F5344CB8AC3E}">
        <p14:creationId xmlns:p14="http://schemas.microsoft.com/office/powerpoint/2010/main" val="47828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80C1B-8970-B34D-89C6-57FC17A70D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4B4BCB96-AE7F-2C47-A833-6728DA85D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651B306C-66C1-1147-9CA8-ED322B4322D3}"/>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5" name="Marcador de pie de página 4">
            <a:extLst>
              <a:ext uri="{FF2B5EF4-FFF2-40B4-BE49-F238E27FC236}">
                <a16:creationId xmlns:a16="http://schemas.microsoft.com/office/drawing/2014/main" id="{D22809F7-7A78-C34B-98BA-364D08FB208D}"/>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D1CF1BFA-1956-4843-A6CC-40479FAD52B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97341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228C7-6A3A-224D-96F4-C7BBC02801CF}"/>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2B4E400D-DEC7-3147-B899-4B42645951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7B4C8EFA-2E2D-0441-A964-2BB5E1BEE80C}"/>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5" name="Marcador de pie de página 4">
            <a:extLst>
              <a:ext uri="{FF2B5EF4-FFF2-40B4-BE49-F238E27FC236}">
                <a16:creationId xmlns:a16="http://schemas.microsoft.com/office/drawing/2014/main" id="{0691D6CF-EAFF-134B-8AFD-E839B9B071C4}"/>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2A5C0331-1BB0-EC44-9506-F034E6DF430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169334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B5EF82A-1D97-8A43-BE43-802A477811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9163FA35-A238-C64D-96C0-63821E7F92F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0B8F55FB-5A0A-1846-90EA-369E741C4650}"/>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5" name="Marcador de pie de página 4">
            <a:extLst>
              <a:ext uri="{FF2B5EF4-FFF2-40B4-BE49-F238E27FC236}">
                <a16:creationId xmlns:a16="http://schemas.microsoft.com/office/drawing/2014/main" id="{9B94BD43-88F3-6B4F-914E-DCE114C5D2EB}"/>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C95D7B3A-1E19-874E-B862-898791E7AFCF}"/>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99911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5F51-E07D-EC41-8FED-A54DD9D08430}"/>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6D61B925-B204-D743-ABCB-ADC0FDF4623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C971D83C-3F65-3244-8D0E-5F2A5BD4DDA0}"/>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5" name="Marcador de pie de página 4">
            <a:extLst>
              <a:ext uri="{FF2B5EF4-FFF2-40B4-BE49-F238E27FC236}">
                <a16:creationId xmlns:a16="http://schemas.microsoft.com/office/drawing/2014/main" id="{F4D37861-EBDF-294D-82F2-3B20D9E2F52B}"/>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C5C4494C-3E24-E140-908F-AEBB57782ECD}"/>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13748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0AD02-8250-5341-A598-1BEB5FDEF99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DED23C23-AB25-7D4F-AAB1-27AFD4E596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E9304FF-3EA7-054A-9688-0A4ED8E9A9A1}"/>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5" name="Marcador de pie de página 4">
            <a:extLst>
              <a:ext uri="{FF2B5EF4-FFF2-40B4-BE49-F238E27FC236}">
                <a16:creationId xmlns:a16="http://schemas.microsoft.com/office/drawing/2014/main" id="{A8D25021-8729-7D4C-925D-56838D5E7657}"/>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3CD866D1-53AD-0848-8B95-7B496E9A350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62569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F92629-01A5-3747-9340-3B3B95FA9AF7}"/>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FEA71E1B-FE4D-C145-BD5F-38670DDC867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4425414D-9274-924B-BB67-9781D747F21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3BDDA709-39A6-A943-A4B5-64C36911AA1E}"/>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6" name="Marcador de pie de página 5">
            <a:extLst>
              <a:ext uri="{FF2B5EF4-FFF2-40B4-BE49-F238E27FC236}">
                <a16:creationId xmlns:a16="http://schemas.microsoft.com/office/drawing/2014/main" id="{F5F0A415-AD71-2D4E-B0F9-993F2E70901C}"/>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CFD38296-3151-AA4D-AD43-8BEC25C02C9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4370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8CCF4-B17A-844C-ABC8-8AF26CDA6B6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22960B4E-AA6B-A345-8AD8-C110CE534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BC24F4-3D6B-FA44-B68A-DD4FF7F27A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B29C01E9-7ACC-4647-A38B-66DAB0E0E0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3013CE8-8F68-FE48-A6AE-0DFE07AAF4E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686A5A15-4D81-CF47-9CE6-B8EC914729E6}"/>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8" name="Marcador de pie de página 7">
            <a:extLst>
              <a:ext uri="{FF2B5EF4-FFF2-40B4-BE49-F238E27FC236}">
                <a16:creationId xmlns:a16="http://schemas.microsoft.com/office/drawing/2014/main" id="{04A55D34-F8FF-4646-AF27-771A84FC337B}"/>
              </a:ext>
            </a:extLst>
          </p:cNvPr>
          <p:cNvSpPr>
            <a:spLocks noGrp="1"/>
          </p:cNvSpPr>
          <p:nvPr>
            <p:ph type="ftr" sz="quarter" idx="11"/>
          </p:nvPr>
        </p:nvSpPr>
        <p:spPr/>
        <p:txBody>
          <a:bodyPr/>
          <a:lstStyle/>
          <a:p>
            <a:endParaRPr lang="es-BO"/>
          </a:p>
        </p:txBody>
      </p:sp>
      <p:sp>
        <p:nvSpPr>
          <p:cNvPr id="9" name="Marcador de número de diapositiva 8">
            <a:extLst>
              <a:ext uri="{FF2B5EF4-FFF2-40B4-BE49-F238E27FC236}">
                <a16:creationId xmlns:a16="http://schemas.microsoft.com/office/drawing/2014/main" id="{DC9F028E-1156-D648-9EB2-FA47C1C15FE0}"/>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01397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C72BF-2B40-2A40-A8DE-A4D79567BFB8}"/>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714A8204-E1DC-AB40-A277-03E98881BC3D}"/>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4" name="Marcador de pie de página 3">
            <a:extLst>
              <a:ext uri="{FF2B5EF4-FFF2-40B4-BE49-F238E27FC236}">
                <a16:creationId xmlns:a16="http://schemas.microsoft.com/office/drawing/2014/main" id="{140CC2AF-FD42-3941-ADD3-CE9F3E8ADD1F}"/>
              </a:ext>
            </a:extLst>
          </p:cNvPr>
          <p:cNvSpPr>
            <a:spLocks noGrp="1"/>
          </p:cNvSpPr>
          <p:nvPr>
            <p:ph type="ftr" sz="quarter" idx="11"/>
          </p:nvPr>
        </p:nvSpPr>
        <p:spPr/>
        <p:txBody>
          <a:bodyPr/>
          <a:lstStyle/>
          <a:p>
            <a:endParaRPr lang="es-BO"/>
          </a:p>
        </p:txBody>
      </p:sp>
      <p:sp>
        <p:nvSpPr>
          <p:cNvPr id="5" name="Marcador de número de diapositiva 4">
            <a:extLst>
              <a:ext uri="{FF2B5EF4-FFF2-40B4-BE49-F238E27FC236}">
                <a16:creationId xmlns:a16="http://schemas.microsoft.com/office/drawing/2014/main" id="{E08A5E68-3AB7-8240-9BD4-8B7BE37E3228}"/>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97071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9920509-152B-3148-934A-AEC1C42806FA}"/>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3" name="Marcador de pie de página 2">
            <a:extLst>
              <a:ext uri="{FF2B5EF4-FFF2-40B4-BE49-F238E27FC236}">
                <a16:creationId xmlns:a16="http://schemas.microsoft.com/office/drawing/2014/main" id="{1BE166AB-1138-494C-9D00-E3C6178CA75F}"/>
              </a:ext>
            </a:extLst>
          </p:cNvPr>
          <p:cNvSpPr>
            <a:spLocks noGrp="1"/>
          </p:cNvSpPr>
          <p:nvPr>
            <p:ph type="ftr" sz="quarter" idx="11"/>
          </p:nvPr>
        </p:nvSpPr>
        <p:spPr/>
        <p:txBody>
          <a:bodyPr/>
          <a:lstStyle/>
          <a:p>
            <a:endParaRPr lang="es-BO"/>
          </a:p>
        </p:txBody>
      </p:sp>
      <p:sp>
        <p:nvSpPr>
          <p:cNvPr id="4" name="Marcador de número de diapositiva 3">
            <a:extLst>
              <a:ext uri="{FF2B5EF4-FFF2-40B4-BE49-F238E27FC236}">
                <a16:creationId xmlns:a16="http://schemas.microsoft.com/office/drawing/2014/main" id="{551E36C4-61D5-EE42-AFCF-5D8B60CCE055}"/>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84179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012846-088C-6045-AF3F-4775E49A04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5C4E3F74-2A2D-EF4B-A62A-397CDAD22E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C439B940-C074-C340-A26F-F125A1B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973B68-33EE-3A4E-8E3E-9BBC1906DF9F}"/>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6" name="Marcador de pie de página 5">
            <a:extLst>
              <a:ext uri="{FF2B5EF4-FFF2-40B4-BE49-F238E27FC236}">
                <a16:creationId xmlns:a16="http://schemas.microsoft.com/office/drawing/2014/main" id="{9641EA55-4CC7-714F-96EF-C98C5D37086D}"/>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E0EFE96A-D043-C744-AAB5-77D495FFE068}"/>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88871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1F7A2-47F3-3A40-A971-AAE66BFD682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EEFC2662-A58C-3A41-B41D-50755F697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78EC10D2-810F-6244-A837-7631C6728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48D31A0-58BC-3F48-9492-80AF6561A77F}"/>
              </a:ext>
            </a:extLst>
          </p:cNvPr>
          <p:cNvSpPr>
            <a:spLocks noGrp="1"/>
          </p:cNvSpPr>
          <p:nvPr>
            <p:ph type="dt" sz="half" idx="10"/>
          </p:nvPr>
        </p:nvSpPr>
        <p:spPr/>
        <p:txBody>
          <a:bodyPr/>
          <a:lstStyle/>
          <a:p>
            <a:fld id="{8F8A9A0F-BA22-EB41-97BB-21999D8FD43E}" type="datetimeFigureOut">
              <a:rPr lang="es-BO" smtClean="0"/>
              <a:t>11/2/2026</a:t>
            </a:fld>
            <a:endParaRPr lang="es-BO"/>
          </a:p>
        </p:txBody>
      </p:sp>
      <p:sp>
        <p:nvSpPr>
          <p:cNvPr id="6" name="Marcador de pie de página 5">
            <a:extLst>
              <a:ext uri="{FF2B5EF4-FFF2-40B4-BE49-F238E27FC236}">
                <a16:creationId xmlns:a16="http://schemas.microsoft.com/office/drawing/2014/main" id="{9E423595-6BF2-5246-9D16-FD47907E8671}"/>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5D35364D-76F5-164F-B615-30AB6497673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187783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BDD138-D549-4B49-9780-FF274BB2BE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EEE490C4-0A8A-354E-9023-EE5A757C8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5D239FD2-81DB-5C4D-A80E-3AF26C19F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A9A0F-BA22-EB41-97BB-21999D8FD43E}" type="datetimeFigureOut">
              <a:rPr lang="es-BO" smtClean="0"/>
              <a:t>11/2/2026</a:t>
            </a:fld>
            <a:endParaRPr lang="es-BO"/>
          </a:p>
        </p:txBody>
      </p:sp>
      <p:sp>
        <p:nvSpPr>
          <p:cNvPr id="5" name="Marcador de pie de página 4">
            <a:extLst>
              <a:ext uri="{FF2B5EF4-FFF2-40B4-BE49-F238E27FC236}">
                <a16:creationId xmlns:a16="http://schemas.microsoft.com/office/drawing/2014/main" id="{F6D7F8B6-C652-5948-AD25-31B01F7D2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a:extLst>
              <a:ext uri="{FF2B5EF4-FFF2-40B4-BE49-F238E27FC236}">
                <a16:creationId xmlns:a16="http://schemas.microsoft.com/office/drawing/2014/main" id="{8A78C2F2-E42E-3D4F-8F61-D5737A4CF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200AB-0AAC-C347-B797-1EA1AFFFE9A8}" type="slidenum">
              <a:rPr lang="es-BO" smtClean="0"/>
              <a:t>‹Nº›</a:t>
            </a:fld>
            <a:endParaRPr lang="es-BO"/>
          </a:p>
        </p:txBody>
      </p:sp>
    </p:spTree>
    <p:extLst>
      <p:ext uri="{BB962C8B-B14F-4D97-AF65-F5344CB8AC3E}">
        <p14:creationId xmlns:p14="http://schemas.microsoft.com/office/powerpoint/2010/main" val="2070801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fif"/><Relationship Id="rId10" Type="http://schemas.openxmlformats.org/officeDocument/2006/relationships/image" Target="../media/image43.jpeg"/><Relationship Id="rId4" Type="http://schemas.openxmlformats.org/officeDocument/2006/relationships/image" Target="../media/image37.jpg"/><Relationship Id="rId9"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D92385C7-D0D7-0A45-AF5C-5EE0AAEC6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21" y="5093359"/>
            <a:ext cx="1527323" cy="1802741"/>
          </a:xfrm>
          <a:prstGeom prst="rect">
            <a:avLst/>
          </a:prstGeom>
        </p:spPr>
      </p:pic>
      <p:pic>
        <p:nvPicPr>
          <p:cNvPr id="6" name="Imagen 5">
            <a:extLst>
              <a:ext uri="{FF2B5EF4-FFF2-40B4-BE49-F238E27FC236}">
                <a16:creationId xmlns:a16="http://schemas.microsoft.com/office/drawing/2014/main" id="{D8002438-0075-F347-A9FC-A1C3DBCBE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941" y="5257800"/>
            <a:ext cx="645895" cy="1440445"/>
          </a:xfrm>
          <a:prstGeom prst="rect">
            <a:avLst/>
          </a:prstGeom>
        </p:spPr>
      </p:pic>
      <p:pic>
        <p:nvPicPr>
          <p:cNvPr id="8" name="Imagen 7">
            <a:extLst>
              <a:ext uri="{FF2B5EF4-FFF2-40B4-BE49-F238E27FC236}">
                <a16:creationId xmlns:a16="http://schemas.microsoft.com/office/drawing/2014/main" id="{02DA39B4-A633-A047-8C31-7EABA4E78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228" y="5396415"/>
            <a:ext cx="2835543" cy="1440445"/>
          </a:xfrm>
          <a:prstGeom prst="rect">
            <a:avLst/>
          </a:prstGeom>
        </p:spPr>
      </p:pic>
      <p:sp>
        <p:nvSpPr>
          <p:cNvPr id="9" name="Marcador de contenido 2">
            <a:extLst>
              <a:ext uri="{FF2B5EF4-FFF2-40B4-BE49-F238E27FC236}">
                <a16:creationId xmlns:a16="http://schemas.microsoft.com/office/drawing/2014/main" id="{0CDBA648-827A-664A-9C32-E7CDA561D05B}"/>
              </a:ext>
            </a:extLst>
          </p:cNvPr>
          <p:cNvSpPr>
            <a:spLocks noGrp="1"/>
          </p:cNvSpPr>
          <p:nvPr>
            <p:ph type="ctrTitle"/>
          </p:nvPr>
        </p:nvSpPr>
        <p:spPr>
          <a:xfrm>
            <a:off x="970408" y="2252213"/>
            <a:ext cx="10251182" cy="2599396"/>
          </a:xfrm>
        </p:spPr>
        <p:txBody>
          <a:bodyPr>
            <a:normAutofit fontScale="90000"/>
          </a:bodyPr>
          <a:lstStyle/>
          <a:p>
            <a:pPr algn="ctr" defTabSz="685800">
              <a:lnSpc>
                <a:spcPct val="90000"/>
              </a:lnSpc>
              <a:spcBef>
                <a:spcPct val="0"/>
              </a:spcBef>
            </a:pPr>
            <a:r>
              <a:rPr lang="es-ES" altLang="es-ES" sz="28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GOBIERNO AUTÓNOMO DEPARTAMENTAL DE LA PAZ	</a:t>
            </a:r>
          </a:p>
          <a:p>
            <a:pPr algn="ctr" defTabSz="685800">
              <a:lnSpc>
                <a:spcPct val="90000"/>
              </a:lnSpc>
              <a:spcBef>
                <a:spcPct val="0"/>
              </a:spcBef>
            </a:pPr>
            <a:endPar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a:p>
            <a:pPr algn="ctr" defTabSz="685800">
              <a:lnSpc>
                <a:spcPct val="90000"/>
              </a:lnSpc>
              <a:spcBef>
                <a:spcPct val="0"/>
              </a:spcBef>
            </a:pPr>
            <a:r>
              <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SERVICIO DEPARTAMENTAL DE SALUD </a:t>
            </a:r>
          </a:p>
          <a:p>
            <a:pPr algn="ctr" defTabSz="685800">
              <a:lnSpc>
                <a:spcPct val="90000"/>
              </a:lnSpc>
              <a:spcBef>
                <a:spcPct val="0"/>
              </a:spcBef>
            </a:pPr>
            <a:r>
              <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HEMOCENTRO – BSRDLP</a:t>
            </a:r>
          </a:p>
          <a:p>
            <a:pPr algn="ctr" defTabSz="685800">
              <a:lnSpc>
                <a:spcPct val="90000"/>
              </a:lnSpc>
              <a:spcBef>
                <a:spcPct val="0"/>
              </a:spcBef>
            </a:pPr>
            <a:endPar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a:p>
            <a:pPr algn="ctr" defTabSz="685800">
              <a:lnSpc>
                <a:spcPct val="90000"/>
              </a:lnSpc>
              <a:spcBef>
                <a:spcPct val="0"/>
              </a:spcBef>
            </a:pPr>
            <a:endPar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a:p>
            <a:pPr marL="0" indent="0" algn="ctr" defTabSz="685800">
              <a:lnSpc>
                <a:spcPct val="90000"/>
              </a:lnSpc>
              <a:spcBef>
                <a:spcPct val="0"/>
              </a:spcBef>
              <a:buNone/>
            </a:pPr>
            <a:r>
              <a:rPr lang="es-ES" altLang="es-ES" sz="44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AUDIENCIA PÚBLICA DE RENDICIÓN DE CUENTAS</a:t>
            </a:r>
          </a:p>
          <a:p>
            <a:pPr marL="0" indent="0" algn="ctr" defTabSz="685800">
              <a:lnSpc>
                <a:spcPct val="90000"/>
              </a:lnSpc>
              <a:spcBef>
                <a:spcPct val="0"/>
              </a:spcBef>
              <a:buNone/>
            </a:pPr>
            <a:r>
              <a:rPr lang="es-ES" altLang="es-ES" sz="44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FINAL 2025</a:t>
            </a:r>
          </a:p>
          <a:p>
            <a:pPr marL="0" indent="0">
              <a:buNone/>
            </a:pPr>
            <a:endParaRPr lang="es-BO" sz="2000" dirty="0"/>
          </a:p>
        </p:txBody>
      </p:sp>
    </p:spTree>
    <p:extLst>
      <p:ext uri="{BB962C8B-B14F-4D97-AF65-F5344CB8AC3E}">
        <p14:creationId xmlns:p14="http://schemas.microsoft.com/office/powerpoint/2010/main" val="3706681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2 Marcador de contenido">
            <a:extLst>
              <a:ext uri="{FF2B5EF4-FFF2-40B4-BE49-F238E27FC236}">
                <a16:creationId xmlns:a16="http://schemas.microsoft.com/office/drawing/2014/main" id="{0F15ADF3-C09C-DD47-A2F4-BE7E8AFC046B}"/>
              </a:ext>
            </a:extLst>
          </p:cNvPr>
          <p:cNvSpPr txBox="1">
            <a:spLocks/>
          </p:cNvSpPr>
          <p:nvPr/>
        </p:nvSpPr>
        <p:spPr>
          <a:xfrm>
            <a:off x="1821044" y="2348767"/>
            <a:ext cx="2278223" cy="29019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 algn="l">
              <a:lnSpc>
                <a:spcPct val="100000"/>
              </a:lnSpc>
              <a:spcBef>
                <a:spcPts val="600"/>
              </a:spcBef>
              <a:buSzPct val="100000"/>
            </a:pPr>
            <a:endParaRPr lang="es-BO" sz="1800" b="1" dirty="0">
              <a:solidFill>
                <a:srgbClr val="C00000"/>
              </a:solidFill>
            </a:endParaRPr>
          </a:p>
          <a:p>
            <a:pPr algn="l">
              <a:lnSpc>
                <a:spcPct val="100000"/>
              </a:lnSpc>
              <a:spcBef>
                <a:spcPts val="600"/>
              </a:spcBef>
              <a:buSzPct val="100000"/>
              <a:buFont typeface="Wingdings" panose="05000000000000000000" pitchFamily="2" charset="2"/>
              <a:buChar char="Ø"/>
            </a:pPr>
            <a:r>
              <a:rPr lang="es-BO" sz="1800" b="1" dirty="0"/>
              <a:t>EXCELENCIA </a:t>
            </a:r>
          </a:p>
          <a:p>
            <a:pPr algn="l">
              <a:lnSpc>
                <a:spcPct val="100000"/>
              </a:lnSpc>
              <a:spcBef>
                <a:spcPts val="600"/>
              </a:spcBef>
              <a:buSzPct val="100000"/>
              <a:buFont typeface="Wingdings" panose="05000000000000000000" pitchFamily="2" charset="2"/>
              <a:buChar char="Ø"/>
            </a:pPr>
            <a:r>
              <a:rPr lang="es-BO" sz="1800" b="1" dirty="0"/>
              <a:t>SOLIDARIDAD </a:t>
            </a:r>
          </a:p>
          <a:p>
            <a:pPr algn="l">
              <a:lnSpc>
                <a:spcPct val="100000"/>
              </a:lnSpc>
              <a:spcBef>
                <a:spcPts val="600"/>
              </a:spcBef>
              <a:buSzPct val="100000"/>
              <a:buFont typeface="Wingdings" panose="05000000000000000000" pitchFamily="2" charset="2"/>
              <a:buChar char="Ø"/>
            </a:pPr>
            <a:r>
              <a:rPr lang="es-BO" sz="1800" b="1" dirty="0"/>
              <a:t>PLURALISMO </a:t>
            </a:r>
          </a:p>
          <a:p>
            <a:pPr algn="l">
              <a:lnSpc>
                <a:spcPct val="100000"/>
              </a:lnSpc>
              <a:spcBef>
                <a:spcPts val="600"/>
              </a:spcBef>
              <a:buSzPct val="100000"/>
              <a:buFont typeface="Wingdings" panose="05000000000000000000" pitchFamily="2" charset="2"/>
              <a:buChar char="Ø"/>
            </a:pPr>
            <a:r>
              <a:rPr lang="es-BO" sz="1800" b="1" dirty="0"/>
              <a:t>TOLERANCIA </a:t>
            </a:r>
          </a:p>
          <a:p>
            <a:pPr algn="l">
              <a:lnSpc>
                <a:spcPct val="100000"/>
              </a:lnSpc>
              <a:spcBef>
                <a:spcPts val="600"/>
              </a:spcBef>
              <a:buSzPct val="100000"/>
              <a:buFont typeface="Wingdings" panose="05000000000000000000" pitchFamily="2" charset="2"/>
              <a:buChar char="Ø"/>
            </a:pPr>
            <a:r>
              <a:rPr lang="es-BO" sz="1800" b="1" dirty="0"/>
              <a:t>JUSTICIA </a:t>
            </a:r>
          </a:p>
          <a:p>
            <a:pPr algn="l">
              <a:lnSpc>
                <a:spcPct val="100000"/>
              </a:lnSpc>
              <a:spcBef>
                <a:spcPts val="600"/>
              </a:spcBef>
              <a:buSzPct val="100000"/>
              <a:buFont typeface="Wingdings" panose="05000000000000000000" pitchFamily="2" charset="2"/>
              <a:buChar char="Ø"/>
            </a:pPr>
            <a:r>
              <a:rPr lang="es-BO" sz="1800" b="1" dirty="0"/>
              <a:t>CREATIVIDAD </a:t>
            </a:r>
          </a:p>
          <a:p>
            <a:pPr algn="l">
              <a:lnSpc>
                <a:spcPct val="100000"/>
              </a:lnSpc>
              <a:spcBef>
                <a:spcPts val="600"/>
              </a:spcBef>
              <a:buSzPct val="100000"/>
              <a:buFont typeface="Wingdings" panose="05000000000000000000" pitchFamily="2" charset="2"/>
              <a:buChar char="Ø"/>
            </a:pPr>
            <a:r>
              <a:rPr lang="es-BO" sz="1800" b="1" dirty="0"/>
              <a:t>LIBERTAD</a:t>
            </a:r>
          </a:p>
        </p:txBody>
      </p:sp>
      <p:sp>
        <p:nvSpPr>
          <p:cNvPr id="8" name="2 Marcador de contenido">
            <a:extLst>
              <a:ext uri="{FF2B5EF4-FFF2-40B4-BE49-F238E27FC236}">
                <a16:creationId xmlns:a16="http://schemas.microsoft.com/office/drawing/2014/main" id="{AE2F609C-87C9-ED48-80E5-582E8085CE51}"/>
              </a:ext>
            </a:extLst>
          </p:cNvPr>
          <p:cNvSpPr txBox="1">
            <a:spLocks/>
          </p:cNvSpPr>
          <p:nvPr/>
        </p:nvSpPr>
        <p:spPr>
          <a:xfrm>
            <a:off x="8138815" y="1999149"/>
            <a:ext cx="1305631" cy="432048"/>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rgbClr val="C00000"/>
              </a:buClr>
              <a:buSzPct val="76000"/>
              <a:buFont typeface="Wingdings 2" pitchFamily="18" charset="2"/>
              <a:buChar char=""/>
              <a:defRPr sz="2400" kern="1200">
                <a:solidFill>
                  <a:srgbClr val="002060"/>
                </a:solidFill>
                <a:latin typeface="+mn-lt"/>
                <a:ea typeface="+mn-ea"/>
                <a:cs typeface="+mn-cs"/>
              </a:defRPr>
            </a:lvl1pPr>
            <a:lvl2pPr marL="640080" indent="-274320" algn="l" defTabSz="914400" rtl="0" eaLnBrk="1" latinLnBrk="0" hangingPunct="1">
              <a:spcBef>
                <a:spcPct val="20000"/>
              </a:spcBef>
              <a:buClr>
                <a:srgbClr val="C00000"/>
              </a:buClr>
              <a:buSzPct val="76000"/>
              <a:buFont typeface="Wingdings 2" pitchFamily="18" charset="2"/>
              <a:buChar char=""/>
              <a:defRPr sz="2200" kern="1200">
                <a:solidFill>
                  <a:srgbClr val="002060"/>
                </a:solidFill>
                <a:latin typeface="+mn-lt"/>
                <a:ea typeface="+mn-ea"/>
                <a:cs typeface="+mn-cs"/>
              </a:defRPr>
            </a:lvl2pPr>
            <a:lvl3pPr marL="914400" indent="-228600" algn="l" defTabSz="914400" rtl="0" eaLnBrk="1" latinLnBrk="0" hangingPunct="1">
              <a:spcBef>
                <a:spcPct val="20000"/>
              </a:spcBef>
              <a:buClr>
                <a:srgbClr val="C00000"/>
              </a:buClr>
              <a:buSzPct val="76000"/>
              <a:buFont typeface="Wingdings 2" pitchFamily="18" charset="2"/>
              <a:buChar char=""/>
              <a:defRPr sz="2000" kern="1200">
                <a:solidFill>
                  <a:srgbClr val="002060"/>
                </a:solidFill>
                <a:latin typeface="+mn-lt"/>
                <a:ea typeface="+mn-ea"/>
                <a:cs typeface="+mn-cs"/>
              </a:defRPr>
            </a:lvl3pPr>
            <a:lvl4pPr marL="1124712" indent="-228600" algn="l" defTabSz="914400" rtl="0" eaLnBrk="1" latinLnBrk="0" hangingPunct="1">
              <a:spcBef>
                <a:spcPct val="20000"/>
              </a:spcBef>
              <a:buClr>
                <a:srgbClr val="C00000"/>
              </a:buClr>
              <a:buSzPct val="76000"/>
              <a:buFont typeface="Wingdings 2" pitchFamily="18" charset="2"/>
              <a:buChar char=""/>
              <a:defRPr sz="1800" kern="1200">
                <a:solidFill>
                  <a:srgbClr val="002060"/>
                </a:solidFill>
                <a:latin typeface="+mn-lt"/>
                <a:ea typeface="+mn-ea"/>
                <a:cs typeface="+mn-cs"/>
              </a:defRPr>
            </a:lvl4pPr>
            <a:lvl5pPr marL="1325880" indent="-228600" algn="l" defTabSz="914400" rtl="0" eaLnBrk="1" latinLnBrk="0" hangingPunct="1">
              <a:spcBef>
                <a:spcPct val="20000"/>
              </a:spcBef>
              <a:buClr>
                <a:srgbClr val="C00000"/>
              </a:buClr>
              <a:buSzPct val="76000"/>
              <a:buFont typeface="Wingdings 2" pitchFamily="18" charset="2"/>
              <a:buChar char=""/>
              <a:defRPr sz="1600" kern="1200" baseline="0">
                <a:solidFill>
                  <a:srgbClr val="002060"/>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defTabSz="685800">
              <a:spcBef>
                <a:spcPts val="600"/>
              </a:spcBef>
              <a:buSzPct val="100000"/>
              <a:buNone/>
            </a:pPr>
            <a:r>
              <a:rPr lang="es-BO" sz="2200" b="1" dirty="0">
                <a:solidFill>
                  <a:srgbClr val="C00000"/>
                </a:solidFill>
              </a:rPr>
              <a:t>VALORES</a:t>
            </a:r>
          </a:p>
        </p:txBody>
      </p:sp>
      <p:sp>
        <p:nvSpPr>
          <p:cNvPr id="9" name="2 Marcador de contenido">
            <a:extLst>
              <a:ext uri="{FF2B5EF4-FFF2-40B4-BE49-F238E27FC236}">
                <a16:creationId xmlns:a16="http://schemas.microsoft.com/office/drawing/2014/main" id="{8757F924-5629-2040-830D-E475C771ED5A}"/>
              </a:ext>
            </a:extLst>
          </p:cNvPr>
          <p:cNvSpPr txBox="1">
            <a:spLocks/>
          </p:cNvSpPr>
          <p:nvPr/>
        </p:nvSpPr>
        <p:spPr>
          <a:xfrm>
            <a:off x="3592425" y="2673764"/>
            <a:ext cx="3110502" cy="29019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buSzPct val="100000"/>
              <a:buFont typeface="Wingdings" panose="05000000000000000000" pitchFamily="2" charset="2"/>
              <a:buChar char="Ø"/>
            </a:pPr>
            <a:r>
              <a:rPr lang="es-BO" sz="1800" b="1" dirty="0"/>
              <a:t>RESPETO A LAS  PERSONAS</a:t>
            </a:r>
          </a:p>
          <a:p>
            <a:pPr algn="l">
              <a:lnSpc>
                <a:spcPct val="100000"/>
              </a:lnSpc>
              <a:spcBef>
                <a:spcPts val="600"/>
              </a:spcBef>
              <a:buSzPct val="100000"/>
              <a:buFont typeface="Wingdings" panose="05000000000000000000" pitchFamily="2" charset="2"/>
              <a:buChar char="Ø"/>
            </a:pPr>
            <a:r>
              <a:rPr lang="es-BO" sz="1800" b="1" dirty="0"/>
              <a:t> HUMANITARISMO </a:t>
            </a:r>
          </a:p>
          <a:p>
            <a:pPr algn="l">
              <a:lnSpc>
                <a:spcPct val="100000"/>
              </a:lnSpc>
              <a:spcBef>
                <a:spcPts val="600"/>
              </a:spcBef>
              <a:buSzPct val="100000"/>
              <a:buFont typeface="Wingdings" panose="05000000000000000000" pitchFamily="2" charset="2"/>
              <a:buChar char="Ø"/>
            </a:pPr>
            <a:r>
              <a:rPr lang="es-BO" sz="1800" b="1" dirty="0"/>
              <a:t>DIGNIDAD</a:t>
            </a:r>
          </a:p>
          <a:p>
            <a:pPr algn="l">
              <a:lnSpc>
                <a:spcPct val="100000"/>
              </a:lnSpc>
              <a:spcBef>
                <a:spcPts val="600"/>
              </a:spcBef>
              <a:buSzPct val="100000"/>
              <a:buFont typeface="Wingdings" panose="05000000000000000000" pitchFamily="2" charset="2"/>
              <a:buChar char="Ø"/>
            </a:pPr>
            <a:r>
              <a:rPr lang="es-BO" sz="1800" b="1" dirty="0"/>
              <a:t>DEBER </a:t>
            </a:r>
          </a:p>
          <a:p>
            <a:pPr algn="l">
              <a:lnSpc>
                <a:spcPct val="100000"/>
              </a:lnSpc>
              <a:spcBef>
                <a:spcPts val="600"/>
              </a:spcBef>
              <a:buSzPct val="100000"/>
              <a:buFont typeface="Wingdings" panose="05000000000000000000" pitchFamily="2" charset="2"/>
              <a:buChar char="Ø"/>
            </a:pPr>
            <a:r>
              <a:rPr lang="es-BO" sz="1800" b="1" dirty="0"/>
              <a:t>FIRMEZA</a:t>
            </a:r>
          </a:p>
          <a:p>
            <a:pPr algn="l">
              <a:lnSpc>
                <a:spcPct val="100000"/>
              </a:lnSpc>
              <a:spcBef>
                <a:spcPts val="600"/>
              </a:spcBef>
              <a:buSzPct val="100000"/>
              <a:buFont typeface="Wingdings" panose="05000000000000000000" pitchFamily="2" charset="2"/>
              <a:buChar char="Ø"/>
            </a:pPr>
            <a:r>
              <a:rPr lang="es-BO" sz="1800" b="1" dirty="0"/>
              <a:t>VERDAD </a:t>
            </a:r>
          </a:p>
          <a:p>
            <a:pPr algn="l">
              <a:lnSpc>
                <a:spcPct val="100000"/>
              </a:lnSpc>
              <a:spcBef>
                <a:spcPts val="600"/>
              </a:spcBef>
              <a:buSzPct val="100000"/>
              <a:buFont typeface="Wingdings" panose="05000000000000000000" pitchFamily="2" charset="2"/>
              <a:buChar char="Ø"/>
            </a:pPr>
            <a:r>
              <a:rPr lang="es-BO" sz="1800" b="1" dirty="0"/>
              <a:t>LEALTAD</a:t>
            </a:r>
          </a:p>
        </p:txBody>
      </p:sp>
      <p:sp>
        <p:nvSpPr>
          <p:cNvPr id="10" name="2 Marcador de contenido">
            <a:extLst>
              <a:ext uri="{FF2B5EF4-FFF2-40B4-BE49-F238E27FC236}">
                <a16:creationId xmlns:a16="http://schemas.microsoft.com/office/drawing/2014/main" id="{1AB9A4A0-E354-ED45-90CB-B3674306AB38}"/>
              </a:ext>
            </a:extLst>
          </p:cNvPr>
          <p:cNvSpPr txBox="1">
            <a:spLocks/>
          </p:cNvSpPr>
          <p:nvPr/>
        </p:nvSpPr>
        <p:spPr>
          <a:xfrm>
            <a:off x="2613880" y="1992744"/>
            <a:ext cx="1720800" cy="4320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
              <a:lnSpc>
                <a:spcPct val="100000"/>
              </a:lnSpc>
              <a:spcBef>
                <a:spcPts val="600"/>
              </a:spcBef>
              <a:buSzPct val="100000"/>
            </a:pPr>
            <a:r>
              <a:rPr lang="es-BO" sz="2200" b="1" dirty="0">
                <a:solidFill>
                  <a:srgbClr val="C00000"/>
                </a:solidFill>
              </a:rPr>
              <a:t>PRINCIPIOS</a:t>
            </a:r>
          </a:p>
        </p:txBody>
      </p:sp>
      <p:sp>
        <p:nvSpPr>
          <p:cNvPr id="11" name="2 Marcador de contenido">
            <a:extLst>
              <a:ext uri="{FF2B5EF4-FFF2-40B4-BE49-F238E27FC236}">
                <a16:creationId xmlns:a16="http://schemas.microsoft.com/office/drawing/2014/main" id="{56486C21-639F-8B45-990A-CD5D73AED77F}"/>
              </a:ext>
            </a:extLst>
          </p:cNvPr>
          <p:cNvSpPr txBox="1">
            <a:spLocks/>
          </p:cNvSpPr>
          <p:nvPr/>
        </p:nvSpPr>
        <p:spPr>
          <a:xfrm>
            <a:off x="7539988" y="2303425"/>
            <a:ext cx="2647678" cy="264379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rgbClr val="C00000"/>
              </a:buClr>
              <a:buSzPct val="76000"/>
              <a:buFont typeface="Wingdings 2" pitchFamily="18" charset="2"/>
              <a:buChar char=""/>
              <a:defRPr sz="2400" kern="1200">
                <a:solidFill>
                  <a:srgbClr val="002060"/>
                </a:solidFill>
                <a:latin typeface="+mn-lt"/>
                <a:ea typeface="+mn-ea"/>
                <a:cs typeface="+mn-cs"/>
              </a:defRPr>
            </a:lvl1pPr>
            <a:lvl2pPr marL="640080" indent="-274320" algn="l" defTabSz="914400" rtl="0" eaLnBrk="1" latinLnBrk="0" hangingPunct="1">
              <a:spcBef>
                <a:spcPct val="20000"/>
              </a:spcBef>
              <a:buClr>
                <a:srgbClr val="C00000"/>
              </a:buClr>
              <a:buSzPct val="76000"/>
              <a:buFont typeface="Wingdings 2" pitchFamily="18" charset="2"/>
              <a:buChar char=""/>
              <a:defRPr sz="2200" kern="1200">
                <a:solidFill>
                  <a:srgbClr val="002060"/>
                </a:solidFill>
                <a:latin typeface="+mn-lt"/>
                <a:ea typeface="+mn-ea"/>
                <a:cs typeface="+mn-cs"/>
              </a:defRPr>
            </a:lvl2pPr>
            <a:lvl3pPr marL="914400" indent="-228600" algn="l" defTabSz="914400" rtl="0" eaLnBrk="1" latinLnBrk="0" hangingPunct="1">
              <a:spcBef>
                <a:spcPct val="20000"/>
              </a:spcBef>
              <a:buClr>
                <a:srgbClr val="C00000"/>
              </a:buClr>
              <a:buSzPct val="76000"/>
              <a:buFont typeface="Wingdings 2" pitchFamily="18" charset="2"/>
              <a:buChar char=""/>
              <a:defRPr sz="2000" kern="1200">
                <a:solidFill>
                  <a:srgbClr val="002060"/>
                </a:solidFill>
                <a:latin typeface="+mn-lt"/>
                <a:ea typeface="+mn-ea"/>
                <a:cs typeface="+mn-cs"/>
              </a:defRPr>
            </a:lvl3pPr>
            <a:lvl4pPr marL="1124712" indent="-228600" algn="l" defTabSz="914400" rtl="0" eaLnBrk="1" latinLnBrk="0" hangingPunct="1">
              <a:spcBef>
                <a:spcPct val="20000"/>
              </a:spcBef>
              <a:buClr>
                <a:srgbClr val="C00000"/>
              </a:buClr>
              <a:buSzPct val="76000"/>
              <a:buFont typeface="Wingdings 2" pitchFamily="18" charset="2"/>
              <a:buChar char=""/>
              <a:defRPr sz="1800" kern="1200">
                <a:solidFill>
                  <a:srgbClr val="002060"/>
                </a:solidFill>
                <a:latin typeface="+mn-lt"/>
                <a:ea typeface="+mn-ea"/>
                <a:cs typeface="+mn-cs"/>
              </a:defRPr>
            </a:lvl4pPr>
            <a:lvl5pPr marL="1325880" indent="-228600" algn="l" defTabSz="914400" rtl="0" eaLnBrk="1" latinLnBrk="0" hangingPunct="1">
              <a:spcBef>
                <a:spcPct val="20000"/>
              </a:spcBef>
              <a:buClr>
                <a:srgbClr val="C00000"/>
              </a:buClr>
              <a:buSzPct val="76000"/>
              <a:buFont typeface="Wingdings 2" pitchFamily="18" charset="2"/>
              <a:buChar char=""/>
              <a:defRPr sz="1600" kern="1200" baseline="0">
                <a:solidFill>
                  <a:srgbClr val="002060"/>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defTabSz="685800">
              <a:spcBef>
                <a:spcPts val="600"/>
              </a:spcBef>
              <a:buSzPct val="100000"/>
              <a:buNone/>
            </a:pPr>
            <a:endParaRPr lang="es-BO" sz="1800" b="1" dirty="0">
              <a:solidFill>
                <a:srgbClr val="C00000"/>
              </a:solidFill>
            </a:endParaRPr>
          </a:p>
          <a:p>
            <a:pPr>
              <a:buClrTx/>
              <a:buSzPct val="100000"/>
              <a:buFont typeface="Wingdings" panose="05000000000000000000" pitchFamily="2" charset="2"/>
              <a:buChar char="Ø"/>
            </a:pPr>
            <a:r>
              <a:rPr lang="es-BO" sz="2000" b="1" dirty="0">
                <a:solidFill>
                  <a:schemeClr val="tx1"/>
                </a:solidFill>
              </a:rPr>
              <a:t>TRANSPARENCIA </a:t>
            </a:r>
          </a:p>
          <a:p>
            <a:pPr>
              <a:buClrTx/>
              <a:buSzPct val="100000"/>
              <a:buFont typeface="Wingdings" panose="05000000000000000000" pitchFamily="2" charset="2"/>
              <a:buChar char="Ø"/>
            </a:pPr>
            <a:r>
              <a:rPr lang="es-BO" sz="2000" b="1" dirty="0">
                <a:solidFill>
                  <a:schemeClr val="tx1"/>
                </a:solidFill>
              </a:rPr>
              <a:t>LEGITIMIDAD</a:t>
            </a:r>
          </a:p>
          <a:p>
            <a:pPr>
              <a:buClrTx/>
              <a:buSzPct val="100000"/>
              <a:buFont typeface="Wingdings" panose="05000000000000000000" pitchFamily="2" charset="2"/>
              <a:buChar char="Ø"/>
            </a:pPr>
            <a:r>
              <a:rPr lang="es-BO" sz="2000" b="1" dirty="0">
                <a:solidFill>
                  <a:schemeClr val="tx1"/>
                </a:solidFill>
              </a:rPr>
              <a:t>LEGALIDAD </a:t>
            </a:r>
          </a:p>
          <a:p>
            <a:pPr>
              <a:buClrTx/>
              <a:buSzPct val="100000"/>
              <a:buFont typeface="Wingdings" panose="05000000000000000000" pitchFamily="2" charset="2"/>
              <a:buChar char="Ø"/>
            </a:pPr>
            <a:r>
              <a:rPr lang="es-BO" sz="2000" b="1" dirty="0">
                <a:solidFill>
                  <a:schemeClr val="tx1"/>
                </a:solidFill>
              </a:rPr>
              <a:t>UNIVERSALIDAD </a:t>
            </a:r>
          </a:p>
          <a:p>
            <a:pPr>
              <a:buClrTx/>
              <a:buSzPct val="100000"/>
              <a:buFont typeface="Wingdings" panose="05000000000000000000" pitchFamily="2" charset="2"/>
              <a:buChar char="Ø"/>
            </a:pPr>
            <a:r>
              <a:rPr lang="es-BO" sz="2000" b="1" dirty="0">
                <a:solidFill>
                  <a:schemeClr val="tx1"/>
                </a:solidFill>
              </a:rPr>
              <a:t>COMPETITIVIDAD</a:t>
            </a:r>
          </a:p>
        </p:txBody>
      </p:sp>
      <p:sp>
        <p:nvSpPr>
          <p:cNvPr id="13" name="1 Título">
            <a:extLst>
              <a:ext uri="{FF2B5EF4-FFF2-40B4-BE49-F238E27FC236}">
                <a16:creationId xmlns:a16="http://schemas.microsoft.com/office/drawing/2014/main" id="{C4698EBA-30F0-534D-A529-C87131E23C2E}"/>
              </a:ext>
            </a:extLst>
          </p:cNvPr>
          <p:cNvSpPr txBox="1">
            <a:spLocks/>
          </p:cNvSpPr>
          <p:nvPr/>
        </p:nvSpPr>
        <p:spPr>
          <a:xfrm>
            <a:off x="3849033" y="1126070"/>
            <a:ext cx="4493934" cy="383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2800" dirty="0">
                <a:solidFill>
                  <a:srgbClr val="C00000"/>
                </a:solidFill>
                <a:effectLst>
                  <a:outerShdw blurRad="38100" dist="38100" dir="2700000" algn="tl">
                    <a:srgbClr val="000000">
                      <a:alpha val="43137"/>
                    </a:srgbClr>
                  </a:outerShdw>
                </a:effectLst>
                <a:latin typeface="Arial Rounded MT Bold" panose="020F0704030504030204" pitchFamily="34" charset="0"/>
              </a:rPr>
              <a:t>PRINCIPIOS Y VALORES</a:t>
            </a:r>
          </a:p>
        </p:txBody>
      </p:sp>
    </p:spTree>
    <p:extLst>
      <p:ext uri="{BB962C8B-B14F-4D97-AF65-F5344CB8AC3E}">
        <p14:creationId xmlns:p14="http://schemas.microsoft.com/office/powerpoint/2010/main" val="529204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C8C1AF92-F12E-854C-85AB-795B4AE20D3B}"/>
              </a:ext>
            </a:extLst>
          </p:cNvPr>
          <p:cNvSpPr txBox="1">
            <a:spLocks/>
          </p:cNvSpPr>
          <p:nvPr/>
        </p:nvSpPr>
        <p:spPr>
          <a:xfrm>
            <a:off x="2041849" y="910170"/>
            <a:ext cx="8108302" cy="383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2800" dirty="0">
                <a:solidFill>
                  <a:srgbClr val="C00000"/>
                </a:solidFill>
                <a:effectLst>
                  <a:outerShdw blurRad="38100" dist="38100" dir="2700000" algn="tl">
                    <a:srgbClr val="000000">
                      <a:alpha val="43137"/>
                    </a:srgbClr>
                  </a:outerShdw>
                </a:effectLst>
                <a:latin typeface="Arial Rounded MT Bold" panose="020F0704030504030204" pitchFamily="34" charset="0"/>
              </a:rPr>
              <a:t>ESTRUCTURA ORGÁNICO FUNCIONAL </a:t>
            </a:r>
          </a:p>
        </p:txBody>
      </p:sp>
      <p:grpSp>
        <p:nvGrpSpPr>
          <p:cNvPr id="6" name="Grupo 5">
            <a:extLst>
              <a:ext uri="{FF2B5EF4-FFF2-40B4-BE49-F238E27FC236}">
                <a16:creationId xmlns:a16="http://schemas.microsoft.com/office/drawing/2014/main" id="{7CCC01A7-3EC5-D746-8FF8-D67C646C2124}"/>
              </a:ext>
            </a:extLst>
          </p:cNvPr>
          <p:cNvGrpSpPr/>
          <p:nvPr/>
        </p:nvGrpSpPr>
        <p:grpSpPr>
          <a:xfrm>
            <a:off x="517114" y="1489166"/>
            <a:ext cx="11069640" cy="5474152"/>
            <a:chOff x="538196" y="640606"/>
            <a:chExt cx="8282451" cy="5537543"/>
          </a:xfrm>
        </p:grpSpPr>
        <p:sp>
          <p:nvSpPr>
            <p:cNvPr id="8" name="Flecha abajo 7">
              <a:extLst>
                <a:ext uri="{FF2B5EF4-FFF2-40B4-BE49-F238E27FC236}">
                  <a16:creationId xmlns:a16="http://schemas.microsoft.com/office/drawing/2014/main" id="{7145855B-B935-6A47-8E5F-BB0A4AF2A8DF}"/>
                </a:ext>
              </a:extLst>
            </p:cNvPr>
            <p:cNvSpPr/>
            <p:nvPr/>
          </p:nvSpPr>
          <p:spPr>
            <a:xfrm>
              <a:off x="4142789" y="989045"/>
              <a:ext cx="447869" cy="2855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Flecha abajo 8">
              <a:extLst>
                <a:ext uri="{FF2B5EF4-FFF2-40B4-BE49-F238E27FC236}">
                  <a16:creationId xmlns:a16="http://schemas.microsoft.com/office/drawing/2014/main" id="{BD8F606C-65D4-644E-9C21-220B158D0E3D}"/>
                </a:ext>
              </a:extLst>
            </p:cNvPr>
            <p:cNvSpPr/>
            <p:nvPr/>
          </p:nvSpPr>
          <p:spPr>
            <a:xfrm>
              <a:off x="4101825" y="1813558"/>
              <a:ext cx="447869" cy="2855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Flecha arriba y abajo 9">
              <a:extLst>
                <a:ext uri="{FF2B5EF4-FFF2-40B4-BE49-F238E27FC236}">
                  <a16:creationId xmlns:a16="http://schemas.microsoft.com/office/drawing/2014/main" id="{95B10D58-6FE6-804C-91EA-AFE924B359D1}"/>
                </a:ext>
              </a:extLst>
            </p:cNvPr>
            <p:cNvSpPr/>
            <p:nvPr/>
          </p:nvSpPr>
          <p:spPr>
            <a:xfrm>
              <a:off x="4088423" y="2469570"/>
              <a:ext cx="447869" cy="553121"/>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nvGrpSpPr>
            <p:cNvPr id="11" name="Grupo 10">
              <a:extLst>
                <a:ext uri="{FF2B5EF4-FFF2-40B4-BE49-F238E27FC236}">
                  <a16:creationId xmlns:a16="http://schemas.microsoft.com/office/drawing/2014/main" id="{84231427-E5D1-C843-87CA-2F79FF6E45BF}"/>
                </a:ext>
              </a:extLst>
            </p:cNvPr>
            <p:cNvGrpSpPr/>
            <p:nvPr/>
          </p:nvGrpSpPr>
          <p:grpSpPr>
            <a:xfrm>
              <a:off x="538196" y="640606"/>
              <a:ext cx="8282451" cy="5537543"/>
              <a:chOff x="646797" y="631276"/>
              <a:chExt cx="8282451" cy="5537543"/>
            </a:xfrm>
          </p:grpSpPr>
          <p:grpSp>
            <p:nvGrpSpPr>
              <p:cNvPr id="12" name="Grupo 11">
                <a:extLst>
                  <a:ext uri="{FF2B5EF4-FFF2-40B4-BE49-F238E27FC236}">
                    <a16:creationId xmlns:a16="http://schemas.microsoft.com/office/drawing/2014/main" id="{6B920BD6-87C0-6044-B667-4743C7CA49CA}"/>
                  </a:ext>
                </a:extLst>
              </p:cNvPr>
              <p:cNvGrpSpPr/>
              <p:nvPr/>
            </p:nvGrpSpPr>
            <p:grpSpPr>
              <a:xfrm>
                <a:off x="837571" y="631276"/>
                <a:ext cx="7683701" cy="5537543"/>
                <a:chOff x="644753" y="965165"/>
                <a:chExt cx="8169274" cy="5716517"/>
              </a:xfrm>
            </p:grpSpPr>
            <p:grpSp>
              <p:nvGrpSpPr>
                <p:cNvPr id="18" name="112 Grupo">
                  <a:extLst>
                    <a:ext uri="{FF2B5EF4-FFF2-40B4-BE49-F238E27FC236}">
                      <a16:creationId xmlns:a16="http://schemas.microsoft.com/office/drawing/2014/main" id="{1B75B2C7-CDFB-A14F-A7FF-742D67AE8889}"/>
                    </a:ext>
                  </a:extLst>
                </p:cNvPr>
                <p:cNvGrpSpPr/>
                <p:nvPr/>
              </p:nvGrpSpPr>
              <p:grpSpPr>
                <a:xfrm>
                  <a:off x="644753" y="965165"/>
                  <a:ext cx="8169274" cy="5716517"/>
                  <a:chOff x="579438" y="976384"/>
                  <a:chExt cx="8169274" cy="5716517"/>
                </a:xfrm>
              </p:grpSpPr>
              <p:sp>
                <p:nvSpPr>
                  <p:cNvPr id="20" name="AutoShape 3">
                    <a:extLst>
                      <a:ext uri="{FF2B5EF4-FFF2-40B4-BE49-F238E27FC236}">
                        <a16:creationId xmlns:a16="http://schemas.microsoft.com/office/drawing/2014/main" id="{A537C0D5-938D-054F-A641-1C930343AB0A}"/>
                      </a:ext>
                    </a:extLst>
                  </p:cNvPr>
                  <p:cNvSpPr>
                    <a:spLocks noChangeAspect="1" noChangeArrowheads="1" noTextEdit="1"/>
                  </p:cNvSpPr>
                  <p:nvPr/>
                </p:nvSpPr>
                <p:spPr bwMode="auto">
                  <a:xfrm>
                    <a:off x="587375" y="1212851"/>
                    <a:ext cx="8161337"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1" name="Freeform 5">
                    <a:extLst>
                      <a:ext uri="{FF2B5EF4-FFF2-40B4-BE49-F238E27FC236}">
                        <a16:creationId xmlns:a16="http://schemas.microsoft.com/office/drawing/2014/main" id="{7B995DD5-2E3C-3B4D-B067-C6BB5841E4D9}"/>
                      </a:ext>
                    </a:extLst>
                  </p:cNvPr>
                  <p:cNvSpPr>
                    <a:spLocks/>
                  </p:cNvSpPr>
                  <p:nvPr/>
                </p:nvSpPr>
                <p:spPr bwMode="auto">
                  <a:xfrm>
                    <a:off x="3017058" y="976384"/>
                    <a:ext cx="2617405" cy="351811"/>
                  </a:xfrm>
                  <a:custGeom>
                    <a:avLst/>
                    <a:gdLst>
                      <a:gd name="T0" fmla="*/ 121 w 6652"/>
                      <a:gd name="T1" fmla="*/ 908 h 908"/>
                      <a:gd name="T2" fmla="*/ 6531 w 6652"/>
                      <a:gd name="T3" fmla="*/ 908 h 908"/>
                      <a:gd name="T4" fmla="*/ 6652 w 6652"/>
                      <a:gd name="T5" fmla="*/ 787 h 908"/>
                      <a:gd name="T6" fmla="*/ 6652 w 6652"/>
                      <a:gd name="T7" fmla="*/ 121 h 908"/>
                      <a:gd name="T8" fmla="*/ 6531 w 6652"/>
                      <a:gd name="T9" fmla="*/ 0 h 908"/>
                      <a:gd name="T10" fmla="*/ 121 w 6652"/>
                      <a:gd name="T11" fmla="*/ 0 h 908"/>
                      <a:gd name="T12" fmla="*/ 0 w 6652"/>
                      <a:gd name="T13" fmla="*/ 121 h 908"/>
                      <a:gd name="T14" fmla="*/ 0 w 6652"/>
                      <a:gd name="T15" fmla="*/ 787 h 908"/>
                      <a:gd name="T16" fmla="*/ 121 w 6652"/>
                      <a:gd name="T17"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8">
                        <a:moveTo>
                          <a:pt x="121" y="908"/>
                        </a:moveTo>
                        <a:lnTo>
                          <a:pt x="6531" y="908"/>
                        </a:lnTo>
                        <a:cubicBezTo>
                          <a:pt x="6597" y="908"/>
                          <a:pt x="6652" y="853"/>
                          <a:pt x="6652" y="787"/>
                        </a:cubicBezTo>
                        <a:lnTo>
                          <a:pt x="6652" y="121"/>
                        </a:lnTo>
                        <a:cubicBezTo>
                          <a:pt x="6652" y="55"/>
                          <a:pt x="6597" y="0"/>
                          <a:pt x="6531" y="0"/>
                        </a:cubicBezTo>
                        <a:lnTo>
                          <a:pt x="121" y="0"/>
                        </a:lnTo>
                        <a:cubicBezTo>
                          <a:pt x="54" y="0"/>
                          <a:pt x="0" y="55"/>
                          <a:pt x="0" y="121"/>
                        </a:cubicBezTo>
                        <a:lnTo>
                          <a:pt x="0" y="787"/>
                        </a:lnTo>
                        <a:cubicBezTo>
                          <a:pt x="0" y="853"/>
                          <a:pt x="54" y="908"/>
                          <a:pt x="121" y="908"/>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2" name="Freeform 6">
                    <a:extLst>
                      <a:ext uri="{FF2B5EF4-FFF2-40B4-BE49-F238E27FC236}">
                        <a16:creationId xmlns:a16="http://schemas.microsoft.com/office/drawing/2014/main" id="{79B2DFD8-4BB8-8646-B703-AB1A057D4342}"/>
                      </a:ext>
                    </a:extLst>
                  </p:cNvPr>
                  <p:cNvSpPr>
                    <a:spLocks/>
                  </p:cNvSpPr>
                  <p:nvPr/>
                </p:nvSpPr>
                <p:spPr bwMode="auto">
                  <a:xfrm>
                    <a:off x="2487613" y="985838"/>
                    <a:ext cx="3632200" cy="495300"/>
                  </a:xfrm>
                  <a:custGeom>
                    <a:avLst/>
                    <a:gdLst>
                      <a:gd name="T0" fmla="*/ 121 w 6652"/>
                      <a:gd name="T1" fmla="*/ 908 h 908"/>
                      <a:gd name="T2" fmla="*/ 6531 w 6652"/>
                      <a:gd name="T3" fmla="*/ 908 h 908"/>
                      <a:gd name="T4" fmla="*/ 6652 w 6652"/>
                      <a:gd name="T5" fmla="*/ 787 h 908"/>
                      <a:gd name="T6" fmla="*/ 6652 w 6652"/>
                      <a:gd name="T7" fmla="*/ 121 h 908"/>
                      <a:gd name="T8" fmla="*/ 6531 w 6652"/>
                      <a:gd name="T9" fmla="*/ 0 h 908"/>
                      <a:gd name="T10" fmla="*/ 121 w 6652"/>
                      <a:gd name="T11" fmla="*/ 0 h 908"/>
                      <a:gd name="T12" fmla="*/ 0 w 6652"/>
                      <a:gd name="T13" fmla="*/ 121 h 908"/>
                      <a:gd name="T14" fmla="*/ 0 w 6652"/>
                      <a:gd name="T15" fmla="*/ 787 h 908"/>
                      <a:gd name="T16" fmla="*/ 121 w 6652"/>
                      <a:gd name="T17"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8">
                        <a:moveTo>
                          <a:pt x="121" y="908"/>
                        </a:moveTo>
                        <a:lnTo>
                          <a:pt x="6531" y="908"/>
                        </a:lnTo>
                        <a:cubicBezTo>
                          <a:pt x="6597" y="908"/>
                          <a:pt x="6652" y="853"/>
                          <a:pt x="6652" y="787"/>
                        </a:cubicBezTo>
                        <a:lnTo>
                          <a:pt x="6652" y="121"/>
                        </a:lnTo>
                        <a:cubicBezTo>
                          <a:pt x="6652" y="55"/>
                          <a:pt x="6597" y="0"/>
                          <a:pt x="6531" y="0"/>
                        </a:cubicBezTo>
                        <a:lnTo>
                          <a:pt x="121" y="0"/>
                        </a:lnTo>
                        <a:cubicBezTo>
                          <a:pt x="54" y="0"/>
                          <a:pt x="0" y="55"/>
                          <a:pt x="0" y="121"/>
                        </a:cubicBezTo>
                        <a:lnTo>
                          <a:pt x="0" y="787"/>
                        </a:lnTo>
                        <a:cubicBezTo>
                          <a:pt x="0" y="853"/>
                          <a:pt x="54" y="908"/>
                          <a:pt x="121" y="908"/>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Rectangle 7">
                    <a:extLst>
                      <a:ext uri="{FF2B5EF4-FFF2-40B4-BE49-F238E27FC236}">
                        <a16:creationId xmlns:a16="http://schemas.microsoft.com/office/drawing/2014/main" id="{B552B519-7A78-A44E-8B68-FD24667496F4}"/>
                      </a:ext>
                    </a:extLst>
                  </p:cNvPr>
                  <p:cNvSpPr>
                    <a:spLocks noChangeArrowheads="1"/>
                  </p:cNvSpPr>
                  <p:nvPr/>
                </p:nvSpPr>
                <p:spPr bwMode="auto">
                  <a:xfrm>
                    <a:off x="3397035" y="1045987"/>
                    <a:ext cx="18513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MINISTERIO</a:t>
                    </a:r>
                    <a:r>
                      <a:rPr kumimoji="0" lang="es-ES" sz="1300" b="1" i="0" u="none" strike="noStrike" cap="none" normalizeH="0" dirty="0">
                        <a:ln>
                          <a:noFill/>
                        </a:ln>
                        <a:solidFill>
                          <a:srgbClr val="FFFFFF"/>
                        </a:solidFill>
                        <a:effectLst/>
                        <a:latin typeface="Segoe UI" pitchFamily="34" charset="0"/>
                        <a:cs typeface="Arial" pitchFamily="34" charset="0"/>
                      </a:rPr>
                      <a:t> </a:t>
                    </a:r>
                    <a:r>
                      <a:rPr kumimoji="0" lang="es-ES" sz="1300" b="1" i="0" u="none" strike="noStrike" cap="none" normalizeH="0" baseline="0" dirty="0">
                        <a:ln>
                          <a:noFill/>
                        </a:ln>
                        <a:solidFill>
                          <a:srgbClr val="FFFFFF"/>
                        </a:solidFill>
                        <a:effectLst/>
                        <a:latin typeface="Segoe UI" pitchFamily="34" charset="0"/>
                        <a:cs typeface="Arial" pitchFamily="34" charset="0"/>
                      </a:rPr>
                      <a:t>DE SALUD</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24" name="Freeform 8">
                    <a:extLst>
                      <a:ext uri="{FF2B5EF4-FFF2-40B4-BE49-F238E27FC236}">
                        <a16:creationId xmlns:a16="http://schemas.microsoft.com/office/drawing/2014/main" id="{BEF258DC-E512-FC4D-9734-7121D5CF9213}"/>
                      </a:ext>
                    </a:extLst>
                  </p:cNvPr>
                  <p:cNvSpPr>
                    <a:spLocks/>
                  </p:cNvSpPr>
                  <p:nvPr/>
                </p:nvSpPr>
                <p:spPr bwMode="auto">
                  <a:xfrm>
                    <a:off x="3017058" y="1676662"/>
                    <a:ext cx="2628899" cy="493713"/>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5" name="Rectangle 10">
                    <a:extLst>
                      <a:ext uri="{FF2B5EF4-FFF2-40B4-BE49-F238E27FC236}">
                        <a16:creationId xmlns:a16="http://schemas.microsoft.com/office/drawing/2014/main" id="{E3781E2D-8C8B-3F44-8171-E1A28661112A}"/>
                      </a:ext>
                    </a:extLst>
                  </p:cNvPr>
                  <p:cNvSpPr>
                    <a:spLocks noChangeArrowheads="1"/>
                  </p:cNvSpPr>
                  <p:nvPr/>
                </p:nvSpPr>
                <p:spPr bwMode="auto">
                  <a:xfrm>
                    <a:off x="3161518" y="1754842"/>
                    <a:ext cx="2305640" cy="38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b="1" dirty="0">
                        <a:solidFill>
                          <a:srgbClr val="FFFFFF"/>
                        </a:solidFill>
                        <a:latin typeface="Segoe UI" pitchFamily="34" charset="0"/>
                        <a:cs typeface="Arial" pitchFamily="34" charset="0"/>
                      </a:rPr>
                      <a:t>G</a:t>
                    </a:r>
                    <a:r>
                      <a:rPr kumimoji="0" lang="es-ES" sz="1200" b="1" i="0" u="none" strike="noStrike" cap="none" normalizeH="0" baseline="0" dirty="0">
                        <a:ln>
                          <a:noFill/>
                        </a:ln>
                        <a:solidFill>
                          <a:srgbClr val="FFFFFF"/>
                        </a:solidFill>
                        <a:effectLst/>
                        <a:latin typeface="Segoe UI" pitchFamily="34" charset="0"/>
                        <a:cs typeface="Arial" pitchFamily="34" charset="0"/>
                      </a:rPr>
                      <a:t>OBIERNO AUTONOMO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FFFFFF"/>
                        </a:solidFill>
                        <a:effectLst/>
                        <a:latin typeface="Segoe UI" pitchFamily="34" charset="0"/>
                        <a:cs typeface="Arial" pitchFamily="34" charset="0"/>
                      </a:rPr>
                      <a:t>DEPARTAMENTAL </a:t>
                    </a:r>
                    <a:r>
                      <a:rPr lang="es-ES" sz="1200" b="1" dirty="0">
                        <a:solidFill>
                          <a:srgbClr val="FFFFFF"/>
                        </a:solidFill>
                        <a:latin typeface="Segoe UI" pitchFamily="34" charset="0"/>
                        <a:cs typeface="Arial" pitchFamily="34" charset="0"/>
                      </a:rPr>
                      <a:t>DE LA PAZ </a:t>
                    </a:r>
                    <a:endParaRPr kumimoji="0" lang="es-ES" sz="1200" b="0" i="0" u="none" strike="noStrike" cap="none" normalizeH="0" baseline="0" dirty="0">
                      <a:ln>
                        <a:noFill/>
                      </a:ln>
                      <a:solidFill>
                        <a:schemeClr val="tx1"/>
                      </a:solidFill>
                      <a:effectLst/>
                      <a:latin typeface="Arial" pitchFamily="34" charset="0"/>
                      <a:cs typeface="Arial" pitchFamily="34" charset="0"/>
                    </a:endParaRPr>
                  </a:p>
                </p:txBody>
              </p:sp>
              <p:sp>
                <p:nvSpPr>
                  <p:cNvPr id="26" name="Freeform 11">
                    <a:extLst>
                      <a:ext uri="{FF2B5EF4-FFF2-40B4-BE49-F238E27FC236}">
                        <a16:creationId xmlns:a16="http://schemas.microsoft.com/office/drawing/2014/main" id="{40DE33EE-F00F-8A48-B781-DFF7B6DF2FAE}"/>
                      </a:ext>
                    </a:extLst>
                  </p:cNvPr>
                  <p:cNvSpPr>
                    <a:spLocks/>
                  </p:cNvSpPr>
                  <p:nvPr/>
                </p:nvSpPr>
                <p:spPr bwMode="auto">
                  <a:xfrm>
                    <a:off x="3024993" y="2506596"/>
                    <a:ext cx="2620963" cy="354877"/>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7" name="Rectangle 13">
                    <a:extLst>
                      <a:ext uri="{FF2B5EF4-FFF2-40B4-BE49-F238E27FC236}">
                        <a16:creationId xmlns:a16="http://schemas.microsoft.com/office/drawing/2014/main" id="{08803B3E-E40C-774C-8551-138449C660C4}"/>
                      </a:ext>
                    </a:extLst>
                  </p:cNvPr>
                  <p:cNvSpPr>
                    <a:spLocks noChangeArrowheads="1"/>
                  </p:cNvSpPr>
                  <p:nvPr/>
                </p:nvSpPr>
                <p:spPr bwMode="auto">
                  <a:xfrm>
                    <a:off x="3777659" y="2596180"/>
                    <a:ext cx="1215648"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SEDES LA PAZ </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28" name="Freeform 14">
                    <a:extLst>
                      <a:ext uri="{FF2B5EF4-FFF2-40B4-BE49-F238E27FC236}">
                        <a16:creationId xmlns:a16="http://schemas.microsoft.com/office/drawing/2014/main" id="{238F5C6F-8FB0-874B-B4A8-5807039A3AD1}"/>
                      </a:ext>
                    </a:extLst>
                  </p:cNvPr>
                  <p:cNvSpPr>
                    <a:spLocks/>
                  </p:cNvSpPr>
                  <p:nvPr/>
                </p:nvSpPr>
                <p:spPr bwMode="auto">
                  <a:xfrm>
                    <a:off x="2487613" y="3460751"/>
                    <a:ext cx="3632200" cy="493713"/>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9" name="Freeform 15">
                    <a:extLst>
                      <a:ext uri="{FF2B5EF4-FFF2-40B4-BE49-F238E27FC236}">
                        <a16:creationId xmlns:a16="http://schemas.microsoft.com/office/drawing/2014/main" id="{FDB0B75A-F082-9E42-AF61-B5E8F7D26A61}"/>
                      </a:ext>
                    </a:extLst>
                  </p:cNvPr>
                  <p:cNvSpPr>
                    <a:spLocks/>
                  </p:cNvSpPr>
                  <p:nvPr/>
                </p:nvSpPr>
                <p:spPr bwMode="auto">
                  <a:xfrm>
                    <a:off x="2487613" y="3460751"/>
                    <a:ext cx="3632200" cy="493713"/>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0" name="Rectangle 16">
                    <a:extLst>
                      <a:ext uri="{FF2B5EF4-FFF2-40B4-BE49-F238E27FC236}">
                        <a16:creationId xmlns:a16="http://schemas.microsoft.com/office/drawing/2014/main" id="{A6689D0D-B33F-9741-B635-CA73149F1130}"/>
                      </a:ext>
                    </a:extLst>
                  </p:cNvPr>
                  <p:cNvSpPr>
                    <a:spLocks noChangeArrowheads="1"/>
                  </p:cNvSpPr>
                  <p:nvPr/>
                </p:nvSpPr>
                <p:spPr bwMode="auto">
                  <a:xfrm>
                    <a:off x="2671763" y="3586163"/>
                    <a:ext cx="30650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    </a:t>
                    </a:r>
                    <a:r>
                      <a:rPr lang="es-ES" sz="1300" b="1" dirty="0">
                        <a:solidFill>
                          <a:srgbClr val="FFFFFF"/>
                        </a:solidFill>
                        <a:latin typeface="Segoe UI" pitchFamily="34" charset="0"/>
                        <a:cs typeface="Arial" pitchFamily="34" charset="0"/>
                      </a:rPr>
                      <a:t>HEMOCENTRO/CRN - </a:t>
                    </a:r>
                    <a:r>
                      <a:rPr kumimoji="0" lang="es-ES" sz="1300" b="1" i="0" u="none" strike="noStrike" cap="none" normalizeH="0" baseline="0" dirty="0">
                        <a:ln>
                          <a:noFill/>
                        </a:ln>
                        <a:solidFill>
                          <a:srgbClr val="FFFFFF"/>
                        </a:solidFill>
                        <a:effectLst/>
                        <a:latin typeface="Segoe UI" pitchFamily="34" charset="0"/>
                        <a:cs typeface="Arial" pitchFamily="34" charset="0"/>
                      </a:rPr>
                      <a:t>BSRDLP </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31" name="Rectangle 17">
                    <a:extLst>
                      <a:ext uri="{FF2B5EF4-FFF2-40B4-BE49-F238E27FC236}">
                        <a16:creationId xmlns:a16="http://schemas.microsoft.com/office/drawing/2014/main" id="{9FD05AA0-B69F-C04A-9292-284C85C5FADB}"/>
                      </a:ext>
                    </a:extLst>
                  </p:cNvPr>
                  <p:cNvSpPr>
                    <a:spLocks noChangeArrowheads="1"/>
                  </p:cNvSpPr>
                  <p:nvPr/>
                </p:nvSpPr>
                <p:spPr bwMode="auto">
                  <a:xfrm>
                    <a:off x="5505450" y="358616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32" name="Freeform 19">
                    <a:extLst>
                      <a:ext uri="{FF2B5EF4-FFF2-40B4-BE49-F238E27FC236}">
                        <a16:creationId xmlns:a16="http://schemas.microsoft.com/office/drawing/2014/main" id="{EDA00969-117E-BF47-926E-39F736972588}"/>
                      </a:ext>
                    </a:extLst>
                  </p:cNvPr>
                  <p:cNvSpPr>
                    <a:spLocks/>
                  </p:cNvSpPr>
                  <p:nvPr/>
                </p:nvSpPr>
                <p:spPr bwMode="auto">
                  <a:xfrm>
                    <a:off x="2509837" y="4273550"/>
                    <a:ext cx="3617913" cy="495300"/>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33" name="Freeform 20">
                    <a:extLst>
                      <a:ext uri="{FF2B5EF4-FFF2-40B4-BE49-F238E27FC236}">
                        <a16:creationId xmlns:a16="http://schemas.microsoft.com/office/drawing/2014/main" id="{7ECFF399-5478-574F-AFAB-AFB3A37855B8}"/>
                      </a:ext>
                    </a:extLst>
                  </p:cNvPr>
                  <p:cNvSpPr>
                    <a:spLocks/>
                  </p:cNvSpPr>
                  <p:nvPr/>
                </p:nvSpPr>
                <p:spPr bwMode="auto">
                  <a:xfrm>
                    <a:off x="2487613" y="4284663"/>
                    <a:ext cx="3632200" cy="495300"/>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noFill/>
                  <a:ln w="11"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4" name="Rectangle 21">
                    <a:extLst>
                      <a:ext uri="{FF2B5EF4-FFF2-40B4-BE49-F238E27FC236}">
                        <a16:creationId xmlns:a16="http://schemas.microsoft.com/office/drawing/2014/main" id="{B5E648D8-8165-5741-954C-56B52676DAC3}"/>
                      </a:ext>
                    </a:extLst>
                  </p:cNvPr>
                  <p:cNvSpPr>
                    <a:spLocks noChangeArrowheads="1"/>
                  </p:cNvSpPr>
                  <p:nvPr/>
                </p:nvSpPr>
                <p:spPr bwMode="auto">
                  <a:xfrm>
                    <a:off x="3333901" y="4365536"/>
                    <a:ext cx="20697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0000"/>
                        </a:solidFill>
                        <a:effectLst/>
                        <a:latin typeface="Segoe UI" pitchFamily="34" charset="0"/>
                        <a:cs typeface="Arial" pitchFamily="34" charset="0"/>
                      </a:rPr>
                      <a:t>RED DEPARTAMENTAL DE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0000"/>
                        </a:solidFill>
                        <a:effectLst/>
                        <a:latin typeface="Segoe UI" pitchFamily="34" charset="0"/>
                        <a:cs typeface="Arial" pitchFamily="34" charset="0"/>
                      </a:rPr>
                      <a:t>SERVICIOS DE SANGRE</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35" name="Freeform 22">
                    <a:extLst>
                      <a:ext uri="{FF2B5EF4-FFF2-40B4-BE49-F238E27FC236}">
                        <a16:creationId xmlns:a16="http://schemas.microsoft.com/office/drawing/2014/main" id="{EA605722-08CB-CD4C-91CF-4B47F4D7A8C5}"/>
                      </a:ext>
                    </a:extLst>
                  </p:cNvPr>
                  <p:cNvSpPr>
                    <a:spLocks/>
                  </p:cNvSpPr>
                  <p:nvPr/>
                </p:nvSpPr>
                <p:spPr bwMode="auto">
                  <a:xfrm>
                    <a:off x="579438"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36" name="Freeform 23">
                    <a:extLst>
                      <a:ext uri="{FF2B5EF4-FFF2-40B4-BE49-F238E27FC236}">
                        <a16:creationId xmlns:a16="http://schemas.microsoft.com/office/drawing/2014/main" id="{9B784614-A51C-9247-8F07-333DF1F22BD8}"/>
                      </a:ext>
                    </a:extLst>
                  </p:cNvPr>
                  <p:cNvSpPr>
                    <a:spLocks/>
                  </p:cNvSpPr>
                  <p:nvPr/>
                </p:nvSpPr>
                <p:spPr bwMode="auto">
                  <a:xfrm>
                    <a:off x="579438"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7" name="Rectangle 24">
                    <a:extLst>
                      <a:ext uri="{FF2B5EF4-FFF2-40B4-BE49-F238E27FC236}">
                        <a16:creationId xmlns:a16="http://schemas.microsoft.com/office/drawing/2014/main" id="{1B735530-1B5E-E948-A458-B0B8FAE8D1DC}"/>
                      </a:ext>
                    </a:extLst>
                  </p:cNvPr>
                  <p:cNvSpPr>
                    <a:spLocks noChangeArrowheads="1"/>
                  </p:cNvSpPr>
                  <p:nvPr/>
                </p:nvSpPr>
                <p:spPr bwMode="auto">
                  <a:xfrm>
                    <a:off x="935038" y="5153026"/>
                    <a:ext cx="577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a:ln>
                          <a:noFill/>
                        </a:ln>
                        <a:solidFill>
                          <a:srgbClr val="FFFFFF"/>
                        </a:solidFill>
                        <a:effectLst/>
                        <a:latin typeface="Segoe UI" pitchFamily="34" charset="0"/>
                        <a:cs typeface="Arial" pitchFamily="34" charset="0"/>
                      </a:rPr>
                      <a:t>SEDES</a:t>
                    </a:r>
                    <a:endParaRPr kumimoji="0" lang="es-ES" sz="1800" b="0" i="0" u="none" strike="noStrike" cap="none" normalizeH="0" baseline="0">
                      <a:ln>
                        <a:noFill/>
                      </a:ln>
                      <a:solidFill>
                        <a:schemeClr val="tx1"/>
                      </a:solidFill>
                      <a:effectLst/>
                      <a:latin typeface="Arial" pitchFamily="34" charset="0"/>
                      <a:cs typeface="Arial" pitchFamily="34" charset="0"/>
                    </a:endParaRPr>
                  </a:p>
                </p:txBody>
              </p:sp>
              <p:sp>
                <p:nvSpPr>
                  <p:cNvPr id="38" name="Freeform 25">
                    <a:extLst>
                      <a:ext uri="{FF2B5EF4-FFF2-40B4-BE49-F238E27FC236}">
                        <a16:creationId xmlns:a16="http://schemas.microsoft.com/office/drawing/2014/main" id="{7CC5C183-BD37-E445-AC68-0AFF847558DD}"/>
                      </a:ext>
                    </a:extLst>
                  </p:cNvPr>
                  <p:cNvSpPr>
                    <a:spLocks/>
                  </p:cNvSpPr>
                  <p:nvPr/>
                </p:nvSpPr>
                <p:spPr bwMode="auto">
                  <a:xfrm>
                    <a:off x="579438" y="5603876"/>
                    <a:ext cx="1181100"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39" name="Freeform 26">
                    <a:extLst>
                      <a:ext uri="{FF2B5EF4-FFF2-40B4-BE49-F238E27FC236}">
                        <a16:creationId xmlns:a16="http://schemas.microsoft.com/office/drawing/2014/main" id="{C9C26311-F1CF-0546-AFC2-A442119AF3F9}"/>
                      </a:ext>
                    </a:extLst>
                  </p:cNvPr>
                  <p:cNvSpPr>
                    <a:spLocks/>
                  </p:cNvSpPr>
                  <p:nvPr/>
                </p:nvSpPr>
                <p:spPr bwMode="auto">
                  <a:xfrm>
                    <a:off x="579438" y="5603876"/>
                    <a:ext cx="1181100"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noFill/>
                  <a:ln w="9"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0" name="Rectangle 27">
                    <a:extLst>
                      <a:ext uri="{FF2B5EF4-FFF2-40B4-BE49-F238E27FC236}">
                        <a16:creationId xmlns:a16="http://schemas.microsoft.com/office/drawing/2014/main" id="{1AF150D2-E901-4646-97DA-1C178C95A961}"/>
                      </a:ext>
                    </a:extLst>
                  </p:cNvPr>
                  <p:cNvSpPr>
                    <a:spLocks noChangeArrowheads="1"/>
                  </p:cNvSpPr>
                  <p:nvPr/>
                </p:nvSpPr>
                <p:spPr bwMode="auto">
                  <a:xfrm>
                    <a:off x="1011223" y="5675636"/>
                    <a:ext cx="349383"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300" b="1" dirty="0">
                        <a:solidFill>
                          <a:srgbClr val="002060"/>
                        </a:solidFill>
                        <a:latin typeface="Segoe UI" pitchFamily="34" charset="0"/>
                        <a:cs typeface="Arial" pitchFamily="34" charset="0"/>
                      </a:rPr>
                      <a:t>CNS</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41" name="Freeform 28">
                    <a:extLst>
                      <a:ext uri="{FF2B5EF4-FFF2-40B4-BE49-F238E27FC236}">
                        <a16:creationId xmlns:a16="http://schemas.microsoft.com/office/drawing/2014/main" id="{924FE876-9E5A-9248-8ED6-7BCE153D93AB}"/>
                      </a:ext>
                    </a:extLst>
                  </p:cNvPr>
                  <p:cNvSpPr>
                    <a:spLocks/>
                  </p:cNvSpPr>
                  <p:nvPr/>
                </p:nvSpPr>
                <p:spPr bwMode="auto">
                  <a:xfrm>
                    <a:off x="579438" y="6099176"/>
                    <a:ext cx="1181100" cy="328613"/>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42" name="Freeform 29">
                    <a:extLst>
                      <a:ext uri="{FF2B5EF4-FFF2-40B4-BE49-F238E27FC236}">
                        <a16:creationId xmlns:a16="http://schemas.microsoft.com/office/drawing/2014/main" id="{06FEE3F9-F47C-D540-88C7-1B8004512BBC}"/>
                      </a:ext>
                    </a:extLst>
                  </p:cNvPr>
                  <p:cNvSpPr>
                    <a:spLocks/>
                  </p:cNvSpPr>
                  <p:nvPr/>
                </p:nvSpPr>
                <p:spPr bwMode="auto">
                  <a:xfrm>
                    <a:off x="579438" y="6099176"/>
                    <a:ext cx="1181100" cy="328613"/>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3" name="Rectangle 30">
                    <a:extLst>
                      <a:ext uri="{FF2B5EF4-FFF2-40B4-BE49-F238E27FC236}">
                        <a16:creationId xmlns:a16="http://schemas.microsoft.com/office/drawing/2014/main" id="{136C7A5B-F380-4143-804B-CC1956438011}"/>
                      </a:ext>
                    </a:extLst>
                  </p:cNvPr>
                  <p:cNvSpPr>
                    <a:spLocks noChangeArrowheads="1"/>
                  </p:cNvSpPr>
                  <p:nvPr/>
                </p:nvSpPr>
                <p:spPr bwMode="auto">
                  <a:xfrm>
                    <a:off x="935038" y="6142038"/>
                    <a:ext cx="577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a:ln>
                          <a:noFill/>
                        </a:ln>
                        <a:solidFill>
                          <a:srgbClr val="FFFFFF"/>
                        </a:solidFill>
                        <a:effectLst/>
                        <a:latin typeface="Segoe UI" pitchFamily="34" charset="0"/>
                        <a:cs typeface="Arial" pitchFamily="34" charset="0"/>
                      </a:rPr>
                      <a:t>SEDES</a:t>
                    </a:r>
                    <a:endParaRPr kumimoji="0" lang="es-ES" sz="1800" b="0" i="0" u="none" strike="noStrike" cap="none" normalizeH="0" baseline="0">
                      <a:ln>
                        <a:noFill/>
                      </a:ln>
                      <a:solidFill>
                        <a:schemeClr val="tx1"/>
                      </a:solidFill>
                      <a:effectLst/>
                      <a:latin typeface="Arial" pitchFamily="34" charset="0"/>
                      <a:cs typeface="Arial" pitchFamily="34" charset="0"/>
                    </a:endParaRPr>
                  </a:p>
                </p:txBody>
              </p:sp>
              <p:sp>
                <p:nvSpPr>
                  <p:cNvPr id="44" name="Freeform 31">
                    <a:extLst>
                      <a:ext uri="{FF2B5EF4-FFF2-40B4-BE49-F238E27FC236}">
                        <a16:creationId xmlns:a16="http://schemas.microsoft.com/office/drawing/2014/main" id="{CE234A80-07D2-3B45-B266-B62A7914E35E}"/>
                      </a:ext>
                    </a:extLst>
                  </p:cNvPr>
                  <p:cNvSpPr>
                    <a:spLocks/>
                  </p:cNvSpPr>
                  <p:nvPr/>
                </p:nvSpPr>
                <p:spPr bwMode="auto">
                  <a:xfrm>
                    <a:off x="2264292" y="5060157"/>
                    <a:ext cx="1182688" cy="442913"/>
                  </a:xfrm>
                  <a:custGeom>
                    <a:avLst/>
                    <a:gdLst>
                      <a:gd name="T0" fmla="*/ 121 w 2162"/>
                      <a:gd name="T1" fmla="*/ 604 h 604"/>
                      <a:gd name="T2" fmla="*/ 2041 w 2162"/>
                      <a:gd name="T3" fmla="*/ 604 h 604"/>
                      <a:gd name="T4" fmla="*/ 2162 w 2162"/>
                      <a:gd name="T5" fmla="*/ 483 h 604"/>
                      <a:gd name="T6" fmla="*/ 2162 w 2162"/>
                      <a:gd name="T7" fmla="*/ 120 h 604"/>
                      <a:gd name="T8" fmla="*/ 2041 w 2162"/>
                      <a:gd name="T9" fmla="*/ 0 h 604"/>
                      <a:gd name="T10" fmla="*/ 121 w 2162"/>
                      <a:gd name="T11" fmla="*/ 0 h 604"/>
                      <a:gd name="T12" fmla="*/ 0 w 2162"/>
                      <a:gd name="T13" fmla="*/ 120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0"/>
                        </a:lnTo>
                        <a:cubicBezTo>
                          <a:pt x="2162" y="54"/>
                          <a:pt x="2108" y="0"/>
                          <a:pt x="2041" y="0"/>
                        </a:cubicBezTo>
                        <a:lnTo>
                          <a:pt x="121" y="0"/>
                        </a:lnTo>
                        <a:cubicBezTo>
                          <a:pt x="54" y="0"/>
                          <a:pt x="0" y="54"/>
                          <a:pt x="0" y="120"/>
                        </a:cubicBezTo>
                        <a:lnTo>
                          <a:pt x="0" y="483"/>
                        </a:lnTo>
                        <a:cubicBezTo>
                          <a:pt x="0" y="550"/>
                          <a:pt x="54" y="604"/>
                          <a:pt x="121" y="60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sz="1200" dirty="0"/>
                  </a:p>
                </p:txBody>
              </p:sp>
              <p:sp>
                <p:nvSpPr>
                  <p:cNvPr id="45" name="Freeform 32">
                    <a:extLst>
                      <a:ext uri="{FF2B5EF4-FFF2-40B4-BE49-F238E27FC236}">
                        <a16:creationId xmlns:a16="http://schemas.microsoft.com/office/drawing/2014/main" id="{31026CC4-8B28-E048-8121-627012194AE9}"/>
                      </a:ext>
                    </a:extLst>
                  </p:cNvPr>
                  <p:cNvSpPr>
                    <a:spLocks/>
                  </p:cNvSpPr>
                  <p:nvPr/>
                </p:nvSpPr>
                <p:spPr bwMode="auto">
                  <a:xfrm>
                    <a:off x="2254705" y="5086349"/>
                    <a:ext cx="1181100" cy="416721"/>
                  </a:xfrm>
                  <a:custGeom>
                    <a:avLst/>
                    <a:gdLst>
                      <a:gd name="T0" fmla="*/ 121 w 2162"/>
                      <a:gd name="T1" fmla="*/ 604 h 604"/>
                      <a:gd name="T2" fmla="*/ 2041 w 2162"/>
                      <a:gd name="T3" fmla="*/ 604 h 604"/>
                      <a:gd name="T4" fmla="*/ 2162 w 2162"/>
                      <a:gd name="T5" fmla="*/ 483 h 604"/>
                      <a:gd name="T6" fmla="*/ 2162 w 2162"/>
                      <a:gd name="T7" fmla="*/ 120 h 604"/>
                      <a:gd name="T8" fmla="*/ 2041 w 2162"/>
                      <a:gd name="T9" fmla="*/ 0 h 604"/>
                      <a:gd name="T10" fmla="*/ 121 w 2162"/>
                      <a:gd name="T11" fmla="*/ 0 h 604"/>
                      <a:gd name="T12" fmla="*/ 0 w 2162"/>
                      <a:gd name="T13" fmla="*/ 120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0"/>
                        </a:lnTo>
                        <a:cubicBezTo>
                          <a:pt x="2162" y="54"/>
                          <a:pt x="2108" y="0"/>
                          <a:pt x="2041" y="0"/>
                        </a:cubicBezTo>
                        <a:lnTo>
                          <a:pt x="121" y="0"/>
                        </a:lnTo>
                        <a:cubicBezTo>
                          <a:pt x="54" y="0"/>
                          <a:pt x="0" y="54"/>
                          <a:pt x="0" y="120"/>
                        </a:cubicBezTo>
                        <a:lnTo>
                          <a:pt x="0" y="483"/>
                        </a:lnTo>
                        <a:cubicBezTo>
                          <a:pt x="0" y="550"/>
                          <a:pt x="54" y="604"/>
                          <a:pt x="121" y="604"/>
                        </a:cubicBezTo>
                        <a:close/>
                      </a:path>
                    </a:pathLst>
                  </a:custGeom>
                  <a:noFill/>
                  <a:ln w="9"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6" name="Rectangle 34">
                    <a:extLst>
                      <a:ext uri="{FF2B5EF4-FFF2-40B4-BE49-F238E27FC236}">
                        <a16:creationId xmlns:a16="http://schemas.microsoft.com/office/drawing/2014/main" id="{F5D763A4-5F81-D34C-BD19-82A49B6F8B24}"/>
                      </a:ext>
                    </a:extLst>
                  </p:cNvPr>
                  <p:cNvSpPr>
                    <a:spLocks noChangeArrowheads="1"/>
                  </p:cNvSpPr>
                  <p:nvPr/>
                </p:nvSpPr>
                <p:spPr bwMode="auto">
                  <a:xfrm>
                    <a:off x="2358797" y="5128420"/>
                    <a:ext cx="921553" cy="3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a:ln>
                          <a:noFill/>
                        </a:ln>
                        <a:solidFill>
                          <a:srgbClr val="FF0000"/>
                        </a:solidFill>
                        <a:effectLst/>
                        <a:latin typeface="Segoe UI" pitchFamily="34" charset="0"/>
                        <a:cs typeface="Arial" pitchFamily="34" charset="0"/>
                      </a:rPr>
                      <a:t>1  BSRD</a:t>
                    </a:r>
                  </a:p>
                  <a:p>
                    <a:pPr marL="0" marR="0" lvl="0" indent="0" algn="l" defTabSz="914400" rtl="0" eaLnBrk="1" fontAlgn="base" latinLnBrk="0" hangingPunct="1">
                      <a:lnSpc>
                        <a:spcPct val="100000"/>
                      </a:lnSpc>
                      <a:spcBef>
                        <a:spcPct val="0"/>
                      </a:spcBef>
                      <a:spcAft>
                        <a:spcPct val="0"/>
                      </a:spcAft>
                      <a:buClrTx/>
                      <a:buSzTx/>
                      <a:buFontTx/>
                      <a:buNone/>
                      <a:tabLst/>
                    </a:pPr>
                    <a:r>
                      <a:rPr lang="es-ES" sz="1000" b="1" dirty="0">
                        <a:solidFill>
                          <a:srgbClr val="FF0000"/>
                        </a:solidFill>
                        <a:latin typeface="Segoe UI" pitchFamily="34" charset="0"/>
                        <a:cs typeface="Arial" pitchFamily="34" charset="0"/>
                      </a:rPr>
                      <a:t>1  BS EL ALTO</a:t>
                    </a:r>
                    <a:endParaRPr kumimoji="0" lang="es-ES" sz="1000" b="0" i="0" u="none" strike="noStrike" cap="none" normalizeH="0" baseline="0" dirty="0">
                      <a:ln>
                        <a:noFill/>
                      </a:ln>
                      <a:solidFill>
                        <a:schemeClr val="tx1"/>
                      </a:solidFill>
                      <a:effectLst/>
                      <a:latin typeface="Arial" pitchFamily="34" charset="0"/>
                      <a:cs typeface="Arial" pitchFamily="34" charset="0"/>
                    </a:endParaRPr>
                  </a:p>
                </p:txBody>
              </p:sp>
              <p:sp>
                <p:nvSpPr>
                  <p:cNvPr id="47" name="Freeform 35">
                    <a:extLst>
                      <a:ext uri="{FF2B5EF4-FFF2-40B4-BE49-F238E27FC236}">
                        <a16:creationId xmlns:a16="http://schemas.microsoft.com/office/drawing/2014/main" id="{4EC01E56-4417-2B45-BB89-9A1FA2B1076A}"/>
                      </a:ext>
                    </a:extLst>
                  </p:cNvPr>
                  <p:cNvSpPr>
                    <a:spLocks/>
                  </p:cNvSpPr>
                  <p:nvPr/>
                </p:nvSpPr>
                <p:spPr bwMode="auto">
                  <a:xfrm>
                    <a:off x="2255838" y="5603876"/>
                    <a:ext cx="1181100" cy="330200"/>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solidFill>
                    <a:srgbClr val="7030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48" name="Freeform 36">
                    <a:extLst>
                      <a:ext uri="{FF2B5EF4-FFF2-40B4-BE49-F238E27FC236}">
                        <a16:creationId xmlns:a16="http://schemas.microsoft.com/office/drawing/2014/main" id="{B078F97B-EB9D-7F47-94EB-47AAF463AA53}"/>
                      </a:ext>
                    </a:extLst>
                  </p:cNvPr>
                  <p:cNvSpPr>
                    <a:spLocks/>
                  </p:cNvSpPr>
                  <p:nvPr/>
                </p:nvSpPr>
                <p:spPr bwMode="auto">
                  <a:xfrm>
                    <a:off x="2255838" y="5603876"/>
                    <a:ext cx="1181100" cy="330200"/>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9" name="Rectangle 37">
                    <a:extLst>
                      <a:ext uri="{FF2B5EF4-FFF2-40B4-BE49-F238E27FC236}">
                        <a16:creationId xmlns:a16="http://schemas.microsoft.com/office/drawing/2014/main" id="{091C2D3F-33FB-9D41-B4F1-93AB8FD5FE12}"/>
                      </a:ext>
                    </a:extLst>
                  </p:cNvPr>
                  <p:cNvSpPr>
                    <a:spLocks noChangeArrowheads="1"/>
                  </p:cNvSpPr>
                  <p:nvPr/>
                </p:nvSpPr>
                <p:spPr bwMode="auto">
                  <a:xfrm>
                    <a:off x="2568575" y="5646738"/>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50" name="Rectangle 38">
                    <a:extLst>
                      <a:ext uri="{FF2B5EF4-FFF2-40B4-BE49-F238E27FC236}">
                        <a16:creationId xmlns:a16="http://schemas.microsoft.com/office/drawing/2014/main" id="{F03F63C3-76ED-7048-A1EE-D80C911794C3}"/>
                      </a:ext>
                    </a:extLst>
                  </p:cNvPr>
                  <p:cNvSpPr>
                    <a:spLocks noChangeArrowheads="1"/>
                  </p:cNvSpPr>
                  <p:nvPr/>
                </p:nvSpPr>
                <p:spPr bwMode="auto">
                  <a:xfrm>
                    <a:off x="2706689" y="5646739"/>
                    <a:ext cx="611847"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300" b="1" dirty="0">
                        <a:solidFill>
                          <a:srgbClr val="FFFFFF"/>
                        </a:solidFill>
                        <a:latin typeface="Segoe UI" pitchFamily="34" charset="0"/>
                        <a:cs typeface="Arial" pitchFamily="34" charset="0"/>
                      </a:rPr>
                      <a:t>1</a:t>
                    </a:r>
                    <a:r>
                      <a:rPr kumimoji="0" lang="es-ES" sz="1300" b="1" i="0" u="none" strike="noStrike" cap="none" normalizeH="0" baseline="0" dirty="0">
                        <a:ln>
                          <a:noFill/>
                        </a:ln>
                        <a:solidFill>
                          <a:srgbClr val="FFFFFF"/>
                        </a:solidFill>
                        <a:effectLst/>
                        <a:latin typeface="Segoe UI" pitchFamily="34" charset="0"/>
                        <a:cs typeface="Arial" pitchFamily="34" charset="0"/>
                      </a:rPr>
                      <a:t> BS SS</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51" name="Freeform 39">
                    <a:extLst>
                      <a:ext uri="{FF2B5EF4-FFF2-40B4-BE49-F238E27FC236}">
                        <a16:creationId xmlns:a16="http://schemas.microsoft.com/office/drawing/2014/main" id="{3D5E48DB-0C0F-C345-A8C2-E73C8F825D18}"/>
                      </a:ext>
                    </a:extLst>
                  </p:cNvPr>
                  <p:cNvSpPr>
                    <a:spLocks/>
                  </p:cNvSpPr>
                  <p:nvPr/>
                </p:nvSpPr>
                <p:spPr bwMode="auto">
                  <a:xfrm>
                    <a:off x="2255838" y="6099176"/>
                    <a:ext cx="1181100" cy="328613"/>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solidFill>
                    <a:srgbClr val="8399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52" name="Freeform 40">
                    <a:extLst>
                      <a:ext uri="{FF2B5EF4-FFF2-40B4-BE49-F238E27FC236}">
                        <a16:creationId xmlns:a16="http://schemas.microsoft.com/office/drawing/2014/main" id="{4FCEF1E5-ED8E-F046-A2BD-B0E3F6376EE4}"/>
                      </a:ext>
                    </a:extLst>
                  </p:cNvPr>
                  <p:cNvSpPr>
                    <a:spLocks/>
                  </p:cNvSpPr>
                  <p:nvPr/>
                </p:nvSpPr>
                <p:spPr bwMode="auto">
                  <a:xfrm>
                    <a:off x="2255838" y="6099176"/>
                    <a:ext cx="1181100" cy="328613"/>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3" name="Rectangle 41">
                    <a:extLst>
                      <a:ext uri="{FF2B5EF4-FFF2-40B4-BE49-F238E27FC236}">
                        <a16:creationId xmlns:a16="http://schemas.microsoft.com/office/drawing/2014/main" id="{272E44AC-6936-DC43-A814-968BD8F5B995}"/>
                      </a:ext>
                    </a:extLst>
                  </p:cNvPr>
                  <p:cNvSpPr>
                    <a:spLocks noChangeArrowheads="1"/>
                  </p:cNvSpPr>
                  <p:nvPr/>
                </p:nvSpPr>
                <p:spPr bwMode="auto">
                  <a:xfrm>
                    <a:off x="2632075" y="6142038"/>
                    <a:ext cx="1426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1 </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54" name="Rectangle 42">
                    <a:extLst>
                      <a:ext uri="{FF2B5EF4-FFF2-40B4-BE49-F238E27FC236}">
                        <a16:creationId xmlns:a16="http://schemas.microsoft.com/office/drawing/2014/main" id="{CD4057EB-D0A3-1947-94AC-A45523ED696F}"/>
                      </a:ext>
                    </a:extLst>
                  </p:cNvPr>
                  <p:cNvSpPr>
                    <a:spLocks noChangeArrowheads="1"/>
                  </p:cNvSpPr>
                  <p:nvPr/>
                </p:nvSpPr>
                <p:spPr bwMode="auto">
                  <a:xfrm>
                    <a:off x="2771775" y="6142038"/>
                    <a:ext cx="392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a:ln>
                          <a:noFill/>
                        </a:ln>
                        <a:solidFill>
                          <a:srgbClr val="FFFFFF"/>
                        </a:solidFill>
                        <a:effectLst/>
                        <a:latin typeface="Segoe UI" pitchFamily="34" charset="0"/>
                        <a:cs typeface="Arial" pitchFamily="34" charset="0"/>
                      </a:rPr>
                      <a:t>BSP</a:t>
                    </a:r>
                    <a:endParaRPr kumimoji="0" lang="es-ES" sz="1800" b="0" i="0" u="none" strike="noStrike" cap="none" normalizeH="0" baseline="0">
                      <a:ln>
                        <a:noFill/>
                      </a:ln>
                      <a:solidFill>
                        <a:schemeClr val="tx1"/>
                      </a:solidFill>
                      <a:effectLst/>
                      <a:latin typeface="Arial" pitchFamily="34" charset="0"/>
                      <a:cs typeface="Arial" pitchFamily="34" charset="0"/>
                    </a:endParaRPr>
                  </a:p>
                </p:txBody>
              </p:sp>
              <p:sp>
                <p:nvSpPr>
                  <p:cNvPr id="55" name="Freeform 43">
                    <a:extLst>
                      <a:ext uri="{FF2B5EF4-FFF2-40B4-BE49-F238E27FC236}">
                        <a16:creationId xmlns:a16="http://schemas.microsoft.com/office/drawing/2014/main" id="{40EE3337-AD41-D44A-B7B9-EC5169CD9081}"/>
                      </a:ext>
                    </a:extLst>
                  </p:cNvPr>
                  <p:cNvSpPr>
                    <a:spLocks/>
                  </p:cNvSpPr>
                  <p:nvPr/>
                </p:nvSpPr>
                <p:spPr bwMode="auto">
                  <a:xfrm>
                    <a:off x="3932238" y="5110163"/>
                    <a:ext cx="3111500" cy="406400"/>
                  </a:xfrm>
                  <a:custGeom>
                    <a:avLst/>
                    <a:gdLst>
                      <a:gd name="T0" fmla="*/ 121 w 5700"/>
                      <a:gd name="T1" fmla="*/ 907 h 907"/>
                      <a:gd name="T2" fmla="*/ 5579 w 5700"/>
                      <a:gd name="T3" fmla="*/ 907 h 907"/>
                      <a:gd name="T4" fmla="*/ 5700 w 5700"/>
                      <a:gd name="T5" fmla="*/ 786 h 907"/>
                      <a:gd name="T6" fmla="*/ 5700 w 5700"/>
                      <a:gd name="T7" fmla="*/ 120 h 907"/>
                      <a:gd name="T8" fmla="*/ 5579 w 5700"/>
                      <a:gd name="T9" fmla="*/ 0 h 907"/>
                      <a:gd name="T10" fmla="*/ 121 w 5700"/>
                      <a:gd name="T11" fmla="*/ 0 h 907"/>
                      <a:gd name="T12" fmla="*/ 0 w 5700"/>
                      <a:gd name="T13" fmla="*/ 120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2"/>
                          <a:pt x="5700" y="786"/>
                        </a:cubicBezTo>
                        <a:lnTo>
                          <a:pt x="5700" y="120"/>
                        </a:lnTo>
                        <a:cubicBezTo>
                          <a:pt x="5700" y="54"/>
                          <a:pt x="5646" y="0"/>
                          <a:pt x="5579" y="0"/>
                        </a:cubicBezTo>
                        <a:lnTo>
                          <a:pt x="121" y="0"/>
                        </a:lnTo>
                        <a:cubicBezTo>
                          <a:pt x="54" y="0"/>
                          <a:pt x="0" y="54"/>
                          <a:pt x="0" y="120"/>
                        </a:cubicBezTo>
                        <a:lnTo>
                          <a:pt x="0" y="786"/>
                        </a:lnTo>
                        <a:cubicBezTo>
                          <a:pt x="0" y="852"/>
                          <a:pt x="54" y="907"/>
                          <a:pt x="121" y="907"/>
                        </a:cubicBezTo>
                        <a:close/>
                      </a:path>
                    </a:pathLst>
                  </a:custGeom>
                  <a:solidFill>
                    <a:srgbClr val="E2A9A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56" name="Freeform 44">
                    <a:extLst>
                      <a:ext uri="{FF2B5EF4-FFF2-40B4-BE49-F238E27FC236}">
                        <a16:creationId xmlns:a16="http://schemas.microsoft.com/office/drawing/2014/main" id="{24AF606B-7D81-4649-AB61-52B443E53907}"/>
                      </a:ext>
                    </a:extLst>
                  </p:cNvPr>
                  <p:cNvSpPr>
                    <a:spLocks/>
                  </p:cNvSpPr>
                  <p:nvPr/>
                </p:nvSpPr>
                <p:spPr bwMode="auto">
                  <a:xfrm>
                    <a:off x="3903663" y="5110163"/>
                    <a:ext cx="3140075" cy="422275"/>
                  </a:xfrm>
                  <a:custGeom>
                    <a:avLst/>
                    <a:gdLst>
                      <a:gd name="T0" fmla="*/ 121 w 5700"/>
                      <a:gd name="T1" fmla="*/ 907 h 907"/>
                      <a:gd name="T2" fmla="*/ 5579 w 5700"/>
                      <a:gd name="T3" fmla="*/ 907 h 907"/>
                      <a:gd name="T4" fmla="*/ 5700 w 5700"/>
                      <a:gd name="T5" fmla="*/ 786 h 907"/>
                      <a:gd name="T6" fmla="*/ 5700 w 5700"/>
                      <a:gd name="T7" fmla="*/ 120 h 907"/>
                      <a:gd name="T8" fmla="*/ 5579 w 5700"/>
                      <a:gd name="T9" fmla="*/ 0 h 907"/>
                      <a:gd name="T10" fmla="*/ 121 w 5700"/>
                      <a:gd name="T11" fmla="*/ 0 h 907"/>
                      <a:gd name="T12" fmla="*/ 0 w 5700"/>
                      <a:gd name="T13" fmla="*/ 120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2"/>
                          <a:pt x="5700" y="786"/>
                        </a:cubicBezTo>
                        <a:lnTo>
                          <a:pt x="5700" y="120"/>
                        </a:lnTo>
                        <a:cubicBezTo>
                          <a:pt x="5700" y="54"/>
                          <a:pt x="5646" y="0"/>
                          <a:pt x="5579" y="0"/>
                        </a:cubicBezTo>
                        <a:lnTo>
                          <a:pt x="121" y="0"/>
                        </a:lnTo>
                        <a:cubicBezTo>
                          <a:pt x="54" y="0"/>
                          <a:pt x="0" y="54"/>
                          <a:pt x="0" y="120"/>
                        </a:cubicBezTo>
                        <a:lnTo>
                          <a:pt x="0" y="786"/>
                        </a:lnTo>
                        <a:cubicBezTo>
                          <a:pt x="0" y="852"/>
                          <a:pt x="54" y="907"/>
                          <a:pt x="121" y="907"/>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7" name="Rectangle 45">
                    <a:extLst>
                      <a:ext uri="{FF2B5EF4-FFF2-40B4-BE49-F238E27FC236}">
                        <a16:creationId xmlns:a16="http://schemas.microsoft.com/office/drawing/2014/main" id="{0CD5FE85-02F8-F742-A33E-3349CC4D704B}"/>
                      </a:ext>
                    </a:extLst>
                  </p:cNvPr>
                  <p:cNvSpPr>
                    <a:spLocks noChangeArrowheads="1"/>
                  </p:cNvSpPr>
                  <p:nvPr/>
                </p:nvSpPr>
                <p:spPr bwMode="auto">
                  <a:xfrm>
                    <a:off x="4368800" y="5137151"/>
                    <a:ext cx="23399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effectLst/>
                        <a:latin typeface="Segoe UI" pitchFamily="34" charset="0"/>
                        <a:cs typeface="Arial" pitchFamily="34" charset="0"/>
                      </a:rPr>
                      <a:t>SERVICIOS DE TRANSFUSIÓN </a:t>
                    </a:r>
                    <a:endParaRPr kumimoji="0" lang="es-ES" sz="1800" b="0" i="0" u="none" strike="noStrike" cap="none" normalizeH="0" baseline="0" dirty="0">
                      <a:ln>
                        <a:noFill/>
                      </a:ln>
                      <a:effectLst/>
                      <a:latin typeface="Arial" pitchFamily="34" charset="0"/>
                      <a:cs typeface="Arial" pitchFamily="34" charset="0"/>
                    </a:endParaRPr>
                  </a:p>
                </p:txBody>
              </p:sp>
              <p:sp>
                <p:nvSpPr>
                  <p:cNvPr id="58" name="Rectangle 46">
                    <a:extLst>
                      <a:ext uri="{FF2B5EF4-FFF2-40B4-BE49-F238E27FC236}">
                        <a16:creationId xmlns:a16="http://schemas.microsoft.com/office/drawing/2014/main" id="{A66EB044-97A0-0146-9864-5CBB1088F49F}"/>
                      </a:ext>
                    </a:extLst>
                  </p:cNvPr>
                  <p:cNvSpPr>
                    <a:spLocks noChangeArrowheads="1"/>
                  </p:cNvSpPr>
                  <p:nvPr/>
                </p:nvSpPr>
                <p:spPr bwMode="auto">
                  <a:xfrm>
                    <a:off x="4503738" y="5332413"/>
                    <a:ext cx="2185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effectLst/>
                        <a:latin typeface="Segoe UI" pitchFamily="34" charset="0"/>
                        <a:cs typeface="Arial" pitchFamily="34" charset="0"/>
                      </a:rPr>
                      <a:t>HOSPITALARIOS </a:t>
                    </a:r>
                    <a:r>
                      <a:rPr lang="es-ES" sz="1300" b="1" dirty="0">
                        <a:latin typeface="Segoe UI" pitchFamily="34" charset="0"/>
                        <a:cs typeface="Arial" pitchFamily="34" charset="0"/>
                      </a:rPr>
                      <a:t>II-</a:t>
                    </a:r>
                    <a:r>
                      <a:rPr kumimoji="0" lang="es-ES" sz="1300" b="1" i="0" u="none" strike="noStrike" cap="none" normalizeH="0" baseline="0" dirty="0">
                        <a:ln>
                          <a:noFill/>
                        </a:ln>
                        <a:effectLst/>
                        <a:latin typeface="Segoe UI" pitchFamily="34" charset="0"/>
                        <a:cs typeface="Arial" pitchFamily="34" charset="0"/>
                      </a:rPr>
                      <a:t>III NIVEL</a:t>
                    </a:r>
                    <a:endParaRPr kumimoji="0" lang="es-ES" sz="1800" b="0" i="0" u="none" strike="noStrike" cap="none" normalizeH="0" baseline="0" dirty="0">
                      <a:ln>
                        <a:noFill/>
                      </a:ln>
                      <a:effectLst/>
                      <a:latin typeface="Arial" pitchFamily="34" charset="0"/>
                      <a:cs typeface="Arial" pitchFamily="34" charset="0"/>
                    </a:endParaRPr>
                  </a:p>
                </p:txBody>
              </p:sp>
              <p:sp>
                <p:nvSpPr>
                  <p:cNvPr id="59" name="Freeform 47">
                    <a:extLst>
                      <a:ext uri="{FF2B5EF4-FFF2-40B4-BE49-F238E27FC236}">
                        <a16:creationId xmlns:a16="http://schemas.microsoft.com/office/drawing/2014/main" id="{70D2C028-13B1-9247-957B-6D204679D4EE}"/>
                      </a:ext>
                    </a:extLst>
                  </p:cNvPr>
                  <p:cNvSpPr>
                    <a:spLocks/>
                  </p:cNvSpPr>
                  <p:nvPr/>
                </p:nvSpPr>
                <p:spPr bwMode="auto">
                  <a:xfrm>
                    <a:off x="3937000" y="5516563"/>
                    <a:ext cx="1179512"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solidFill>
                    <a:srgbClr val="E2A9A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60" name="Freeform 48">
                    <a:extLst>
                      <a:ext uri="{FF2B5EF4-FFF2-40B4-BE49-F238E27FC236}">
                        <a16:creationId xmlns:a16="http://schemas.microsoft.com/office/drawing/2014/main" id="{21931A94-4C1C-B240-B863-B043DA9861D7}"/>
                      </a:ext>
                    </a:extLst>
                  </p:cNvPr>
                  <p:cNvSpPr>
                    <a:spLocks/>
                  </p:cNvSpPr>
                  <p:nvPr/>
                </p:nvSpPr>
                <p:spPr bwMode="auto">
                  <a:xfrm>
                    <a:off x="3937000" y="5532438"/>
                    <a:ext cx="1179512"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1" name="Rectangle 49">
                    <a:extLst>
                      <a:ext uri="{FF2B5EF4-FFF2-40B4-BE49-F238E27FC236}">
                        <a16:creationId xmlns:a16="http://schemas.microsoft.com/office/drawing/2014/main" id="{2DDEA09A-5B67-5F44-AB68-8A4AE16EBADF}"/>
                      </a:ext>
                    </a:extLst>
                  </p:cNvPr>
                  <p:cNvSpPr>
                    <a:spLocks noChangeArrowheads="1"/>
                  </p:cNvSpPr>
                  <p:nvPr/>
                </p:nvSpPr>
                <p:spPr bwMode="auto">
                  <a:xfrm>
                    <a:off x="4094163" y="5568951"/>
                    <a:ext cx="865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400" b="1" dirty="0">
                        <a:latin typeface="Arial" pitchFamily="34" charset="0"/>
                        <a:cs typeface="Arial" pitchFamily="34" charset="0"/>
                      </a:rPr>
                      <a:t>ST SS</a:t>
                    </a:r>
                    <a:endParaRPr kumimoji="0" lang="es-ES" sz="1400" b="1" i="0" u="none" strike="noStrike" cap="none" normalizeH="0" baseline="0" dirty="0">
                      <a:ln>
                        <a:noFill/>
                      </a:ln>
                      <a:solidFill>
                        <a:schemeClr val="tx1"/>
                      </a:solidFill>
                      <a:effectLst/>
                      <a:latin typeface="Arial" pitchFamily="34" charset="0"/>
                      <a:cs typeface="Arial" pitchFamily="34" charset="0"/>
                    </a:endParaRPr>
                  </a:p>
                </p:txBody>
              </p:sp>
              <p:sp>
                <p:nvSpPr>
                  <p:cNvPr id="62" name="Rectangle 50">
                    <a:extLst>
                      <a:ext uri="{FF2B5EF4-FFF2-40B4-BE49-F238E27FC236}">
                        <a16:creationId xmlns:a16="http://schemas.microsoft.com/office/drawing/2014/main" id="{1DE78B35-B5B7-4345-814E-C31511C650CF}"/>
                      </a:ext>
                    </a:extLst>
                  </p:cNvPr>
                  <p:cNvSpPr>
                    <a:spLocks noChangeArrowheads="1"/>
                  </p:cNvSpPr>
                  <p:nvPr/>
                </p:nvSpPr>
                <p:spPr bwMode="auto">
                  <a:xfrm>
                    <a:off x="4318000" y="5646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63" name="Freeform 51">
                    <a:extLst>
                      <a:ext uri="{FF2B5EF4-FFF2-40B4-BE49-F238E27FC236}">
                        <a16:creationId xmlns:a16="http://schemas.microsoft.com/office/drawing/2014/main" id="{522E8692-1F88-0E4D-842E-39D5B7DDC1AB}"/>
                      </a:ext>
                    </a:extLst>
                  </p:cNvPr>
                  <p:cNvSpPr>
                    <a:spLocks/>
                  </p:cNvSpPr>
                  <p:nvPr/>
                </p:nvSpPr>
                <p:spPr bwMode="auto">
                  <a:xfrm>
                    <a:off x="3930647" y="5869091"/>
                    <a:ext cx="2200975" cy="584098"/>
                  </a:xfrm>
                  <a:custGeom>
                    <a:avLst/>
                    <a:gdLst>
                      <a:gd name="T0" fmla="*/ 121 w 5700"/>
                      <a:gd name="T1" fmla="*/ 907 h 907"/>
                      <a:gd name="T2" fmla="*/ 5579 w 5700"/>
                      <a:gd name="T3" fmla="*/ 907 h 907"/>
                      <a:gd name="T4" fmla="*/ 5700 w 5700"/>
                      <a:gd name="T5" fmla="*/ 786 h 907"/>
                      <a:gd name="T6" fmla="*/ 5700 w 5700"/>
                      <a:gd name="T7" fmla="*/ 121 h 907"/>
                      <a:gd name="T8" fmla="*/ 5579 w 5700"/>
                      <a:gd name="T9" fmla="*/ 0 h 907"/>
                      <a:gd name="T10" fmla="*/ 121 w 5700"/>
                      <a:gd name="T11" fmla="*/ 0 h 907"/>
                      <a:gd name="T12" fmla="*/ 0 w 5700"/>
                      <a:gd name="T13" fmla="*/ 121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3"/>
                          <a:pt x="5700" y="786"/>
                        </a:cubicBezTo>
                        <a:lnTo>
                          <a:pt x="5700" y="121"/>
                        </a:lnTo>
                        <a:cubicBezTo>
                          <a:pt x="5700" y="54"/>
                          <a:pt x="5646" y="0"/>
                          <a:pt x="5579" y="0"/>
                        </a:cubicBezTo>
                        <a:lnTo>
                          <a:pt x="121" y="0"/>
                        </a:lnTo>
                        <a:cubicBezTo>
                          <a:pt x="54" y="0"/>
                          <a:pt x="0" y="54"/>
                          <a:pt x="0" y="121"/>
                        </a:cubicBezTo>
                        <a:lnTo>
                          <a:pt x="0" y="786"/>
                        </a:lnTo>
                        <a:cubicBezTo>
                          <a:pt x="0" y="853"/>
                          <a:pt x="54" y="907"/>
                          <a:pt x="121" y="907"/>
                        </a:cubicBezTo>
                        <a:close/>
                      </a:path>
                    </a:pathLst>
                  </a:custGeom>
                  <a:solidFill>
                    <a:srgbClr val="E2A9A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64" name="Freeform 52">
                    <a:extLst>
                      <a:ext uri="{FF2B5EF4-FFF2-40B4-BE49-F238E27FC236}">
                        <a16:creationId xmlns:a16="http://schemas.microsoft.com/office/drawing/2014/main" id="{1C83102E-E226-6449-A65E-8DBBEFF2BD48}"/>
                      </a:ext>
                    </a:extLst>
                  </p:cNvPr>
                  <p:cNvSpPr>
                    <a:spLocks/>
                  </p:cNvSpPr>
                  <p:nvPr/>
                </p:nvSpPr>
                <p:spPr bwMode="auto">
                  <a:xfrm>
                    <a:off x="3932238" y="5845176"/>
                    <a:ext cx="2187575" cy="608013"/>
                  </a:xfrm>
                  <a:custGeom>
                    <a:avLst/>
                    <a:gdLst>
                      <a:gd name="T0" fmla="*/ 121 w 5700"/>
                      <a:gd name="T1" fmla="*/ 907 h 907"/>
                      <a:gd name="T2" fmla="*/ 5579 w 5700"/>
                      <a:gd name="T3" fmla="*/ 907 h 907"/>
                      <a:gd name="T4" fmla="*/ 5700 w 5700"/>
                      <a:gd name="T5" fmla="*/ 786 h 907"/>
                      <a:gd name="T6" fmla="*/ 5700 w 5700"/>
                      <a:gd name="T7" fmla="*/ 121 h 907"/>
                      <a:gd name="T8" fmla="*/ 5579 w 5700"/>
                      <a:gd name="T9" fmla="*/ 0 h 907"/>
                      <a:gd name="T10" fmla="*/ 121 w 5700"/>
                      <a:gd name="T11" fmla="*/ 0 h 907"/>
                      <a:gd name="T12" fmla="*/ 0 w 5700"/>
                      <a:gd name="T13" fmla="*/ 121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3"/>
                          <a:pt x="5700" y="786"/>
                        </a:cubicBezTo>
                        <a:lnTo>
                          <a:pt x="5700" y="121"/>
                        </a:lnTo>
                        <a:cubicBezTo>
                          <a:pt x="5700" y="54"/>
                          <a:pt x="5646" y="0"/>
                          <a:pt x="5579" y="0"/>
                        </a:cubicBezTo>
                        <a:lnTo>
                          <a:pt x="121" y="0"/>
                        </a:lnTo>
                        <a:cubicBezTo>
                          <a:pt x="54" y="0"/>
                          <a:pt x="0" y="54"/>
                          <a:pt x="0" y="121"/>
                        </a:cubicBezTo>
                        <a:lnTo>
                          <a:pt x="0" y="786"/>
                        </a:lnTo>
                        <a:cubicBezTo>
                          <a:pt x="0" y="853"/>
                          <a:pt x="54" y="907"/>
                          <a:pt x="121" y="907"/>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5" name="Rectangle 53">
                    <a:extLst>
                      <a:ext uri="{FF2B5EF4-FFF2-40B4-BE49-F238E27FC236}">
                        <a16:creationId xmlns:a16="http://schemas.microsoft.com/office/drawing/2014/main" id="{63A1C67A-C08D-E247-88D3-9BAD10EDDC08}"/>
                      </a:ext>
                    </a:extLst>
                  </p:cNvPr>
                  <p:cNvSpPr>
                    <a:spLocks noChangeArrowheads="1"/>
                  </p:cNvSpPr>
                  <p:nvPr/>
                </p:nvSpPr>
                <p:spPr bwMode="auto">
                  <a:xfrm>
                    <a:off x="4053683" y="6068497"/>
                    <a:ext cx="2201862" cy="1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effectLst/>
                        <a:latin typeface="Arial Narrow" pitchFamily="34" charset="0"/>
                        <a:cs typeface="Arial" pitchFamily="34" charset="0"/>
                      </a:rPr>
                      <a:t>ST</a:t>
                    </a:r>
                    <a:r>
                      <a:rPr kumimoji="0" lang="es-ES" sz="1200" b="1" i="0" u="none" strike="noStrike" cap="none" normalizeH="0" dirty="0">
                        <a:ln>
                          <a:noFill/>
                        </a:ln>
                        <a:effectLst/>
                        <a:latin typeface="Arial Narrow" pitchFamily="34" charset="0"/>
                        <a:cs typeface="Arial" pitchFamily="34" charset="0"/>
                      </a:rPr>
                      <a:t> </a:t>
                    </a:r>
                    <a:r>
                      <a:rPr kumimoji="0" lang="es-ES" sz="1200" b="1" i="0" u="none" strike="noStrike" cap="none" normalizeH="0" baseline="0" dirty="0">
                        <a:ln>
                          <a:noFill/>
                        </a:ln>
                        <a:effectLst/>
                        <a:latin typeface="Arial Narrow" pitchFamily="34" charset="0"/>
                        <a:cs typeface="Arial" pitchFamily="34" charset="0"/>
                      </a:rPr>
                      <a:t>PRIVADOS</a:t>
                    </a:r>
                    <a:endParaRPr kumimoji="0" lang="es-ES" sz="1200" b="0" i="0" u="none" strike="noStrike" cap="none" normalizeH="0" baseline="0" dirty="0">
                      <a:ln>
                        <a:noFill/>
                      </a:ln>
                      <a:effectLst/>
                      <a:latin typeface="Arial Narrow" pitchFamily="34" charset="0"/>
                      <a:cs typeface="Arial" pitchFamily="34" charset="0"/>
                    </a:endParaRPr>
                  </a:p>
                </p:txBody>
              </p:sp>
              <p:sp>
                <p:nvSpPr>
                  <p:cNvPr id="66" name="Freeform 55">
                    <a:extLst>
                      <a:ext uri="{FF2B5EF4-FFF2-40B4-BE49-F238E27FC236}">
                        <a16:creationId xmlns:a16="http://schemas.microsoft.com/office/drawing/2014/main" id="{BA6C3DAB-CBA0-8640-A85E-133861F57A4A}"/>
                      </a:ext>
                    </a:extLst>
                  </p:cNvPr>
                  <p:cNvSpPr>
                    <a:spLocks/>
                  </p:cNvSpPr>
                  <p:nvPr/>
                </p:nvSpPr>
                <p:spPr bwMode="auto">
                  <a:xfrm>
                    <a:off x="7539037"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67" name="Freeform 56">
                    <a:extLst>
                      <a:ext uri="{FF2B5EF4-FFF2-40B4-BE49-F238E27FC236}">
                        <a16:creationId xmlns:a16="http://schemas.microsoft.com/office/drawing/2014/main" id="{2EC853AA-3219-DD47-BCF7-2EAE89E1DBAE}"/>
                      </a:ext>
                    </a:extLst>
                  </p:cNvPr>
                  <p:cNvSpPr>
                    <a:spLocks/>
                  </p:cNvSpPr>
                  <p:nvPr/>
                </p:nvSpPr>
                <p:spPr bwMode="auto">
                  <a:xfrm>
                    <a:off x="7539037"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8" name="Rectangle 57">
                    <a:extLst>
                      <a:ext uri="{FF2B5EF4-FFF2-40B4-BE49-F238E27FC236}">
                        <a16:creationId xmlns:a16="http://schemas.microsoft.com/office/drawing/2014/main" id="{57EC9164-D5EC-F64E-AEF0-557B668DA4AA}"/>
                      </a:ext>
                    </a:extLst>
                  </p:cNvPr>
                  <p:cNvSpPr>
                    <a:spLocks noChangeArrowheads="1"/>
                  </p:cNvSpPr>
                  <p:nvPr/>
                </p:nvSpPr>
                <p:spPr bwMode="auto">
                  <a:xfrm>
                    <a:off x="7896225" y="5153026"/>
                    <a:ext cx="5762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SEDES</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69" name="Freeform 58">
                    <a:extLst>
                      <a:ext uri="{FF2B5EF4-FFF2-40B4-BE49-F238E27FC236}">
                        <a16:creationId xmlns:a16="http://schemas.microsoft.com/office/drawing/2014/main" id="{5FCBCCDB-C882-E340-BE08-120182DCDFCA}"/>
                      </a:ext>
                    </a:extLst>
                  </p:cNvPr>
                  <p:cNvSpPr>
                    <a:spLocks/>
                  </p:cNvSpPr>
                  <p:nvPr/>
                </p:nvSpPr>
                <p:spPr bwMode="auto">
                  <a:xfrm>
                    <a:off x="7518400" y="6019801"/>
                    <a:ext cx="1181100" cy="330200"/>
                  </a:xfrm>
                  <a:custGeom>
                    <a:avLst/>
                    <a:gdLst>
                      <a:gd name="T0" fmla="*/ 121 w 2161"/>
                      <a:gd name="T1" fmla="*/ 605 h 605"/>
                      <a:gd name="T2" fmla="*/ 2040 w 2161"/>
                      <a:gd name="T3" fmla="*/ 605 h 605"/>
                      <a:gd name="T4" fmla="*/ 2161 w 2161"/>
                      <a:gd name="T5" fmla="*/ 484 h 605"/>
                      <a:gd name="T6" fmla="*/ 2161 w 2161"/>
                      <a:gd name="T7" fmla="*/ 121 h 605"/>
                      <a:gd name="T8" fmla="*/ 2040 w 2161"/>
                      <a:gd name="T9" fmla="*/ 0 h 605"/>
                      <a:gd name="T10" fmla="*/ 121 w 2161"/>
                      <a:gd name="T11" fmla="*/ 0 h 605"/>
                      <a:gd name="T12" fmla="*/ 0 w 2161"/>
                      <a:gd name="T13" fmla="*/ 121 h 605"/>
                      <a:gd name="T14" fmla="*/ 0 w 2161"/>
                      <a:gd name="T15" fmla="*/ 484 h 605"/>
                      <a:gd name="T16" fmla="*/ 121 w 2161"/>
                      <a:gd name="T17" fmla="*/ 60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5">
                        <a:moveTo>
                          <a:pt x="121" y="605"/>
                        </a:moveTo>
                        <a:lnTo>
                          <a:pt x="2040" y="605"/>
                        </a:lnTo>
                        <a:cubicBezTo>
                          <a:pt x="2107" y="605"/>
                          <a:pt x="2161" y="551"/>
                          <a:pt x="2161" y="484"/>
                        </a:cubicBezTo>
                        <a:lnTo>
                          <a:pt x="2161" y="121"/>
                        </a:lnTo>
                        <a:cubicBezTo>
                          <a:pt x="2161" y="55"/>
                          <a:pt x="2107" y="0"/>
                          <a:pt x="2040" y="0"/>
                        </a:cubicBezTo>
                        <a:lnTo>
                          <a:pt x="121" y="0"/>
                        </a:lnTo>
                        <a:cubicBezTo>
                          <a:pt x="54" y="0"/>
                          <a:pt x="0" y="55"/>
                          <a:pt x="0" y="121"/>
                        </a:cubicBezTo>
                        <a:lnTo>
                          <a:pt x="0" y="484"/>
                        </a:lnTo>
                        <a:cubicBezTo>
                          <a:pt x="0" y="551"/>
                          <a:pt x="54" y="605"/>
                          <a:pt x="121" y="605"/>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70" name="Freeform 59">
                    <a:extLst>
                      <a:ext uri="{FF2B5EF4-FFF2-40B4-BE49-F238E27FC236}">
                        <a16:creationId xmlns:a16="http://schemas.microsoft.com/office/drawing/2014/main" id="{ADBA0E3E-5589-DA43-ADCE-28DB79B235EC}"/>
                      </a:ext>
                    </a:extLst>
                  </p:cNvPr>
                  <p:cNvSpPr>
                    <a:spLocks/>
                  </p:cNvSpPr>
                  <p:nvPr/>
                </p:nvSpPr>
                <p:spPr bwMode="auto">
                  <a:xfrm>
                    <a:off x="7514582" y="6026151"/>
                    <a:ext cx="1181100" cy="330200"/>
                  </a:xfrm>
                  <a:custGeom>
                    <a:avLst/>
                    <a:gdLst>
                      <a:gd name="T0" fmla="*/ 121 w 2161"/>
                      <a:gd name="T1" fmla="*/ 605 h 605"/>
                      <a:gd name="T2" fmla="*/ 2040 w 2161"/>
                      <a:gd name="T3" fmla="*/ 605 h 605"/>
                      <a:gd name="T4" fmla="*/ 2161 w 2161"/>
                      <a:gd name="T5" fmla="*/ 484 h 605"/>
                      <a:gd name="T6" fmla="*/ 2161 w 2161"/>
                      <a:gd name="T7" fmla="*/ 121 h 605"/>
                      <a:gd name="T8" fmla="*/ 2040 w 2161"/>
                      <a:gd name="T9" fmla="*/ 0 h 605"/>
                      <a:gd name="T10" fmla="*/ 121 w 2161"/>
                      <a:gd name="T11" fmla="*/ 0 h 605"/>
                      <a:gd name="T12" fmla="*/ 0 w 2161"/>
                      <a:gd name="T13" fmla="*/ 121 h 605"/>
                      <a:gd name="T14" fmla="*/ 0 w 2161"/>
                      <a:gd name="T15" fmla="*/ 484 h 605"/>
                      <a:gd name="T16" fmla="*/ 121 w 2161"/>
                      <a:gd name="T17" fmla="*/ 60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5">
                        <a:moveTo>
                          <a:pt x="121" y="605"/>
                        </a:moveTo>
                        <a:lnTo>
                          <a:pt x="2040" y="605"/>
                        </a:lnTo>
                        <a:cubicBezTo>
                          <a:pt x="2107" y="605"/>
                          <a:pt x="2161" y="551"/>
                          <a:pt x="2161" y="484"/>
                        </a:cubicBezTo>
                        <a:lnTo>
                          <a:pt x="2161" y="121"/>
                        </a:lnTo>
                        <a:cubicBezTo>
                          <a:pt x="2161" y="55"/>
                          <a:pt x="2107" y="0"/>
                          <a:pt x="2040" y="0"/>
                        </a:cubicBezTo>
                        <a:lnTo>
                          <a:pt x="121" y="0"/>
                        </a:lnTo>
                        <a:cubicBezTo>
                          <a:pt x="54" y="0"/>
                          <a:pt x="0" y="55"/>
                          <a:pt x="0" y="121"/>
                        </a:cubicBezTo>
                        <a:lnTo>
                          <a:pt x="0" y="484"/>
                        </a:lnTo>
                        <a:cubicBezTo>
                          <a:pt x="0" y="551"/>
                          <a:pt x="54" y="605"/>
                          <a:pt x="121" y="605"/>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1" name="Rectangle 60">
                    <a:extLst>
                      <a:ext uri="{FF2B5EF4-FFF2-40B4-BE49-F238E27FC236}">
                        <a16:creationId xmlns:a16="http://schemas.microsoft.com/office/drawing/2014/main" id="{24629CEB-D26E-E645-B0B2-11082D717564}"/>
                      </a:ext>
                    </a:extLst>
                  </p:cNvPr>
                  <p:cNvSpPr>
                    <a:spLocks noChangeArrowheads="1"/>
                  </p:cNvSpPr>
                  <p:nvPr/>
                </p:nvSpPr>
                <p:spPr bwMode="auto">
                  <a:xfrm>
                    <a:off x="7908906" y="6085148"/>
                    <a:ext cx="420964"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GAM</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73" name="Line 68">
                    <a:extLst>
                      <a:ext uri="{FF2B5EF4-FFF2-40B4-BE49-F238E27FC236}">
                        <a16:creationId xmlns:a16="http://schemas.microsoft.com/office/drawing/2014/main" id="{AE6FFDC4-6F38-0843-A7D9-A2CB88124F78}"/>
                      </a:ext>
                    </a:extLst>
                  </p:cNvPr>
                  <p:cNvSpPr>
                    <a:spLocks noChangeShapeType="1"/>
                  </p:cNvSpPr>
                  <p:nvPr/>
                </p:nvSpPr>
                <p:spPr bwMode="auto">
                  <a:xfrm>
                    <a:off x="4303713" y="4087813"/>
                    <a:ext cx="0" cy="6350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4" name="Freeform 69">
                    <a:extLst>
                      <a:ext uri="{FF2B5EF4-FFF2-40B4-BE49-F238E27FC236}">
                        <a16:creationId xmlns:a16="http://schemas.microsoft.com/office/drawing/2014/main" id="{B6C36B5B-43B5-2F41-AA9B-C649CC743B00}"/>
                      </a:ext>
                    </a:extLst>
                  </p:cNvPr>
                  <p:cNvSpPr>
                    <a:spLocks/>
                  </p:cNvSpPr>
                  <p:nvPr/>
                </p:nvSpPr>
                <p:spPr bwMode="auto">
                  <a:xfrm>
                    <a:off x="4227513" y="3954463"/>
                    <a:ext cx="152400" cy="152400"/>
                  </a:xfrm>
                  <a:custGeom>
                    <a:avLst/>
                    <a:gdLst>
                      <a:gd name="T0" fmla="*/ 0 w 96"/>
                      <a:gd name="T1" fmla="*/ 96 h 96"/>
                      <a:gd name="T2" fmla="*/ 48 w 96"/>
                      <a:gd name="T3" fmla="*/ 0 h 96"/>
                      <a:gd name="T4" fmla="*/ 96 w 96"/>
                      <a:gd name="T5" fmla="*/ 96 h 96"/>
                      <a:gd name="T6" fmla="*/ 0 w 96"/>
                      <a:gd name="T7" fmla="*/ 96 h 96"/>
                    </a:gdLst>
                    <a:ahLst/>
                    <a:cxnLst>
                      <a:cxn ang="0">
                        <a:pos x="T0" y="T1"/>
                      </a:cxn>
                      <a:cxn ang="0">
                        <a:pos x="T2" y="T3"/>
                      </a:cxn>
                      <a:cxn ang="0">
                        <a:pos x="T4" y="T5"/>
                      </a:cxn>
                      <a:cxn ang="0">
                        <a:pos x="T6" y="T7"/>
                      </a:cxn>
                    </a:cxnLst>
                    <a:rect l="0" t="0" r="r" b="b"/>
                    <a:pathLst>
                      <a:path w="96" h="96">
                        <a:moveTo>
                          <a:pt x="0" y="96"/>
                        </a:moveTo>
                        <a:lnTo>
                          <a:pt x="48" y="0"/>
                        </a:lnTo>
                        <a:lnTo>
                          <a:pt x="96" y="96"/>
                        </a:lnTo>
                        <a:lnTo>
                          <a:pt x="0"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5" name="Freeform 70">
                    <a:extLst>
                      <a:ext uri="{FF2B5EF4-FFF2-40B4-BE49-F238E27FC236}">
                        <a16:creationId xmlns:a16="http://schemas.microsoft.com/office/drawing/2014/main" id="{9C3825DB-B3C1-8849-8D27-668C1003E528}"/>
                      </a:ext>
                    </a:extLst>
                  </p:cNvPr>
                  <p:cNvSpPr>
                    <a:spLocks/>
                  </p:cNvSpPr>
                  <p:nvPr/>
                </p:nvSpPr>
                <p:spPr bwMode="auto">
                  <a:xfrm>
                    <a:off x="4227513" y="4133851"/>
                    <a:ext cx="152400" cy="150813"/>
                  </a:xfrm>
                  <a:custGeom>
                    <a:avLst/>
                    <a:gdLst>
                      <a:gd name="T0" fmla="*/ 96 w 96"/>
                      <a:gd name="T1" fmla="*/ 0 h 95"/>
                      <a:gd name="T2" fmla="*/ 48 w 96"/>
                      <a:gd name="T3" fmla="*/ 95 h 95"/>
                      <a:gd name="T4" fmla="*/ 0 w 96"/>
                      <a:gd name="T5" fmla="*/ 0 h 95"/>
                      <a:gd name="T6" fmla="*/ 96 w 96"/>
                      <a:gd name="T7" fmla="*/ 0 h 95"/>
                    </a:gdLst>
                    <a:ahLst/>
                    <a:cxnLst>
                      <a:cxn ang="0">
                        <a:pos x="T0" y="T1"/>
                      </a:cxn>
                      <a:cxn ang="0">
                        <a:pos x="T2" y="T3"/>
                      </a:cxn>
                      <a:cxn ang="0">
                        <a:pos x="T4" y="T5"/>
                      </a:cxn>
                      <a:cxn ang="0">
                        <a:pos x="T6" y="T7"/>
                      </a:cxn>
                    </a:cxnLst>
                    <a:rect l="0" t="0" r="r" b="b"/>
                    <a:pathLst>
                      <a:path w="96" h="95">
                        <a:moveTo>
                          <a:pt x="96" y="0"/>
                        </a:moveTo>
                        <a:lnTo>
                          <a:pt x="48" y="95"/>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6" name="Freeform 71">
                    <a:extLst>
                      <a:ext uri="{FF2B5EF4-FFF2-40B4-BE49-F238E27FC236}">
                        <a16:creationId xmlns:a16="http://schemas.microsoft.com/office/drawing/2014/main" id="{88FB9917-7970-E044-86FF-673DCC97C92B}"/>
                      </a:ext>
                    </a:extLst>
                  </p:cNvPr>
                  <p:cNvSpPr>
                    <a:spLocks noEditPoints="1"/>
                  </p:cNvSpPr>
                  <p:nvPr/>
                </p:nvSpPr>
                <p:spPr bwMode="auto">
                  <a:xfrm>
                    <a:off x="1146175" y="4508501"/>
                    <a:ext cx="1363662" cy="490538"/>
                  </a:xfrm>
                  <a:custGeom>
                    <a:avLst/>
                    <a:gdLst>
                      <a:gd name="T0" fmla="*/ 2454 w 2496"/>
                      <a:gd name="T1" fmla="*/ 85 h 900"/>
                      <a:gd name="T2" fmla="*/ 2198 w 2496"/>
                      <a:gd name="T3" fmla="*/ 85 h 900"/>
                      <a:gd name="T4" fmla="*/ 2198 w 2496"/>
                      <a:gd name="T5" fmla="*/ 85 h 900"/>
                      <a:gd name="T6" fmla="*/ 2155 w 2496"/>
                      <a:gd name="T7" fmla="*/ 42 h 900"/>
                      <a:gd name="T8" fmla="*/ 2198 w 2496"/>
                      <a:gd name="T9" fmla="*/ 0 h 900"/>
                      <a:gd name="T10" fmla="*/ 2454 w 2496"/>
                      <a:gd name="T11" fmla="*/ 0 h 900"/>
                      <a:gd name="T12" fmla="*/ 2454 w 2496"/>
                      <a:gd name="T13" fmla="*/ 0 h 900"/>
                      <a:gd name="T14" fmla="*/ 2496 w 2496"/>
                      <a:gd name="T15" fmla="*/ 42 h 900"/>
                      <a:gd name="T16" fmla="*/ 2454 w 2496"/>
                      <a:gd name="T17" fmla="*/ 85 h 900"/>
                      <a:gd name="T18" fmla="*/ 1942 w 2496"/>
                      <a:gd name="T19" fmla="*/ 85 h 900"/>
                      <a:gd name="T20" fmla="*/ 1686 w 2496"/>
                      <a:gd name="T21" fmla="*/ 85 h 900"/>
                      <a:gd name="T22" fmla="*/ 1686 w 2496"/>
                      <a:gd name="T23" fmla="*/ 85 h 900"/>
                      <a:gd name="T24" fmla="*/ 1643 w 2496"/>
                      <a:gd name="T25" fmla="*/ 42 h 900"/>
                      <a:gd name="T26" fmla="*/ 1686 w 2496"/>
                      <a:gd name="T27" fmla="*/ 0 h 900"/>
                      <a:gd name="T28" fmla="*/ 1942 w 2496"/>
                      <a:gd name="T29" fmla="*/ 0 h 900"/>
                      <a:gd name="T30" fmla="*/ 1942 w 2496"/>
                      <a:gd name="T31" fmla="*/ 0 h 900"/>
                      <a:gd name="T32" fmla="*/ 1984 w 2496"/>
                      <a:gd name="T33" fmla="*/ 42 h 900"/>
                      <a:gd name="T34" fmla="*/ 1942 w 2496"/>
                      <a:gd name="T35" fmla="*/ 85 h 900"/>
                      <a:gd name="T36" fmla="*/ 1430 w 2496"/>
                      <a:gd name="T37" fmla="*/ 85 h 900"/>
                      <a:gd name="T38" fmla="*/ 1174 w 2496"/>
                      <a:gd name="T39" fmla="*/ 85 h 900"/>
                      <a:gd name="T40" fmla="*/ 1174 w 2496"/>
                      <a:gd name="T41" fmla="*/ 85 h 900"/>
                      <a:gd name="T42" fmla="*/ 1131 w 2496"/>
                      <a:gd name="T43" fmla="*/ 42 h 900"/>
                      <a:gd name="T44" fmla="*/ 1174 w 2496"/>
                      <a:gd name="T45" fmla="*/ 0 h 900"/>
                      <a:gd name="T46" fmla="*/ 1430 w 2496"/>
                      <a:gd name="T47" fmla="*/ 0 h 900"/>
                      <a:gd name="T48" fmla="*/ 1430 w 2496"/>
                      <a:gd name="T49" fmla="*/ 0 h 900"/>
                      <a:gd name="T50" fmla="*/ 1472 w 2496"/>
                      <a:gd name="T51" fmla="*/ 42 h 900"/>
                      <a:gd name="T52" fmla="*/ 1430 w 2496"/>
                      <a:gd name="T53" fmla="*/ 85 h 900"/>
                      <a:gd name="T54" fmla="*/ 918 w 2496"/>
                      <a:gd name="T55" fmla="*/ 85 h 900"/>
                      <a:gd name="T56" fmla="*/ 662 w 2496"/>
                      <a:gd name="T57" fmla="*/ 85 h 900"/>
                      <a:gd name="T58" fmla="*/ 662 w 2496"/>
                      <a:gd name="T59" fmla="*/ 85 h 900"/>
                      <a:gd name="T60" fmla="*/ 619 w 2496"/>
                      <a:gd name="T61" fmla="*/ 42 h 900"/>
                      <a:gd name="T62" fmla="*/ 662 w 2496"/>
                      <a:gd name="T63" fmla="*/ 0 h 900"/>
                      <a:gd name="T64" fmla="*/ 918 w 2496"/>
                      <a:gd name="T65" fmla="*/ 0 h 900"/>
                      <a:gd name="T66" fmla="*/ 918 w 2496"/>
                      <a:gd name="T67" fmla="*/ 0 h 900"/>
                      <a:gd name="T68" fmla="*/ 960 w 2496"/>
                      <a:gd name="T69" fmla="*/ 42 h 900"/>
                      <a:gd name="T70" fmla="*/ 918 w 2496"/>
                      <a:gd name="T71" fmla="*/ 85 h 900"/>
                      <a:gd name="T72" fmla="*/ 406 w 2496"/>
                      <a:gd name="T73" fmla="*/ 85 h 900"/>
                      <a:gd name="T74" fmla="*/ 150 w 2496"/>
                      <a:gd name="T75" fmla="*/ 85 h 900"/>
                      <a:gd name="T76" fmla="*/ 150 w 2496"/>
                      <a:gd name="T77" fmla="*/ 85 h 900"/>
                      <a:gd name="T78" fmla="*/ 107 w 2496"/>
                      <a:gd name="T79" fmla="*/ 42 h 900"/>
                      <a:gd name="T80" fmla="*/ 150 w 2496"/>
                      <a:gd name="T81" fmla="*/ 0 h 900"/>
                      <a:gd name="T82" fmla="*/ 406 w 2496"/>
                      <a:gd name="T83" fmla="*/ 0 h 900"/>
                      <a:gd name="T84" fmla="*/ 406 w 2496"/>
                      <a:gd name="T85" fmla="*/ 0 h 900"/>
                      <a:gd name="T86" fmla="*/ 448 w 2496"/>
                      <a:gd name="T87" fmla="*/ 42 h 900"/>
                      <a:gd name="T88" fmla="*/ 406 w 2496"/>
                      <a:gd name="T89" fmla="*/ 85 h 900"/>
                      <a:gd name="T90" fmla="*/ 85 w 2496"/>
                      <a:gd name="T91" fmla="*/ 191 h 900"/>
                      <a:gd name="T92" fmla="*/ 85 w 2496"/>
                      <a:gd name="T93" fmla="*/ 447 h 900"/>
                      <a:gd name="T94" fmla="*/ 43 w 2496"/>
                      <a:gd name="T95" fmla="*/ 490 h 900"/>
                      <a:gd name="T96" fmla="*/ 0 w 2496"/>
                      <a:gd name="T97" fmla="*/ 447 h 900"/>
                      <a:gd name="T98" fmla="*/ 0 w 2496"/>
                      <a:gd name="T99" fmla="*/ 191 h 900"/>
                      <a:gd name="T100" fmla="*/ 43 w 2496"/>
                      <a:gd name="T101" fmla="*/ 148 h 900"/>
                      <a:gd name="T102" fmla="*/ 85 w 2496"/>
                      <a:gd name="T103" fmla="*/ 191 h 900"/>
                      <a:gd name="T104" fmla="*/ 85 w 2496"/>
                      <a:gd name="T105" fmla="*/ 703 h 900"/>
                      <a:gd name="T106" fmla="*/ 85 w 2496"/>
                      <a:gd name="T107" fmla="*/ 857 h 900"/>
                      <a:gd name="T108" fmla="*/ 43 w 2496"/>
                      <a:gd name="T109" fmla="*/ 900 h 900"/>
                      <a:gd name="T110" fmla="*/ 0 w 2496"/>
                      <a:gd name="T111" fmla="*/ 857 h 900"/>
                      <a:gd name="T112" fmla="*/ 0 w 2496"/>
                      <a:gd name="T113" fmla="*/ 703 h 900"/>
                      <a:gd name="T114" fmla="*/ 43 w 2496"/>
                      <a:gd name="T115" fmla="*/ 660 h 900"/>
                      <a:gd name="T116" fmla="*/ 85 w 2496"/>
                      <a:gd name="T117" fmla="*/ 70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6" h="900">
                        <a:moveTo>
                          <a:pt x="2454" y="85"/>
                        </a:moveTo>
                        <a:lnTo>
                          <a:pt x="2198" y="85"/>
                        </a:lnTo>
                        <a:lnTo>
                          <a:pt x="2198" y="85"/>
                        </a:lnTo>
                        <a:cubicBezTo>
                          <a:pt x="2174" y="85"/>
                          <a:pt x="2155" y="66"/>
                          <a:pt x="2155" y="42"/>
                        </a:cubicBezTo>
                        <a:cubicBezTo>
                          <a:pt x="2155" y="19"/>
                          <a:pt x="2174" y="0"/>
                          <a:pt x="2198" y="0"/>
                        </a:cubicBezTo>
                        <a:lnTo>
                          <a:pt x="2454" y="0"/>
                        </a:lnTo>
                        <a:lnTo>
                          <a:pt x="2454" y="0"/>
                        </a:lnTo>
                        <a:cubicBezTo>
                          <a:pt x="2477" y="0"/>
                          <a:pt x="2496" y="19"/>
                          <a:pt x="2496" y="42"/>
                        </a:cubicBezTo>
                        <a:cubicBezTo>
                          <a:pt x="2496" y="66"/>
                          <a:pt x="2477" y="85"/>
                          <a:pt x="2454" y="85"/>
                        </a:cubicBezTo>
                        <a:close/>
                        <a:moveTo>
                          <a:pt x="1942" y="85"/>
                        </a:moveTo>
                        <a:lnTo>
                          <a:pt x="1686" y="85"/>
                        </a:lnTo>
                        <a:lnTo>
                          <a:pt x="1686" y="85"/>
                        </a:lnTo>
                        <a:cubicBezTo>
                          <a:pt x="1662" y="85"/>
                          <a:pt x="1643" y="66"/>
                          <a:pt x="1643" y="42"/>
                        </a:cubicBezTo>
                        <a:cubicBezTo>
                          <a:pt x="1643" y="19"/>
                          <a:pt x="1662" y="0"/>
                          <a:pt x="1686" y="0"/>
                        </a:cubicBezTo>
                        <a:lnTo>
                          <a:pt x="1942" y="0"/>
                        </a:lnTo>
                        <a:lnTo>
                          <a:pt x="1942" y="0"/>
                        </a:lnTo>
                        <a:cubicBezTo>
                          <a:pt x="1965" y="0"/>
                          <a:pt x="1984" y="19"/>
                          <a:pt x="1984" y="42"/>
                        </a:cubicBezTo>
                        <a:cubicBezTo>
                          <a:pt x="1984" y="66"/>
                          <a:pt x="1965" y="85"/>
                          <a:pt x="1942" y="85"/>
                        </a:cubicBezTo>
                        <a:close/>
                        <a:moveTo>
                          <a:pt x="1430" y="85"/>
                        </a:moveTo>
                        <a:lnTo>
                          <a:pt x="1174" y="85"/>
                        </a:lnTo>
                        <a:lnTo>
                          <a:pt x="1174" y="85"/>
                        </a:lnTo>
                        <a:cubicBezTo>
                          <a:pt x="1150" y="85"/>
                          <a:pt x="1131" y="66"/>
                          <a:pt x="1131" y="42"/>
                        </a:cubicBezTo>
                        <a:cubicBezTo>
                          <a:pt x="1131" y="19"/>
                          <a:pt x="1150" y="0"/>
                          <a:pt x="1174" y="0"/>
                        </a:cubicBezTo>
                        <a:lnTo>
                          <a:pt x="1430" y="0"/>
                        </a:lnTo>
                        <a:lnTo>
                          <a:pt x="1430" y="0"/>
                        </a:lnTo>
                        <a:cubicBezTo>
                          <a:pt x="1453" y="0"/>
                          <a:pt x="1472" y="19"/>
                          <a:pt x="1472" y="42"/>
                        </a:cubicBezTo>
                        <a:cubicBezTo>
                          <a:pt x="1472" y="66"/>
                          <a:pt x="1453" y="85"/>
                          <a:pt x="1430" y="85"/>
                        </a:cubicBezTo>
                        <a:close/>
                        <a:moveTo>
                          <a:pt x="918" y="85"/>
                        </a:moveTo>
                        <a:lnTo>
                          <a:pt x="662" y="85"/>
                        </a:lnTo>
                        <a:lnTo>
                          <a:pt x="662" y="85"/>
                        </a:lnTo>
                        <a:cubicBezTo>
                          <a:pt x="638" y="85"/>
                          <a:pt x="619" y="66"/>
                          <a:pt x="619" y="42"/>
                        </a:cubicBezTo>
                        <a:cubicBezTo>
                          <a:pt x="619" y="19"/>
                          <a:pt x="638" y="0"/>
                          <a:pt x="662" y="0"/>
                        </a:cubicBezTo>
                        <a:lnTo>
                          <a:pt x="918" y="0"/>
                        </a:lnTo>
                        <a:lnTo>
                          <a:pt x="918" y="0"/>
                        </a:lnTo>
                        <a:cubicBezTo>
                          <a:pt x="941" y="0"/>
                          <a:pt x="960" y="19"/>
                          <a:pt x="960" y="42"/>
                        </a:cubicBezTo>
                        <a:cubicBezTo>
                          <a:pt x="960" y="66"/>
                          <a:pt x="941" y="85"/>
                          <a:pt x="918" y="85"/>
                        </a:cubicBezTo>
                        <a:close/>
                        <a:moveTo>
                          <a:pt x="406" y="85"/>
                        </a:moveTo>
                        <a:lnTo>
                          <a:pt x="150" y="85"/>
                        </a:lnTo>
                        <a:lnTo>
                          <a:pt x="150" y="85"/>
                        </a:lnTo>
                        <a:cubicBezTo>
                          <a:pt x="126" y="85"/>
                          <a:pt x="107" y="66"/>
                          <a:pt x="107" y="42"/>
                        </a:cubicBezTo>
                        <a:cubicBezTo>
                          <a:pt x="107" y="19"/>
                          <a:pt x="126" y="0"/>
                          <a:pt x="150" y="0"/>
                        </a:cubicBezTo>
                        <a:lnTo>
                          <a:pt x="406" y="0"/>
                        </a:lnTo>
                        <a:lnTo>
                          <a:pt x="406" y="0"/>
                        </a:lnTo>
                        <a:cubicBezTo>
                          <a:pt x="429" y="0"/>
                          <a:pt x="448" y="19"/>
                          <a:pt x="448" y="42"/>
                        </a:cubicBezTo>
                        <a:cubicBezTo>
                          <a:pt x="448" y="66"/>
                          <a:pt x="429" y="85"/>
                          <a:pt x="406" y="85"/>
                        </a:cubicBezTo>
                        <a:close/>
                        <a:moveTo>
                          <a:pt x="85" y="191"/>
                        </a:moveTo>
                        <a:lnTo>
                          <a:pt x="85" y="447"/>
                        </a:lnTo>
                        <a:cubicBezTo>
                          <a:pt x="85" y="471"/>
                          <a:pt x="66" y="490"/>
                          <a:pt x="43" y="490"/>
                        </a:cubicBezTo>
                        <a:cubicBezTo>
                          <a:pt x="19" y="490"/>
                          <a:pt x="0" y="471"/>
                          <a:pt x="0" y="447"/>
                        </a:cubicBezTo>
                        <a:lnTo>
                          <a:pt x="0" y="191"/>
                        </a:lnTo>
                        <a:cubicBezTo>
                          <a:pt x="0" y="168"/>
                          <a:pt x="19" y="148"/>
                          <a:pt x="43" y="148"/>
                        </a:cubicBezTo>
                        <a:cubicBezTo>
                          <a:pt x="66" y="148"/>
                          <a:pt x="85" y="168"/>
                          <a:pt x="85" y="191"/>
                        </a:cubicBezTo>
                        <a:close/>
                        <a:moveTo>
                          <a:pt x="85" y="703"/>
                        </a:moveTo>
                        <a:lnTo>
                          <a:pt x="85" y="857"/>
                        </a:lnTo>
                        <a:cubicBezTo>
                          <a:pt x="85" y="881"/>
                          <a:pt x="66" y="900"/>
                          <a:pt x="43" y="900"/>
                        </a:cubicBezTo>
                        <a:cubicBezTo>
                          <a:pt x="19" y="900"/>
                          <a:pt x="0" y="881"/>
                          <a:pt x="0" y="857"/>
                        </a:cubicBezTo>
                        <a:lnTo>
                          <a:pt x="0" y="703"/>
                        </a:lnTo>
                        <a:cubicBezTo>
                          <a:pt x="0" y="680"/>
                          <a:pt x="19" y="660"/>
                          <a:pt x="43" y="660"/>
                        </a:cubicBezTo>
                        <a:cubicBezTo>
                          <a:pt x="66" y="660"/>
                          <a:pt x="85" y="680"/>
                          <a:pt x="85" y="703"/>
                        </a:cubicBezTo>
                        <a:close/>
                      </a:path>
                    </a:pathLst>
                  </a:custGeom>
                  <a:solidFill>
                    <a:srgbClr val="44709D"/>
                  </a:solidFill>
                  <a:ln w="0" cap="flat">
                    <a:solidFill>
                      <a:srgbClr val="44709D"/>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77" name="Freeform 72">
                    <a:extLst>
                      <a:ext uri="{FF2B5EF4-FFF2-40B4-BE49-F238E27FC236}">
                        <a16:creationId xmlns:a16="http://schemas.microsoft.com/office/drawing/2014/main" id="{FEF72076-5758-614C-8CDC-EEA3CD6F714B}"/>
                      </a:ext>
                    </a:extLst>
                  </p:cNvPr>
                  <p:cNvSpPr>
                    <a:spLocks/>
                  </p:cNvSpPr>
                  <p:nvPr/>
                </p:nvSpPr>
                <p:spPr bwMode="auto">
                  <a:xfrm>
                    <a:off x="1093788" y="4957763"/>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8" name="Freeform 73">
                    <a:extLst>
                      <a:ext uri="{FF2B5EF4-FFF2-40B4-BE49-F238E27FC236}">
                        <a16:creationId xmlns:a16="http://schemas.microsoft.com/office/drawing/2014/main" id="{656ADF8D-9838-544B-910E-06957A95B057}"/>
                      </a:ext>
                    </a:extLst>
                  </p:cNvPr>
                  <p:cNvSpPr>
                    <a:spLocks noEditPoints="1"/>
                  </p:cNvSpPr>
                  <p:nvPr/>
                </p:nvSpPr>
                <p:spPr bwMode="auto">
                  <a:xfrm>
                    <a:off x="6227762" y="4518820"/>
                    <a:ext cx="1930399" cy="412750"/>
                  </a:xfrm>
                  <a:custGeom>
                    <a:avLst/>
                    <a:gdLst>
                      <a:gd name="T0" fmla="*/ 299 w 3766"/>
                      <a:gd name="T1" fmla="*/ 0 h 756"/>
                      <a:gd name="T2" fmla="*/ 299 w 3766"/>
                      <a:gd name="T3" fmla="*/ 85 h 756"/>
                      <a:gd name="T4" fmla="*/ 0 w 3766"/>
                      <a:gd name="T5" fmla="*/ 42 h 756"/>
                      <a:gd name="T6" fmla="*/ 555 w 3766"/>
                      <a:gd name="T7" fmla="*/ 0 h 756"/>
                      <a:gd name="T8" fmla="*/ 853 w 3766"/>
                      <a:gd name="T9" fmla="*/ 42 h 756"/>
                      <a:gd name="T10" fmla="*/ 555 w 3766"/>
                      <a:gd name="T11" fmla="*/ 85 h 756"/>
                      <a:gd name="T12" fmla="*/ 555 w 3766"/>
                      <a:gd name="T13" fmla="*/ 0 h 756"/>
                      <a:gd name="T14" fmla="*/ 1323 w 3766"/>
                      <a:gd name="T15" fmla="*/ 0 h 756"/>
                      <a:gd name="T16" fmla="*/ 1323 w 3766"/>
                      <a:gd name="T17" fmla="*/ 85 h 756"/>
                      <a:gd name="T18" fmla="*/ 1024 w 3766"/>
                      <a:gd name="T19" fmla="*/ 42 h 756"/>
                      <a:gd name="T20" fmla="*/ 1579 w 3766"/>
                      <a:gd name="T21" fmla="*/ 0 h 756"/>
                      <a:gd name="T22" fmla="*/ 1877 w 3766"/>
                      <a:gd name="T23" fmla="*/ 42 h 756"/>
                      <a:gd name="T24" fmla="*/ 1579 w 3766"/>
                      <a:gd name="T25" fmla="*/ 85 h 756"/>
                      <a:gd name="T26" fmla="*/ 1579 w 3766"/>
                      <a:gd name="T27" fmla="*/ 0 h 756"/>
                      <a:gd name="T28" fmla="*/ 2347 w 3766"/>
                      <a:gd name="T29" fmla="*/ 0 h 756"/>
                      <a:gd name="T30" fmla="*/ 2347 w 3766"/>
                      <a:gd name="T31" fmla="*/ 85 h 756"/>
                      <a:gd name="T32" fmla="*/ 2048 w 3766"/>
                      <a:gd name="T33" fmla="*/ 42 h 756"/>
                      <a:gd name="T34" fmla="*/ 2603 w 3766"/>
                      <a:gd name="T35" fmla="*/ 0 h 756"/>
                      <a:gd name="T36" fmla="*/ 2901 w 3766"/>
                      <a:gd name="T37" fmla="*/ 42 h 756"/>
                      <a:gd name="T38" fmla="*/ 2603 w 3766"/>
                      <a:gd name="T39" fmla="*/ 85 h 756"/>
                      <a:gd name="T40" fmla="*/ 2603 w 3766"/>
                      <a:gd name="T41" fmla="*/ 0 h 756"/>
                      <a:gd name="T42" fmla="*/ 3371 w 3766"/>
                      <a:gd name="T43" fmla="*/ 0 h 756"/>
                      <a:gd name="T44" fmla="*/ 3371 w 3766"/>
                      <a:gd name="T45" fmla="*/ 85 h 756"/>
                      <a:gd name="T46" fmla="*/ 3072 w 3766"/>
                      <a:gd name="T47" fmla="*/ 42 h 756"/>
                      <a:gd name="T48" fmla="*/ 3627 w 3766"/>
                      <a:gd name="T49" fmla="*/ 0 h 756"/>
                      <a:gd name="T50" fmla="*/ 3766 w 3766"/>
                      <a:gd name="T51" fmla="*/ 42 h 756"/>
                      <a:gd name="T52" fmla="*/ 3724 w 3766"/>
                      <a:gd name="T53" fmla="*/ 244 h 756"/>
                      <a:gd name="T54" fmla="*/ 3681 w 3766"/>
                      <a:gd name="T55" fmla="*/ 42 h 756"/>
                      <a:gd name="T56" fmla="*/ 3627 w 3766"/>
                      <a:gd name="T57" fmla="*/ 85 h 756"/>
                      <a:gd name="T58" fmla="*/ 3627 w 3766"/>
                      <a:gd name="T59" fmla="*/ 0 h 756"/>
                      <a:gd name="T60" fmla="*/ 3766 w 3766"/>
                      <a:gd name="T61" fmla="*/ 713 h 756"/>
                      <a:gd name="T62" fmla="*/ 3681 w 3766"/>
                      <a:gd name="T63" fmla="*/ 713 h 756"/>
                      <a:gd name="T64" fmla="*/ 3724 w 3766"/>
                      <a:gd name="T65" fmla="*/ 41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66" h="756">
                        <a:moveTo>
                          <a:pt x="43" y="0"/>
                        </a:moveTo>
                        <a:lnTo>
                          <a:pt x="299" y="0"/>
                        </a:lnTo>
                        <a:cubicBezTo>
                          <a:pt x="322" y="0"/>
                          <a:pt x="341" y="19"/>
                          <a:pt x="341" y="42"/>
                        </a:cubicBezTo>
                        <a:cubicBezTo>
                          <a:pt x="341" y="66"/>
                          <a:pt x="322" y="85"/>
                          <a:pt x="299" y="85"/>
                        </a:cubicBezTo>
                        <a:lnTo>
                          <a:pt x="43" y="85"/>
                        </a:lnTo>
                        <a:cubicBezTo>
                          <a:pt x="19" y="85"/>
                          <a:pt x="0" y="66"/>
                          <a:pt x="0" y="42"/>
                        </a:cubicBezTo>
                        <a:cubicBezTo>
                          <a:pt x="0" y="19"/>
                          <a:pt x="19" y="0"/>
                          <a:pt x="43" y="0"/>
                        </a:cubicBezTo>
                        <a:close/>
                        <a:moveTo>
                          <a:pt x="555" y="0"/>
                        </a:moveTo>
                        <a:lnTo>
                          <a:pt x="811" y="0"/>
                        </a:lnTo>
                        <a:cubicBezTo>
                          <a:pt x="834" y="0"/>
                          <a:pt x="853" y="19"/>
                          <a:pt x="853" y="42"/>
                        </a:cubicBezTo>
                        <a:cubicBezTo>
                          <a:pt x="853" y="66"/>
                          <a:pt x="834" y="85"/>
                          <a:pt x="811" y="85"/>
                        </a:cubicBezTo>
                        <a:lnTo>
                          <a:pt x="555" y="85"/>
                        </a:lnTo>
                        <a:cubicBezTo>
                          <a:pt x="531" y="85"/>
                          <a:pt x="512" y="66"/>
                          <a:pt x="512" y="42"/>
                        </a:cubicBezTo>
                        <a:cubicBezTo>
                          <a:pt x="512" y="19"/>
                          <a:pt x="531" y="0"/>
                          <a:pt x="555" y="0"/>
                        </a:cubicBezTo>
                        <a:close/>
                        <a:moveTo>
                          <a:pt x="1067" y="0"/>
                        </a:moveTo>
                        <a:lnTo>
                          <a:pt x="1323" y="0"/>
                        </a:lnTo>
                        <a:cubicBezTo>
                          <a:pt x="1346" y="0"/>
                          <a:pt x="1365" y="19"/>
                          <a:pt x="1365" y="42"/>
                        </a:cubicBezTo>
                        <a:cubicBezTo>
                          <a:pt x="1365" y="66"/>
                          <a:pt x="1346" y="85"/>
                          <a:pt x="1323" y="85"/>
                        </a:cubicBezTo>
                        <a:lnTo>
                          <a:pt x="1067" y="85"/>
                        </a:lnTo>
                        <a:cubicBezTo>
                          <a:pt x="1043" y="85"/>
                          <a:pt x="1024" y="66"/>
                          <a:pt x="1024" y="42"/>
                        </a:cubicBezTo>
                        <a:cubicBezTo>
                          <a:pt x="1024" y="19"/>
                          <a:pt x="1043" y="0"/>
                          <a:pt x="1067" y="0"/>
                        </a:cubicBezTo>
                        <a:close/>
                        <a:moveTo>
                          <a:pt x="1579" y="0"/>
                        </a:moveTo>
                        <a:lnTo>
                          <a:pt x="1835" y="0"/>
                        </a:lnTo>
                        <a:cubicBezTo>
                          <a:pt x="1858" y="0"/>
                          <a:pt x="1877" y="19"/>
                          <a:pt x="1877" y="42"/>
                        </a:cubicBezTo>
                        <a:cubicBezTo>
                          <a:pt x="1877" y="66"/>
                          <a:pt x="1858" y="85"/>
                          <a:pt x="1835" y="85"/>
                        </a:cubicBezTo>
                        <a:lnTo>
                          <a:pt x="1579" y="85"/>
                        </a:lnTo>
                        <a:cubicBezTo>
                          <a:pt x="1555" y="85"/>
                          <a:pt x="1536" y="66"/>
                          <a:pt x="1536" y="42"/>
                        </a:cubicBezTo>
                        <a:cubicBezTo>
                          <a:pt x="1536" y="19"/>
                          <a:pt x="1555" y="0"/>
                          <a:pt x="1579" y="0"/>
                        </a:cubicBezTo>
                        <a:close/>
                        <a:moveTo>
                          <a:pt x="2091" y="0"/>
                        </a:moveTo>
                        <a:lnTo>
                          <a:pt x="2347" y="0"/>
                        </a:lnTo>
                        <a:cubicBezTo>
                          <a:pt x="2370" y="0"/>
                          <a:pt x="2389" y="19"/>
                          <a:pt x="2389" y="42"/>
                        </a:cubicBezTo>
                        <a:cubicBezTo>
                          <a:pt x="2389" y="66"/>
                          <a:pt x="2370" y="85"/>
                          <a:pt x="2347" y="85"/>
                        </a:cubicBezTo>
                        <a:lnTo>
                          <a:pt x="2091" y="85"/>
                        </a:lnTo>
                        <a:cubicBezTo>
                          <a:pt x="2067" y="85"/>
                          <a:pt x="2048" y="66"/>
                          <a:pt x="2048" y="42"/>
                        </a:cubicBezTo>
                        <a:cubicBezTo>
                          <a:pt x="2048" y="19"/>
                          <a:pt x="2067" y="0"/>
                          <a:pt x="2091" y="0"/>
                        </a:cubicBezTo>
                        <a:close/>
                        <a:moveTo>
                          <a:pt x="2603" y="0"/>
                        </a:moveTo>
                        <a:lnTo>
                          <a:pt x="2859" y="0"/>
                        </a:lnTo>
                        <a:cubicBezTo>
                          <a:pt x="2882" y="0"/>
                          <a:pt x="2901" y="19"/>
                          <a:pt x="2901" y="42"/>
                        </a:cubicBezTo>
                        <a:cubicBezTo>
                          <a:pt x="2901" y="66"/>
                          <a:pt x="2882" y="85"/>
                          <a:pt x="2859" y="85"/>
                        </a:cubicBezTo>
                        <a:lnTo>
                          <a:pt x="2603" y="85"/>
                        </a:lnTo>
                        <a:cubicBezTo>
                          <a:pt x="2579" y="85"/>
                          <a:pt x="2560" y="66"/>
                          <a:pt x="2560" y="42"/>
                        </a:cubicBezTo>
                        <a:cubicBezTo>
                          <a:pt x="2560" y="19"/>
                          <a:pt x="2579" y="0"/>
                          <a:pt x="2603" y="0"/>
                        </a:cubicBezTo>
                        <a:close/>
                        <a:moveTo>
                          <a:pt x="3115" y="0"/>
                        </a:moveTo>
                        <a:lnTo>
                          <a:pt x="3371" y="0"/>
                        </a:lnTo>
                        <a:cubicBezTo>
                          <a:pt x="3394" y="0"/>
                          <a:pt x="3413" y="19"/>
                          <a:pt x="3413" y="42"/>
                        </a:cubicBezTo>
                        <a:cubicBezTo>
                          <a:pt x="3413" y="66"/>
                          <a:pt x="3394" y="85"/>
                          <a:pt x="3371" y="85"/>
                        </a:cubicBezTo>
                        <a:lnTo>
                          <a:pt x="3115" y="85"/>
                        </a:lnTo>
                        <a:cubicBezTo>
                          <a:pt x="3091" y="85"/>
                          <a:pt x="3072" y="66"/>
                          <a:pt x="3072" y="42"/>
                        </a:cubicBezTo>
                        <a:cubicBezTo>
                          <a:pt x="3072" y="19"/>
                          <a:pt x="3091" y="0"/>
                          <a:pt x="3115" y="0"/>
                        </a:cubicBezTo>
                        <a:close/>
                        <a:moveTo>
                          <a:pt x="3627" y="0"/>
                        </a:moveTo>
                        <a:lnTo>
                          <a:pt x="3724" y="0"/>
                        </a:lnTo>
                        <a:cubicBezTo>
                          <a:pt x="3747" y="0"/>
                          <a:pt x="3766" y="19"/>
                          <a:pt x="3766" y="42"/>
                        </a:cubicBezTo>
                        <a:lnTo>
                          <a:pt x="3766" y="201"/>
                        </a:lnTo>
                        <a:cubicBezTo>
                          <a:pt x="3766" y="225"/>
                          <a:pt x="3747" y="244"/>
                          <a:pt x="3724" y="244"/>
                        </a:cubicBezTo>
                        <a:cubicBezTo>
                          <a:pt x="3700" y="244"/>
                          <a:pt x="3681" y="225"/>
                          <a:pt x="3681" y="201"/>
                        </a:cubicBezTo>
                        <a:lnTo>
                          <a:pt x="3681" y="42"/>
                        </a:lnTo>
                        <a:lnTo>
                          <a:pt x="3724" y="85"/>
                        </a:lnTo>
                        <a:lnTo>
                          <a:pt x="3627" y="85"/>
                        </a:lnTo>
                        <a:cubicBezTo>
                          <a:pt x="3603" y="85"/>
                          <a:pt x="3584" y="66"/>
                          <a:pt x="3584" y="42"/>
                        </a:cubicBezTo>
                        <a:cubicBezTo>
                          <a:pt x="3584" y="19"/>
                          <a:pt x="3603" y="0"/>
                          <a:pt x="3627" y="0"/>
                        </a:cubicBezTo>
                        <a:close/>
                        <a:moveTo>
                          <a:pt x="3766" y="457"/>
                        </a:moveTo>
                        <a:lnTo>
                          <a:pt x="3766" y="713"/>
                        </a:lnTo>
                        <a:cubicBezTo>
                          <a:pt x="3766" y="737"/>
                          <a:pt x="3747" y="756"/>
                          <a:pt x="3724" y="756"/>
                        </a:cubicBezTo>
                        <a:cubicBezTo>
                          <a:pt x="3700" y="756"/>
                          <a:pt x="3681" y="737"/>
                          <a:pt x="3681" y="713"/>
                        </a:cubicBezTo>
                        <a:lnTo>
                          <a:pt x="3681" y="457"/>
                        </a:lnTo>
                        <a:cubicBezTo>
                          <a:pt x="3681" y="434"/>
                          <a:pt x="3700" y="415"/>
                          <a:pt x="3724" y="415"/>
                        </a:cubicBezTo>
                        <a:cubicBezTo>
                          <a:pt x="3747" y="415"/>
                          <a:pt x="3766" y="434"/>
                          <a:pt x="3766" y="457"/>
                        </a:cubicBezTo>
                        <a:close/>
                      </a:path>
                    </a:pathLst>
                  </a:custGeom>
                  <a:solidFill>
                    <a:srgbClr val="44709D"/>
                  </a:solidFill>
                  <a:ln w="57150" cap="flat">
                    <a:solidFill>
                      <a:srgbClr val="44709D"/>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79" name="Freeform 74">
                    <a:extLst>
                      <a:ext uri="{FF2B5EF4-FFF2-40B4-BE49-F238E27FC236}">
                        <a16:creationId xmlns:a16="http://schemas.microsoft.com/office/drawing/2014/main" id="{384FF413-4C01-A544-84D7-19F706B12D73}"/>
                      </a:ext>
                    </a:extLst>
                  </p:cNvPr>
                  <p:cNvSpPr>
                    <a:spLocks/>
                  </p:cNvSpPr>
                  <p:nvPr/>
                </p:nvSpPr>
                <p:spPr bwMode="auto">
                  <a:xfrm>
                    <a:off x="8053387" y="4957763"/>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0" name="Line 75">
                    <a:extLst>
                      <a:ext uri="{FF2B5EF4-FFF2-40B4-BE49-F238E27FC236}">
                        <a16:creationId xmlns:a16="http://schemas.microsoft.com/office/drawing/2014/main" id="{6B640112-D4BF-CA46-99BC-C4A4E7D750EE}"/>
                      </a:ext>
                    </a:extLst>
                  </p:cNvPr>
                  <p:cNvSpPr>
                    <a:spLocks noChangeShapeType="1"/>
                  </p:cNvSpPr>
                  <p:nvPr/>
                </p:nvSpPr>
                <p:spPr bwMode="auto">
                  <a:xfrm>
                    <a:off x="1893888" y="5273676"/>
                    <a:ext cx="228600"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1" name="Freeform 76">
                    <a:extLst>
                      <a:ext uri="{FF2B5EF4-FFF2-40B4-BE49-F238E27FC236}">
                        <a16:creationId xmlns:a16="http://schemas.microsoft.com/office/drawing/2014/main" id="{E8D15D96-49A3-2642-9D1D-1AF58E37FBAC}"/>
                      </a:ext>
                    </a:extLst>
                  </p:cNvPr>
                  <p:cNvSpPr>
                    <a:spLocks/>
                  </p:cNvSpPr>
                  <p:nvPr/>
                </p:nvSpPr>
                <p:spPr bwMode="auto">
                  <a:xfrm>
                    <a:off x="1760538" y="5199063"/>
                    <a:ext cx="150812" cy="150813"/>
                  </a:xfrm>
                  <a:custGeom>
                    <a:avLst/>
                    <a:gdLst>
                      <a:gd name="T0" fmla="*/ 95 w 95"/>
                      <a:gd name="T1" fmla="*/ 95 h 95"/>
                      <a:gd name="T2" fmla="*/ 0 w 95"/>
                      <a:gd name="T3" fmla="*/ 47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7"/>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2" name="Freeform 77">
                    <a:extLst>
                      <a:ext uri="{FF2B5EF4-FFF2-40B4-BE49-F238E27FC236}">
                        <a16:creationId xmlns:a16="http://schemas.microsoft.com/office/drawing/2014/main" id="{375DFF1D-46F3-EC4B-B735-1B3CE9587C2F}"/>
                      </a:ext>
                    </a:extLst>
                  </p:cNvPr>
                  <p:cNvSpPr>
                    <a:spLocks/>
                  </p:cNvSpPr>
                  <p:nvPr/>
                </p:nvSpPr>
                <p:spPr bwMode="auto">
                  <a:xfrm>
                    <a:off x="2103438" y="5199063"/>
                    <a:ext cx="152400" cy="150813"/>
                  </a:xfrm>
                  <a:custGeom>
                    <a:avLst/>
                    <a:gdLst>
                      <a:gd name="T0" fmla="*/ 0 w 96"/>
                      <a:gd name="T1" fmla="*/ 0 h 95"/>
                      <a:gd name="T2" fmla="*/ 96 w 96"/>
                      <a:gd name="T3" fmla="*/ 47 h 95"/>
                      <a:gd name="T4" fmla="*/ 0 w 96"/>
                      <a:gd name="T5" fmla="*/ 95 h 95"/>
                      <a:gd name="T6" fmla="*/ 0 w 96"/>
                      <a:gd name="T7" fmla="*/ 0 h 95"/>
                    </a:gdLst>
                    <a:ahLst/>
                    <a:cxnLst>
                      <a:cxn ang="0">
                        <a:pos x="T0" y="T1"/>
                      </a:cxn>
                      <a:cxn ang="0">
                        <a:pos x="T2" y="T3"/>
                      </a:cxn>
                      <a:cxn ang="0">
                        <a:pos x="T4" y="T5"/>
                      </a:cxn>
                      <a:cxn ang="0">
                        <a:pos x="T6" y="T7"/>
                      </a:cxn>
                    </a:cxnLst>
                    <a:rect l="0" t="0" r="r" b="b"/>
                    <a:pathLst>
                      <a:path w="96" h="95">
                        <a:moveTo>
                          <a:pt x="0" y="0"/>
                        </a:moveTo>
                        <a:lnTo>
                          <a:pt x="96" y="47"/>
                        </a:lnTo>
                        <a:lnTo>
                          <a:pt x="0" y="95"/>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3" name="Line 78">
                    <a:extLst>
                      <a:ext uri="{FF2B5EF4-FFF2-40B4-BE49-F238E27FC236}">
                        <a16:creationId xmlns:a16="http://schemas.microsoft.com/office/drawing/2014/main" id="{4BC8FC90-9EE3-9C49-B4C0-02809925447E}"/>
                      </a:ext>
                    </a:extLst>
                  </p:cNvPr>
                  <p:cNvSpPr>
                    <a:spLocks noChangeShapeType="1"/>
                  </p:cNvSpPr>
                  <p:nvPr/>
                </p:nvSpPr>
                <p:spPr bwMode="auto">
                  <a:xfrm>
                    <a:off x="1893888" y="5768976"/>
                    <a:ext cx="228600"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4" name="Freeform 79">
                    <a:extLst>
                      <a:ext uri="{FF2B5EF4-FFF2-40B4-BE49-F238E27FC236}">
                        <a16:creationId xmlns:a16="http://schemas.microsoft.com/office/drawing/2014/main" id="{ADED817B-83A0-E247-9C46-2AF7BCCA8684}"/>
                      </a:ext>
                    </a:extLst>
                  </p:cNvPr>
                  <p:cNvSpPr>
                    <a:spLocks/>
                  </p:cNvSpPr>
                  <p:nvPr/>
                </p:nvSpPr>
                <p:spPr bwMode="auto">
                  <a:xfrm>
                    <a:off x="1760538" y="5692776"/>
                    <a:ext cx="150812" cy="152400"/>
                  </a:xfrm>
                  <a:custGeom>
                    <a:avLst/>
                    <a:gdLst>
                      <a:gd name="T0" fmla="*/ 95 w 95"/>
                      <a:gd name="T1" fmla="*/ 96 h 96"/>
                      <a:gd name="T2" fmla="*/ 0 w 95"/>
                      <a:gd name="T3" fmla="*/ 48 h 96"/>
                      <a:gd name="T4" fmla="*/ 95 w 95"/>
                      <a:gd name="T5" fmla="*/ 0 h 96"/>
                      <a:gd name="T6" fmla="*/ 95 w 95"/>
                      <a:gd name="T7" fmla="*/ 96 h 96"/>
                    </a:gdLst>
                    <a:ahLst/>
                    <a:cxnLst>
                      <a:cxn ang="0">
                        <a:pos x="T0" y="T1"/>
                      </a:cxn>
                      <a:cxn ang="0">
                        <a:pos x="T2" y="T3"/>
                      </a:cxn>
                      <a:cxn ang="0">
                        <a:pos x="T4" y="T5"/>
                      </a:cxn>
                      <a:cxn ang="0">
                        <a:pos x="T6" y="T7"/>
                      </a:cxn>
                    </a:cxnLst>
                    <a:rect l="0" t="0" r="r" b="b"/>
                    <a:pathLst>
                      <a:path w="95" h="96">
                        <a:moveTo>
                          <a:pt x="95" y="96"/>
                        </a:moveTo>
                        <a:lnTo>
                          <a:pt x="0" y="48"/>
                        </a:lnTo>
                        <a:lnTo>
                          <a:pt x="95" y="0"/>
                        </a:lnTo>
                        <a:lnTo>
                          <a:pt x="95"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5" name="Freeform 80">
                    <a:extLst>
                      <a:ext uri="{FF2B5EF4-FFF2-40B4-BE49-F238E27FC236}">
                        <a16:creationId xmlns:a16="http://schemas.microsoft.com/office/drawing/2014/main" id="{56049DE8-CF03-F444-B66F-6F01EB27C306}"/>
                      </a:ext>
                    </a:extLst>
                  </p:cNvPr>
                  <p:cNvSpPr>
                    <a:spLocks/>
                  </p:cNvSpPr>
                  <p:nvPr/>
                </p:nvSpPr>
                <p:spPr bwMode="auto">
                  <a:xfrm>
                    <a:off x="21034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6" name="Line 81">
                    <a:extLst>
                      <a:ext uri="{FF2B5EF4-FFF2-40B4-BE49-F238E27FC236}">
                        <a16:creationId xmlns:a16="http://schemas.microsoft.com/office/drawing/2014/main" id="{46FA9FE1-E1F4-ED40-AE37-64475E06E511}"/>
                      </a:ext>
                    </a:extLst>
                  </p:cNvPr>
                  <p:cNvSpPr>
                    <a:spLocks noChangeShapeType="1"/>
                  </p:cNvSpPr>
                  <p:nvPr/>
                </p:nvSpPr>
                <p:spPr bwMode="auto">
                  <a:xfrm>
                    <a:off x="1893888" y="6264276"/>
                    <a:ext cx="228600"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7" name="Freeform 82">
                    <a:extLst>
                      <a:ext uri="{FF2B5EF4-FFF2-40B4-BE49-F238E27FC236}">
                        <a16:creationId xmlns:a16="http://schemas.microsoft.com/office/drawing/2014/main" id="{25FF3595-5F84-634A-9C52-409A275C2BEB}"/>
                      </a:ext>
                    </a:extLst>
                  </p:cNvPr>
                  <p:cNvSpPr>
                    <a:spLocks/>
                  </p:cNvSpPr>
                  <p:nvPr/>
                </p:nvSpPr>
                <p:spPr bwMode="auto">
                  <a:xfrm>
                    <a:off x="1760538" y="6188076"/>
                    <a:ext cx="150812" cy="150813"/>
                  </a:xfrm>
                  <a:custGeom>
                    <a:avLst/>
                    <a:gdLst>
                      <a:gd name="T0" fmla="*/ 95 w 95"/>
                      <a:gd name="T1" fmla="*/ 95 h 95"/>
                      <a:gd name="T2" fmla="*/ 0 w 95"/>
                      <a:gd name="T3" fmla="*/ 48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8"/>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8" name="Freeform 83">
                    <a:extLst>
                      <a:ext uri="{FF2B5EF4-FFF2-40B4-BE49-F238E27FC236}">
                        <a16:creationId xmlns:a16="http://schemas.microsoft.com/office/drawing/2014/main" id="{34324820-7E67-0444-90F6-E2D82E145006}"/>
                      </a:ext>
                    </a:extLst>
                  </p:cNvPr>
                  <p:cNvSpPr>
                    <a:spLocks/>
                  </p:cNvSpPr>
                  <p:nvPr/>
                </p:nvSpPr>
                <p:spPr bwMode="auto">
                  <a:xfrm>
                    <a:off x="2103438" y="6188076"/>
                    <a:ext cx="152400" cy="150813"/>
                  </a:xfrm>
                  <a:custGeom>
                    <a:avLst/>
                    <a:gdLst>
                      <a:gd name="T0" fmla="*/ 0 w 96"/>
                      <a:gd name="T1" fmla="*/ 0 h 95"/>
                      <a:gd name="T2" fmla="*/ 96 w 96"/>
                      <a:gd name="T3" fmla="*/ 48 h 95"/>
                      <a:gd name="T4" fmla="*/ 0 w 96"/>
                      <a:gd name="T5" fmla="*/ 95 h 95"/>
                      <a:gd name="T6" fmla="*/ 0 w 96"/>
                      <a:gd name="T7" fmla="*/ 0 h 95"/>
                    </a:gdLst>
                    <a:ahLst/>
                    <a:cxnLst>
                      <a:cxn ang="0">
                        <a:pos x="T0" y="T1"/>
                      </a:cxn>
                      <a:cxn ang="0">
                        <a:pos x="T2" y="T3"/>
                      </a:cxn>
                      <a:cxn ang="0">
                        <a:pos x="T4" y="T5"/>
                      </a:cxn>
                      <a:cxn ang="0">
                        <a:pos x="T6" y="T7"/>
                      </a:cxn>
                    </a:cxnLst>
                    <a:rect l="0" t="0" r="r" b="b"/>
                    <a:pathLst>
                      <a:path w="96" h="95">
                        <a:moveTo>
                          <a:pt x="0" y="0"/>
                        </a:moveTo>
                        <a:lnTo>
                          <a:pt x="96" y="48"/>
                        </a:lnTo>
                        <a:lnTo>
                          <a:pt x="0" y="95"/>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9" name="Line 84">
                    <a:extLst>
                      <a:ext uri="{FF2B5EF4-FFF2-40B4-BE49-F238E27FC236}">
                        <a16:creationId xmlns:a16="http://schemas.microsoft.com/office/drawing/2014/main" id="{222CD475-26F6-014C-AB21-6524AE109973}"/>
                      </a:ext>
                    </a:extLst>
                  </p:cNvPr>
                  <p:cNvSpPr>
                    <a:spLocks noChangeShapeType="1"/>
                  </p:cNvSpPr>
                  <p:nvPr/>
                </p:nvSpPr>
                <p:spPr bwMode="auto">
                  <a:xfrm>
                    <a:off x="3568700" y="5768976"/>
                    <a:ext cx="230187"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0" name="Freeform 85">
                    <a:extLst>
                      <a:ext uri="{FF2B5EF4-FFF2-40B4-BE49-F238E27FC236}">
                        <a16:creationId xmlns:a16="http://schemas.microsoft.com/office/drawing/2014/main" id="{4BDA9500-E00A-884F-8B3D-1DBAE7ACCA52}"/>
                      </a:ext>
                    </a:extLst>
                  </p:cNvPr>
                  <p:cNvSpPr>
                    <a:spLocks/>
                  </p:cNvSpPr>
                  <p:nvPr/>
                </p:nvSpPr>
                <p:spPr bwMode="auto">
                  <a:xfrm>
                    <a:off x="3436938" y="5692776"/>
                    <a:ext cx="150812" cy="152400"/>
                  </a:xfrm>
                  <a:custGeom>
                    <a:avLst/>
                    <a:gdLst>
                      <a:gd name="T0" fmla="*/ 95 w 95"/>
                      <a:gd name="T1" fmla="*/ 96 h 96"/>
                      <a:gd name="T2" fmla="*/ 0 w 95"/>
                      <a:gd name="T3" fmla="*/ 48 h 96"/>
                      <a:gd name="T4" fmla="*/ 95 w 95"/>
                      <a:gd name="T5" fmla="*/ 0 h 96"/>
                      <a:gd name="T6" fmla="*/ 95 w 95"/>
                      <a:gd name="T7" fmla="*/ 96 h 96"/>
                    </a:gdLst>
                    <a:ahLst/>
                    <a:cxnLst>
                      <a:cxn ang="0">
                        <a:pos x="T0" y="T1"/>
                      </a:cxn>
                      <a:cxn ang="0">
                        <a:pos x="T2" y="T3"/>
                      </a:cxn>
                      <a:cxn ang="0">
                        <a:pos x="T4" y="T5"/>
                      </a:cxn>
                      <a:cxn ang="0">
                        <a:pos x="T6" y="T7"/>
                      </a:cxn>
                    </a:cxnLst>
                    <a:rect l="0" t="0" r="r" b="b"/>
                    <a:pathLst>
                      <a:path w="95" h="96">
                        <a:moveTo>
                          <a:pt x="95" y="96"/>
                        </a:moveTo>
                        <a:lnTo>
                          <a:pt x="0" y="48"/>
                        </a:lnTo>
                        <a:lnTo>
                          <a:pt x="95" y="0"/>
                        </a:lnTo>
                        <a:lnTo>
                          <a:pt x="95"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1" name="Freeform 86">
                    <a:extLst>
                      <a:ext uri="{FF2B5EF4-FFF2-40B4-BE49-F238E27FC236}">
                        <a16:creationId xmlns:a16="http://schemas.microsoft.com/office/drawing/2014/main" id="{32A3875A-EB37-6F45-A7BA-8988D08FDEB2}"/>
                      </a:ext>
                    </a:extLst>
                  </p:cNvPr>
                  <p:cNvSpPr>
                    <a:spLocks/>
                  </p:cNvSpPr>
                  <p:nvPr/>
                </p:nvSpPr>
                <p:spPr bwMode="auto">
                  <a:xfrm>
                    <a:off x="37798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2" name="Freeform 87">
                    <a:extLst>
                      <a:ext uri="{FF2B5EF4-FFF2-40B4-BE49-F238E27FC236}">
                        <a16:creationId xmlns:a16="http://schemas.microsoft.com/office/drawing/2014/main" id="{768EBE5D-5C3E-1C4F-8B71-C44095E64C1B}"/>
                      </a:ext>
                    </a:extLst>
                  </p:cNvPr>
                  <p:cNvSpPr>
                    <a:spLocks/>
                  </p:cNvSpPr>
                  <p:nvPr/>
                </p:nvSpPr>
                <p:spPr bwMode="auto">
                  <a:xfrm>
                    <a:off x="3568700" y="5273676"/>
                    <a:ext cx="230187" cy="495300"/>
                  </a:xfrm>
                  <a:custGeom>
                    <a:avLst/>
                    <a:gdLst>
                      <a:gd name="T0" fmla="*/ 0 w 145"/>
                      <a:gd name="T1" fmla="*/ 0 h 312"/>
                      <a:gd name="T2" fmla="*/ 72 w 145"/>
                      <a:gd name="T3" fmla="*/ 0 h 312"/>
                      <a:gd name="T4" fmla="*/ 72 w 145"/>
                      <a:gd name="T5" fmla="*/ 312 h 312"/>
                      <a:gd name="T6" fmla="*/ 145 w 145"/>
                      <a:gd name="T7" fmla="*/ 312 h 312"/>
                    </a:gdLst>
                    <a:ahLst/>
                    <a:cxnLst>
                      <a:cxn ang="0">
                        <a:pos x="T0" y="T1"/>
                      </a:cxn>
                      <a:cxn ang="0">
                        <a:pos x="T2" y="T3"/>
                      </a:cxn>
                      <a:cxn ang="0">
                        <a:pos x="T4" y="T5"/>
                      </a:cxn>
                      <a:cxn ang="0">
                        <a:pos x="T6" y="T7"/>
                      </a:cxn>
                    </a:cxnLst>
                    <a:rect l="0" t="0" r="r" b="b"/>
                    <a:pathLst>
                      <a:path w="145" h="312">
                        <a:moveTo>
                          <a:pt x="0" y="0"/>
                        </a:moveTo>
                        <a:lnTo>
                          <a:pt x="72" y="0"/>
                        </a:lnTo>
                        <a:lnTo>
                          <a:pt x="72" y="312"/>
                        </a:lnTo>
                        <a:lnTo>
                          <a:pt x="145" y="312"/>
                        </a:lnTo>
                      </a:path>
                    </a:pathLst>
                  </a:custGeom>
                  <a:noFill/>
                  <a:ln w="29" cap="rnd">
                    <a:solidFill>
                      <a:srgbClr val="44709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3" name="Freeform 88">
                    <a:extLst>
                      <a:ext uri="{FF2B5EF4-FFF2-40B4-BE49-F238E27FC236}">
                        <a16:creationId xmlns:a16="http://schemas.microsoft.com/office/drawing/2014/main" id="{A2215D3A-4B56-064B-8070-38C000D074E6}"/>
                      </a:ext>
                    </a:extLst>
                  </p:cNvPr>
                  <p:cNvSpPr>
                    <a:spLocks/>
                  </p:cNvSpPr>
                  <p:nvPr/>
                </p:nvSpPr>
                <p:spPr bwMode="auto">
                  <a:xfrm>
                    <a:off x="3436938" y="5199063"/>
                    <a:ext cx="150812" cy="150813"/>
                  </a:xfrm>
                  <a:custGeom>
                    <a:avLst/>
                    <a:gdLst>
                      <a:gd name="T0" fmla="*/ 95 w 95"/>
                      <a:gd name="T1" fmla="*/ 95 h 95"/>
                      <a:gd name="T2" fmla="*/ 0 w 95"/>
                      <a:gd name="T3" fmla="*/ 47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7"/>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4" name="Freeform 89">
                    <a:extLst>
                      <a:ext uri="{FF2B5EF4-FFF2-40B4-BE49-F238E27FC236}">
                        <a16:creationId xmlns:a16="http://schemas.microsoft.com/office/drawing/2014/main" id="{33F599A4-88EF-CE44-B7A9-FA8F2400F142}"/>
                      </a:ext>
                    </a:extLst>
                  </p:cNvPr>
                  <p:cNvSpPr>
                    <a:spLocks/>
                  </p:cNvSpPr>
                  <p:nvPr/>
                </p:nvSpPr>
                <p:spPr bwMode="auto">
                  <a:xfrm>
                    <a:off x="37798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5" name="Freeform 90">
                    <a:extLst>
                      <a:ext uri="{FF2B5EF4-FFF2-40B4-BE49-F238E27FC236}">
                        <a16:creationId xmlns:a16="http://schemas.microsoft.com/office/drawing/2014/main" id="{163E52EC-4D20-5047-B2C3-AC74592BDA99}"/>
                      </a:ext>
                    </a:extLst>
                  </p:cNvPr>
                  <p:cNvSpPr>
                    <a:spLocks/>
                  </p:cNvSpPr>
                  <p:nvPr/>
                </p:nvSpPr>
                <p:spPr bwMode="auto">
                  <a:xfrm>
                    <a:off x="3568700" y="5768976"/>
                    <a:ext cx="230187" cy="495300"/>
                  </a:xfrm>
                  <a:custGeom>
                    <a:avLst/>
                    <a:gdLst>
                      <a:gd name="T0" fmla="*/ 0 w 145"/>
                      <a:gd name="T1" fmla="*/ 312 h 312"/>
                      <a:gd name="T2" fmla="*/ 72 w 145"/>
                      <a:gd name="T3" fmla="*/ 312 h 312"/>
                      <a:gd name="T4" fmla="*/ 72 w 145"/>
                      <a:gd name="T5" fmla="*/ 0 h 312"/>
                      <a:gd name="T6" fmla="*/ 145 w 145"/>
                      <a:gd name="T7" fmla="*/ 0 h 312"/>
                    </a:gdLst>
                    <a:ahLst/>
                    <a:cxnLst>
                      <a:cxn ang="0">
                        <a:pos x="T0" y="T1"/>
                      </a:cxn>
                      <a:cxn ang="0">
                        <a:pos x="T2" y="T3"/>
                      </a:cxn>
                      <a:cxn ang="0">
                        <a:pos x="T4" y="T5"/>
                      </a:cxn>
                      <a:cxn ang="0">
                        <a:pos x="T6" y="T7"/>
                      </a:cxn>
                    </a:cxnLst>
                    <a:rect l="0" t="0" r="r" b="b"/>
                    <a:pathLst>
                      <a:path w="145" h="312">
                        <a:moveTo>
                          <a:pt x="0" y="312"/>
                        </a:moveTo>
                        <a:lnTo>
                          <a:pt x="72" y="312"/>
                        </a:lnTo>
                        <a:lnTo>
                          <a:pt x="72" y="0"/>
                        </a:lnTo>
                        <a:lnTo>
                          <a:pt x="145" y="0"/>
                        </a:lnTo>
                      </a:path>
                    </a:pathLst>
                  </a:custGeom>
                  <a:noFill/>
                  <a:ln w="29" cap="rnd">
                    <a:solidFill>
                      <a:srgbClr val="44709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6" name="Freeform 91">
                    <a:extLst>
                      <a:ext uri="{FF2B5EF4-FFF2-40B4-BE49-F238E27FC236}">
                        <a16:creationId xmlns:a16="http://schemas.microsoft.com/office/drawing/2014/main" id="{9D922AC1-0044-2044-9B08-FB06530E1102}"/>
                      </a:ext>
                    </a:extLst>
                  </p:cNvPr>
                  <p:cNvSpPr>
                    <a:spLocks/>
                  </p:cNvSpPr>
                  <p:nvPr/>
                </p:nvSpPr>
                <p:spPr bwMode="auto">
                  <a:xfrm>
                    <a:off x="3436938" y="6188076"/>
                    <a:ext cx="150812" cy="150813"/>
                  </a:xfrm>
                  <a:custGeom>
                    <a:avLst/>
                    <a:gdLst>
                      <a:gd name="T0" fmla="*/ 95 w 95"/>
                      <a:gd name="T1" fmla="*/ 95 h 95"/>
                      <a:gd name="T2" fmla="*/ 0 w 95"/>
                      <a:gd name="T3" fmla="*/ 48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8"/>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7" name="Freeform 92">
                    <a:extLst>
                      <a:ext uri="{FF2B5EF4-FFF2-40B4-BE49-F238E27FC236}">
                        <a16:creationId xmlns:a16="http://schemas.microsoft.com/office/drawing/2014/main" id="{2A308F59-17D6-E34C-9C87-67D51A11240B}"/>
                      </a:ext>
                    </a:extLst>
                  </p:cNvPr>
                  <p:cNvSpPr>
                    <a:spLocks/>
                  </p:cNvSpPr>
                  <p:nvPr/>
                </p:nvSpPr>
                <p:spPr bwMode="auto">
                  <a:xfrm>
                    <a:off x="37798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8" name="Line 99">
                    <a:extLst>
                      <a:ext uri="{FF2B5EF4-FFF2-40B4-BE49-F238E27FC236}">
                        <a16:creationId xmlns:a16="http://schemas.microsoft.com/office/drawing/2014/main" id="{04E4465D-9E08-0744-97A0-0D780698E315}"/>
                      </a:ext>
                    </a:extLst>
                  </p:cNvPr>
                  <p:cNvSpPr>
                    <a:spLocks noChangeShapeType="1"/>
                  </p:cNvSpPr>
                  <p:nvPr/>
                </p:nvSpPr>
                <p:spPr bwMode="auto">
                  <a:xfrm>
                    <a:off x="2938463" y="4911726"/>
                    <a:ext cx="0" cy="65088"/>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9" name="Freeform 100">
                    <a:extLst>
                      <a:ext uri="{FF2B5EF4-FFF2-40B4-BE49-F238E27FC236}">
                        <a16:creationId xmlns:a16="http://schemas.microsoft.com/office/drawing/2014/main" id="{A75A38BB-A142-EA4C-A2CD-CA23B91F4E51}"/>
                      </a:ext>
                    </a:extLst>
                  </p:cNvPr>
                  <p:cNvSpPr>
                    <a:spLocks/>
                  </p:cNvSpPr>
                  <p:nvPr/>
                </p:nvSpPr>
                <p:spPr bwMode="auto">
                  <a:xfrm>
                    <a:off x="2862263" y="4779963"/>
                    <a:ext cx="152400" cy="150813"/>
                  </a:xfrm>
                  <a:custGeom>
                    <a:avLst/>
                    <a:gdLst>
                      <a:gd name="T0" fmla="*/ 0 w 96"/>
                      <a:gd name="T1" fmla="*/ 95 h 95"/>
                      <a:gd name="T2" fmla="*/ 48 w 96"/>
                      <a:gd name="T3" fmla="*/ 0 h 95"/>
                      <a:gd name="T4" fmla="*/ 96 w 96"/>
                      <a:gd name="T5" fmla="*/ 95 h 95"/>
                      <a:gd name="T6" fmla="*/ 0 w 96"/>
                      <a:gd name="T7" fmla="*/ 95 h 95"/>
                    </a:gdLst>
                    <a:ahLst/>
                    <a:cxnLst>
                      <a:cxn ang="0">
                        <a:pos x="T0" y="T1"/>
                      </a:cxn>
                      <a:cxn ang="0">
                        <a:pos x="T2" y="T3"/>
                      </a:cxn>
                      <a:cxn ang="0">
                        <a:pos x="T4" y="T5"/>
                      </a:cxn>
                      <a:cxn ang="0">
                        <a:pos x="T6" y="T7"/>
                      </a:cxn>
                    </a:cxnLst>
                    <a:rect l="0" t="0" r="r" b="b"/>
                    <a:pathLst>
                      <a:path w="96" h="95">
                        <a:moveTo>
                          <a:pt x="0" y="95"/>
                        </a:moveTo>
                        <a:lnTo>
                          <a:pt x="48" y="0"/>
                        </a:lnTo>
                        <a:lnTo>
                          <a:pt x="96" y="95"/>
                        </a:lnTo>
                        <a:lnTo>
                          <a:pt x="0"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00" name="Freeform 101">
                    <a:extLst>
                      <a:ext uri="{FF2B5EF4-FFF2-40B4-BE49-F238E27FC236}">
                        <a16:creationId xmlns:a16="http://schemas.microsoft.com/office/drawing/2014/main" id="{CB9B001F-6F40-1449-BA8A-1E8D6DE1D092}"/>
                      </a:ext>
                    </a:extLst>
                  </p:cNvPr>
                  <p:cNvSpPr>
                    <a:spLocks/>
                  </p:cNvSpPr>
                  <p:nvPr/>
                </p:nvSpPr>
                <p:spPr bwMode="auto">
                  <a:xfrm>
                    <a:off x="2862263" y="4957763"/>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01" name="Line 102">
                    <a:extLst>
                      <a:ext uri="{FF2B5EF4-FFF2-40B4-BE49-F238E27FC236}">
                        <a16:creationId xmlns:a16="http://schemas.microsoft.com/office/drawing/2014/main" id="{241E228F-9442-5046-8962-5658400EF1C2}"/>
                      </a:ext>
                    </a:extLst>
                  </p:cNvPr>
                  <p:cNvSpPr>
                    <a:spLocks noChangeShapeType="1"/>
                  </p:cNvSpPr>
                  <p:nvPr/>
                </p:nvSpPr>
                <p:spPr bwMode="auto">
                  <a:xfrm>
                    <a:off x="5511800" y="4910138"/>
                    <a:ext cx="0" cy="65088"/>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2" name="Freeform 103">
                    <a:extLst>
                      <a:ext uri="{FF2B5EF4-FFF2-40B4-BE49-F238E27FC236}">
                        <a16:creationId xmlns:a16="http://schemas.microsoft.com/office/drawing/2014/main" id="{E7AF0D0D-2EA4-5946-9FE7-E4CBD1FEB1BF}"/>
                      </a:ext>
                    </a:extLst>
                  </p:cNvPr>
                  <p:cNvSpPr>
                    <a:spLocks/>
                  </p:cNvSpPr>
                  <p:nvPr/>
                </p:nvSpPr>
                <p:spPr bwMode="auto">
                  <a:xfrm>
                    <a:off x="5435600" y="4778376"/>
                    <a:ext cx="152400" cy="152400"/>
                  </a:xfrm>
                  <a:custGeom>
                    <a:avLst/>
                    <a:gdLst>
                      <a:gd name="T0" fmla="*/ 0 w 96"/>
                      <a:gd name="T1" fmla="*/ 96 h 96"/>
                      <a:gd name="T2" fmla="*/ 48 w 96"/>
                      <a:gd name="T3" fmla="*/ 0 h 96"/>
                      <a:gd name="T4" fmla="*/ 96 w 96"/>
                      <a:gd name="T5" fmla="*/ 96 h 96"/>
                      <a:gd name="T6" fmla="*/ 0 w 96"/>
                      <a:gd name="T7" fmla="*/ 96 h 96"/>
                    </a:gdLst>
                    <a:ahLst/>
                    <a:cxnLst>
                      <a:cxn ang="0">
                        <a:pos x="T0" y="T1"/>
                      </a:cxn>
                      <a:cxn ang="0">
                        <a:pos x="T2" y="T3"/>
                      </a:cxn>
                      <a:cxn ang="0">
                        <a:pos x="T4" y="T5"/>
                      </a:cxn>
                      <a:cxn ang="0">
                        <a:pos x="T6" y="T7"/>
                      </a:cxn>
                    </a:cxnLst>
                    <a:rect l="0" t="0" r="r" b="b"/>
                    <a:pathLst>
                      <a:path w="96" h="96">
                        <a:moveTo>
                          <a:pt x="0" y="96"/>
                        </a:moveTo>
                        <a:lnTo>
                          <a:pt x="48" y="0"/>
                        </a:lnTo>
                        <a:lnTo>
                          <a:pt x="96" y="96"/>
                        </a:lnTo>
                        <a:lnTo>
                          <a:pt x="0"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03" name="Freeform 104">
                    <a:extLst>
                      <a:ext uri="{FF2B5EF4-FFF2-40B4-BE49-F238E27FC236}">
                        <a16:creationId xmlns:a16="http://schemas.microsoft.com/office/drawing/2014/main" id="{B0EBBF06-6ED0-674B-9AA0-1AAFA50B98C6}"/>
                      </a:ext>
                    </a:extLst>
                  </p:cNvPr>
                  <p:cNvSpPr>
                    <a:spLocks/>
                  </p:cNvSpPr>
                  <p:nvPr/>
                </p:nvSpPr>
                <p:spPr bwMode="auto">
                  <a:xfrm>
                    <a:off x="5435600" y="4956176"/>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19" name="111 Flecha izquierda y derecha">
                  <a:extLst>
                    <a:ext uri="{FF2B5EF4-FFF2-40B4-BE49-F238E27FC236}">
                      <a16:creationId xmlns:a16="http://schemas.microsoft.com/office/drawing/2014/main" id="{6DCD40EF-AD29-4842-B821-55BBE3743B00}"/>
                    </a:ext>
                  </a:extLst>
                </p:cNvPr>
                <p:cNvSpPr/>
                <p:nvPr/>
              </p:nvSpPr>
              <p:spPr>
                <a:xfrm rot="5400000">
                  <a:off x="7877174" y="5611814"/>
                  <a:ext cx="561975" cy="254000"/>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13" name="Rectángulo redondeado 12">
                <a:extLst>
                  <a:ext uri="{FF2B5EF4-FFF2-40B4-BE49-F238E27FC236}">
                    <a16:creationId xmlns:a16="http://schemas.microsoft.com/office/drawing/2014/main" id="{DA26956A-404F-204D-B808-64D2F6CD6329}"/>
                  </a:ext>
                </a:extLst>
              </p:cNvPr>
              <p:cNvSpPr/>
              <p:nvPr/>
            </p:nvSpPr>
            <p:spPr>
              <a:xfrm>
                <a:off x="5333523" y="2525981"/>
                <a:ext cx="3595725" cy="40840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600" b="1" dirty="0"/>
                  <a:t>UNIDAD DE MEDICINA TRANSFUSIONAL</a:t>
                </a:r>
                <a:endParaRPr lang="en-US" sz="1600" b="1" dirty="0"/>
              </a:p>
            </p:txBody>
          </p:sp>
          <p:sp>
            <p:nvSpPr>
              <p:cNvPr id="14" name="Rectángulo redondeado 13">
                <a:extLst>
                  <a:ext uri="{FF2B5EF4-FFF2-40B4-BE49-F238E27FC236}">
                    <a16:creationId xmlns:a16="http://schemas.microsoft.com/office/drawing/2014/main" id="{95001013-D03F-4E47-9DC2-FE7562663CBE}"/>
                  </a:ext>
                </a:extLst>
              </p:cNvPr>
              <p:cNvSpPr/>
              <p:nvPr/>
            </p:nvSpPr>
            <p:spPr>
              <a:xfrm>
                <a:off x="5625312" y="937173"/>
                <a:ext cx="3286932" cy="338911"/>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600" b="1" dirty="0"/>
                  <a:t>PROGRAMA NACIONAL DE SANGRE</a:t>
                </a:r>
                <a:endParaRPr lang="en-US" sz="1600" b="1" dirty="0"/>
              </a:p>
            </p:txBody>
          </p:sp>
          <p:cxnSp>
            <p:nvCxnSpPr>
              <p:cNvPr id="15" name="Conector recto de flecha 14">
                <a:extLst>
                  <a:ext uri="{FF2B5EF4-FFF2-40B4-BE49-F238E27FC236}">
                    <a16:creationId xmlns:a16="http://schemas.microsoft.com/office/drawing/2014/main" id="{CFE431E9-64D5-0447-8F3D-3F745BC8F1AF}"/>
                  </a:ext>
                </a:extLst>
              </p:cNvPr>
              <p:cNvCxnSpPr/>
              <p:nvPr/>
            </p:nvCxnSpPr>
            <p:spPr>
              <a:xfrm>
                <a:off x="4755493" y="1106628"/>
                <a:ext cx="798804"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6" name="Conector recto de flecha 15">
                <a:extLst>
                  <a:ext uri="{FF2B5EF4-FFF2-40B4-BE49-F238E27FC236}">
                    <a16:creationId xmlns:a16="http://schemas.microsoft.com/office/drawing/2014/main" id="{5319DA24-6FCE-384E-AD94-41F45C47F46D}"/>
                  </a:ext>
                </a:extLst>
              </p:cNvPr>
              <p:cNvCxnSpPr/>
              <p:nvPr/>
            </p:nvCxnSpPr>
            <p:spPr>
              <a:xfrm>
                <a:off x="4549694" y="2730183"/>
                <a:ext cx="798804"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17" name="Picture 7" descr="IMGP0311">
                <a:extLst>
                  <a:ext uri="{FF2B5EF4-FFF2-40B4-BE49-F238E27FC236}">
                    <a16:creationId xmlns:a16="http://schemas.microsoft.com/office/drawing/2014/main" id="{F19AE7C7-CC3A-6442-A089-328A855E5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97" y="2099094"/>
                <a:ext cx="1828088" cy="172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9886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696D08E6-6C5D-D94A-B254-61860BB1CDB4}"/>
              </a:ext>
            </a:extLst>
          </p:cNvPr>
          <p:cNvSpPr txBox="1"/>
          <p:nvPr/>
        </p:nvSpPr>
        <p:spPr>
          <a:xfrm>
            <a:off x="8137056" y="3017124"/>
            <a:ext cx="3794389" cy="1142067"/>
          </a:xfrm>
          <a:prstGeom prst="rect">
            <a:avLst/>
          </a:prstGeom>
        </p:spPr>
        <p:txBody>
          <a:bodyPr vert="horz" lIns="91440" tIns="45720" rIns="91440" bIns="45720" rtlCol="0" anchor="ctr">
            <a:noAutofit/>
          </a:bodyPr>
          <a:lstStyle>
            <a:defPPr>
              <a:defRPr lang="en-US"/>
            </a:defPPr>
            <a:lvl1pPr algn="ctr" defTabSz="685800">
              <a:lnSpc>
                <a:spcPct val="90000"/>
              </a:lnSpc>
              <a:spcBef>
                <a:spcPct val="0"/>
              </a:spcBef>
              <a:buNone/>
              <a:defRPr sz="3600">
                <a:solidFill>
                  <a:srgbClr val="C00000"/>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BO" sz="2800" dirty="0"/>
              <a:t>ESTRUCTURA</a:t>
            </a:r>
          </a:p>
          <a:p>
            <a:r>
              <a:rPr lang="es-BO" sz="2800" dirty="0"/>
              <a:t>ORGANIZACIONAL</a:t>
            </a:r>
            <a:endParaRPr lang="en-US" sz="2800" dirty="0"/>
          </a:p>
        </p:txBody>
      </p:sp>
      <p:pic>
        <p:nvPicPr>
          <p:cNvPr id="3" name="Imagen 2" descr="Interfaz de usuario gráfica&#10;&#10;El contenido generado por IA puede ser incorrecto.">
            <a:extLst>
              <a:ext uri="{FF2B5EF4-FFF2-40B4-BE49-F238E27FC236}">
                <a16:creationId xmlns:a16="http://schemas.microsoft.com/office/drawing/2014/main" id="{9404746D-7BCB-8D72-2C20-F24FCF6334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5267" y="708492"/>
            <a:ext cx="5435599" cy="5844707"/>
          </a:xfrm>
          <a:prstGeom prst="rect">
            <a:avLst/>
          </a:prstGeom>
          <a:noFill/>
          <a:ln>
            <a:noFill/>
          </a:ln>
        </p:spPr>
      </p:pic>
    </p:spTree>
    <p:extLst>
      <p:ext uri="{BB962C8B-B14F-4D97-AF65-F5344CB8AC3E}">
        <p14:creationId xmlns:p14="http://schemas.microsoft.com/office/powerpoint/2010/main" val="3244658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94B657F1-83CC-3744-BA01-F68411AF8EAC}"/>
              </a:ext>
            </a:extLst>
          </p:cNvPr>
          <p:cNvSpPr txBox="1">
            <a:spLocks/>
          </p:cNvSpPr>
          <p:nvPr/>
        </p:nvSpPr>
        <p:spPr>
          <a:xfrm>
            <a:off x="2454683" y="688277"/>
            <a:ext cx="8279951" cy="38707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2800" dirty="0">
                <a:solidFill>
                  <a:srgbClr val="C00000"/>
                </a:solidFill>
                <a:effectLst>
                  <a:outerShdw blurRad="38100" dist="38100" dir="2700000" algn="tl">
                    <a:srgbClr val="000000">
                      <a:alpha val="43137"/>
                    </a:srgbClr>
                  </a:outerShdw>
                </a:effectLst>
                <a:latin typeface="Arial Rounded MT Bold" panose="020F0704030504030204" pitchFamily="34" charset="0"/>
              </a:rPr>
              <a:t>ANÁLISIS SITUACIONAL</a:t>
            </a:r>
            <a:endParaRPr lang="es-ES" sz="28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3" name="Tabla 2">
            <a:extLst>
              <a:ext uri="{FF2B5EF4-FFF2-40B4-BE49-F238E27FC236}">
                <a16:creationId xmlns:a16="http://schemas.microsoft.com/office/drawing/2014/main" id="{3C37E813-F030-1C09-174B-FC0301BBCD72}"/>
              </a:ext>
            </a:extLst>
          </p:cNvPr>
          <p:cNvGraphicFramePr>
            <a:graphicFrameLocks noGrp="1"/>
          </p:cNvGraphicFramePr>
          <p:nvPr>
            <p:extLst>
              <p:ext uri="{D42A27DB-BD31-4B8C-83A1-F6EECF244321}">
                <p14:modId xmlns:p14="http://schemas.microsoft.com/office/powerpoint/2010/main" val="2736619851"/>
              </p:ext>
            </p:extLst>
          </p:nvPr>
        </p:nvGraphicFramePr>
        <p:xfrm>
          <a:off x="457199" y="1139365"/>
          <a:ext cx="11286067" cy="5312232"/>
        </p:xfrm>
        <a:graphic>
          <a:graphicData uri="http://schemas.openxmlformats.org/drawingml/2006/table">
            <a:tbl>
              <a:tblPr firstRow="1" firstCol="1" bandRow="1">
                <a:tableStyleId>{10A1B5D5-9B99-4C35-A422-299274C87663}</a:tableStyleId>
              </a:tblPr>
              <a:tblGrid>
                <a:gridCol w="11286067">
                  <a:extLst>
                    <a:ext uri="{9D8B030D-6E8A-4147-A177-3AD203B41FA5}">
                      <a16:colId xmlns:a16="http://schemas.microsoft.com/office/drawing/2014/main" val="949380261"/>
                    </a:ext>
                  </a:extLst>
                </a:gridCol>
              </a:tblGrid>
              <a:tr h="544652">
                <a:tc>
                  <a:txBody>
                    <a:bodyPr/>
                    <a:lstStyle/>
                    <a:p>
                      <a:pPr algn="ctr"/>
                      <a:r>
                        <a:rPr lang="es-ES" sz="2800" dirty="0">
                          <a:effectLst/>
                        </a:rPr>
                        <a:t>Fortalezas</a:t>
                      </a:r>
                      <a:endParaRPr lang="en-US" sz="280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1253396445"/>
                  </a:ext>
                </a:extLst>
              </a:tr>
              <a:tr h="439418">
                <a:tc>
                  <a:txBody>
                    <a:bodyPr/>
                    <a:lstStyle/>
                    <a:p>
                      <a:pPr algn="just"/>
                      <a:r>
                        <a:rPr lang="es-ES" sz="1400" b="0" dirty="0">
                          <a:effectLst/>
                        </a:rPr>
                        <a:t>Mantenimiento de la Certificación al Sistema de Gestión de Calidad ISO 9001:20015 por más de 17 años. </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3765320219"/>
                  </a:ext>
                </a:extLst>
              </a:tr>
              <a:tr h="272326">
                <a:tc>
                  <a:txBody>
                    <a:bodyPr/>
                    <a:lstStyle/>
                    <a:p>
                      <a:pPr algn="just"/>
                      <a:r>
                        <a:rPr lang="es-ES" sz="1400" b="0" dirty="0">
                          <a:effectLst/>
                        </a:rPr>
                        <a:t>Acreditación con excelencia 100%</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1759525199"/>
                  </a:ext>
                </a:extLst>
              </a:tr>
              <a:tr h="272326">
                <a:tc>
                  <a:txBody>
                    <a:bodyPr/>
                    <a:lstStyle/>
                    <a:p>
                      <a:pPr algn="just"/>
                      <a:r>
                        <a:rPr lang="es-ES" sz="1400" b="0" dirty="0">
                          <a:effectLst/>
                        </a:rPr>
                        <a:t>Controles externos de la calidad nacionales e internacionales de nuestros productos y servicios especializados para la seguridad sanguínea</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125434965"/>
                  </a:ext>
                </a:extLst>
              </a:tr>
              <a:tr h="544652">
                <a:tc>
                  <a:txBody>
                    <a:bodyPr/>
                    <a:lstStyle/>
                    <a:p>
                      <a:pPr algn="just"/>
                      <a:r>
                        <a:rPr lang="es-ES" sz="1400" b="0" dirty="0">
                          <a:effectLst/>
                        </a:rPr>
                        <a:t>Documentos normativos y reglamentarios actualizados anualmente y aprobados con Resolución administrativa del Comité Técnico Administrativo de la Entidad.</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2397234640"/>
                  </a:ext>
                </a:extLst>
              </a:tr>
              <a:tr h="544652">
                <a:tc>
                  <a:txBody>
                    <a:bodyPr/>
                    <a:lstStyle/>
                    <a:p>
                      <a:pPr algn="just"/>
                      <a:r>
                        <a:rPr lang="es-ES" sz="1400" b="0" dirty="0">
                          <a:effectLst/>
                        </a:rPr>
                        <a:t>Ser un centro de capacitación a nivel departamental y nacional para la formación y entrenamiento al personal de los Bancos de sangre y Servicios de Transfusión</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2933849891"/>
                  </a:ext>
                </a:extLst>
              </a:tr>
              <a:tr h="544652">
                <a:tc>
                  <a:txBody>
                    <a:bodyPr/>
                    <a:lstStyle/>
                    <a:p>
                      <a:pPr algn="just"/>
                      <a:r>
                        <a:rPr lang="es-ES" sz="1400" b="0" dirty="0">
                          <a:effectLst/>
                        </a:rPr>
                        <a:t>Alianzas estratégicas con Instituciones públicas, Empresas privadas, universidades, Iglesias, etc. para la promoción e incremento de la donación voluntaria altruista de sangre</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2716777640"/>
                  </a:ext>
                </a:extLst>
              </a:tr>
              <a:tr h="295316">
                <a:tc>
                  <a:txBody>
                    <a:bodyPr/>
                    <a:lstStyle/>
                    <a:p>
                      <a:pPr algn="just"/>
                      <a:r>
                        <a:rPr lang="es-ES" sz="1400" b="0" dirty="0">
                          <a:effectLst/>
                        </a:rPr>
                        <a:t>Programa de mantenimiento preventivo de los equipos permanente que permite mantener su adecuado funcionamiento de los mismos</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3530753535"/>
                  </a:ext>
                </a:extLst>
              </a:tr>
              <a:tr h="366957">
                <a:tc>
                  <a:txBody>
                    <a:bodyPr/>
                    <a:lstStyle/>
                    <a:p>
                      <a:pPr algn="just"/>
                      <a:r>
                        <a:rPr lang="es-ES" sz="1400" b="0" dirty="0">
                          <a:effectLst/>
                        </a:rPr>
                        <a:t>Capacidad de respuesta ante situaciones contingenciales, para la provisión oportuna de sangre y </a:t>
                      </a:r>
                      <a:r>
                        <a:rPr lang="es-ES" sz="1400" b="0" dirty="0" err="1">
                          <a:effectLst/>
                        </a:rPr>
                        <a:t>hemocomponentes</a:t>
                      </a:r>
                      <a:r>
                        <a:rPr lang="es-ES" sz="1400" b="0" dirty="0">
                          <a:effectLst/>
                        </a:rPr>
                        <a:t> seguros</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1452370711"/>
                  </a:ext>
                </a:extLst>
              </a:tr>
              <a:tr h="287995">
                <a:tc>
                  <a:txBody>
                    <a:bodyPr/>
                    <a:lstStyle/>
                    <a:p>
                      <a:pPr algn="just"/>
                      <a:r>
                        <a:rPr lang="es-ES" sz="1400" b="0" dirty="0">
                          <a:effectLst/>
                        </a:rPr>
                        <a:t>Nueva tecnología para el tamizaje </a:t>
                      </a:r>
                      <a:r>
                        <a:rPr lang="es-ES" sz="1400" b="0" dirty="0" err="1">
                          <a:effectLst/>
                        </a:rPr>
                        <a:t>inmunoserológico</a:t>
                      </a:r>
                      <a:r>
                        <a:rPr lang="es-ES" sz="1400" b="0" dirty="0">
                          <a:effectLst/>
                        </a:rPr>
                        <a:t> al 100% de las donaciones de sangre (quimioluminiscencia)</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2063991588"/>
                  </a:ext>
                </a:extLst>
              </a:tr>
              <a:tr h="272326">
                <a:tc>
                  <a:txBody>
                    <a:bodyPr/>
                    <a:lstStyle/>
                    <a:p>
                      <a:pPr algn="just"/>
                      <a:r>
                        <a:rPr lang="es-ES" sz="1400" b="0" dirty="0">
                          <a:effectLst/>
                        </a:rPr>
                        <a:t>Implementación de nuevos procedimientos (filtración e irradiación de </a:t>
                      </a:r>
                      <a:r>
                        <a:rPr lang="es-ES" sz="1400" b="0" dirty="0" err="1">
                          <a:effectLst/>
                        </a:rPr>
                        <a:t>hemocomponentes</a:t>
                      </a:r>
                      <a:r>
                        <a:rPr lang="es-ES" sz="1400" b="0" dirty="0">
                          <a:effectLst/>
                        </a:rPr>
                        <a:t>) que incrementan la seguridad sanguínea y transfusional.</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3704621891"/>
                  </a:ext>
                </a:extLst>
              </a:tr>
              <a:tr h="359318">
                <a:tc>
                  <a:txBody>
                    <a:bodyPr/>
                    <a:lstStyle/>
                    <a:p>
                      <a:pPr algn="just"/>
                      <a:r>
                        <a:rPr lang="es-ES" sz="1400" b="0" dirty="0">
                          <a:effectLst/>
                        </a:rPr>
                        <a:t>Desarrollo de trabajos de investigación con el respaldo de aliados estratégicos vinculados al HEMOCENTRO-BSRDLP.</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176124585"/>
                  </a:ext>
                </a:extLst>
              </a:tr>
              <a:tr h="272326">
                <a:tc>
                  <a:txBody>
                    <a:bodyPr/>
                    <a:lstStyle/>
                    <a:p>
                      <a:pPr algn="just"/>
                      <a:r>
                        <a:rPr lang="es-ES" sz="1400" b="0" dirty="0">
                          <a:effectLst/>
                        </a:rPr>
                        <a:t>Unidad móvil y equipamiento adecuado para la realización de colectas extramurales en plazas, avenidas, instituciones, empresas, universidades, etc.</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1657608360"/>
                  </a:ext>
                </a:extLst>
              </a:tr>
              <a:tr h="29531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Contar con procedimientos estandarizados y aprobados para el adecuado descarte de residuos sólidos y líquidos envasados.</a:t>
                      </a:r>
                      <a:endParaRPr lang="en-US" sz="1400" b="0" dirty="0">
                        <a:effectLst/>
                        <a:latin typeface="Times New Roman" panose="02020603050405020304" pitchFamily="18" charset="0"/>
                        <a:ea typeface="Times New Roman" panose="02020603050405020304" pitchFamily="18" charset="0"/>
                      </a:endParaRPr>
                    </a:p>
                  </a:txBody>
                  <a:tcPr marL="18745" marR="18745" marT="0" marB="0" anchor="ctr"/>
                </a:tc>
                <a:extLst>
                  <a:ext uri="{0D108BD9-81ED-4DB2-BD59-A6C34878D82A}">
                    <a16:rowId xmlns:a16="http://schemas.microsoft.com/office/drawing/2014/main" val="2561541430"/>
                  </a:ext>
                </a:extLst>
              </a:tr>
            </a:tbl>
          </a:graphicData>
        </a:graphic>
      </p:graphicFrame>
    </p:spTree>
    <p:extLst>
      <p:ext uri="{BB962C8B-B14F-4D97-AF65-F5344CB8AC3E}">
        <p14:creationId xmlns:p14="http://schemas.microsoft.com/office/powerpoint/2010/main" val="28960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EFC364F2-6717-07B8-9F76-FD7221A05B5A}"/>
              </a:ext>
            </a:extLst>
          </p:cNvPr>
          <p:cNvGraphicFramePr>
            <a:graphicFrameLocks noGrp="1"/>
          </p:cNvGraphicFramePr>
          <p:nvPr>
            <p:extLst>
              <p:ext uri="{D42A27DB-BD31-4B8C-83A1-F6EECF244321}">
                <p14:modId xmlns:p14="http://schemas.microsoft.com/office/powerpoint/2010/main" val="204955337"/>
              </p:ext>
            </p:extLst>
          </p:nvPr>
        </p:nvGraphicFramePr>
        <p:xfrm>
          <a:off x="491067" y="815216"/>
          <a:ext cx="11082865" cy="5638983"/>
        </p:xfrm>
        <a:graphic>
          <a:graphicData uri="http://schemas.openxmlformats.org/drawingml/2006/table">
            <a:tbl>
              <a:tblPr firstRow="1" firstCol="1" bandRow="1">
                <a:tableStyleId>{FABFCF23-3B69-468F-B69F-88F6DE6A72F2}</a:tableStyleId>
              </a:tblPr>
              <a:tblGrid>
                <a:gridCol w="11082865">
                  <a:extLst>
                    <a:ext uri="{9D8B030D-6E8A-4147-A177-3AD203B41FA5}">
                      <a16:colId xmlns:a16="http://schemas.microsoft.com/office/drawing/2014/main" val="4197809961"/>
                    </a:ext>
                  </a:extLst>
                </a:gridCol>
              </a:tblGrid>
              <a:tr h="324725">
                <a:tc>
                  <a:txBody>
                    <a:bodyPr/>
                    <a:lstStyle/>
                    <a:p>
                      <a:pPr algn="ctr"/>
                      <a:r>
                        <a:rPr lang="es-ES" sz="2800" dirty="0">
                          <a:effectLst/>
                        </a:rPr>
                        <a:t>Debilidades</a:t>
                      </a:r>
                      <a:endParaRPr lang="en-US" sz="280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1937242379"/>
                  </a:ext>
                </a:extLst>
              </a:tr>
              <a:tr h="39718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Inestabilidad laboral del personal a contrato, creando incertidumbre a la finalización de cada contrato de servicios.</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1555594773"/>
                  </a:ext>
                </a:extLst>
              </a:tr>
              <a:tr h="43560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Personal técnico operativo nuevo con escasos conocimientos del trabajo en bancos de bancos de sangre y poca experiencia.</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2433211812"/>
                  </a:ext>
                </a:extLst>
              </a:tr>
              <a:tr h="52493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Restricción presupuestaria, sujeta a la recuperación de costos operativos de los Establecimientos de salud, bajo aranceles estructurados por el Ministerio de Salud y Deportes.</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3202109926"/>
                  </a:ext>
                </a:extLst>
              </a:tr>
              <a:tr h="5672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Recursos económico financieros de generación local reducidos por la implementación del SUS para la compra de nueva tecnología, ampliación o mantenimiento de infraestructura y otras necesidades institucionales. </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719653217"/>
                  </a:ext>
                </a:extLst>
              </a:tr>
              <a:tr h="5588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Alto costo de operatividad en campañas, colectas externas e implementación de estrategias comunicacionales, por una carencia social de solidaridad impidiendo alcanzar las metas propuestas</a:t>
                      </a:r>
                      <a:r>
                        <a:rPr lang="en-US" sz="1400" b="0" dirty="0">
                          <a:effectLst/>
                          <a:latin typeface="Times New Roman" panose="02020603050405020304" pitchFamily="18" charset="0"/>
                        </a:rPr>
                        <a:t>.</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2812528739"/>
                  </a:ext>
                </a:extLst>
              </a:tr>
              <a:tr h="3706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Una sola unidad móvil para realizar colectas externas simultáneas para la captación de mayor número de donantes voluntarios altruistas de sangre.</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993594778"/>
                  </a:ext>
                </a:extLst>
              </a:tr>
              <a:tr h="3706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Un solo equipo de aféresis que dificulta la oferta de nuevos procedimientos terapéuticos por aféresis</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3760824044"/>
                  </a:ext>
                </a:extLst>
              </a:tr>
              <a:tr h="3706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Sistema informático de bancos de sangre desactualizado</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973309985"/>
                  </a:ext>
                </a:extLst>
              </a:tr>
              <a:tr h="439880">
                <a:tc>
                  <a:txBody>
                    <a:bodyPr/>
                    <a:lstStyle/>
                    <a:p>
                      <a:pPr algn="just"/>
                      <a:r>
                        <a:rPr lang="es-ES" sz="1400" b="0" dirty="0">
                          <a:effectLst/>
                        </a:rPr>
                        <a:t>Espacios insuficientes por el crecimiento Institucional en procesos administrativos, técnico operativos y especialmente extracciones y almacenamiento de </a:t>
                      </a:r>
                      <a:r>
                        <a:rPr lang="es-ES" sz="1400" b="0" dirty="0" err="1">
                          <a:effectLst/>
                        </a:rPr>
                        <a:t>hemocomponentes</a:t>
                      </a:r>
                      <a:r>
                        <a:rPr lang="es-ES" sz="1400" b="0" dirty="0">
                          <a:effectLst/>
                        </a:rPr>
                        <a:t>.</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2789692344"/>
                  </a:ext>
                </a:extLst>
              </a:tr>
              <a:tr h="357889">
                <a:tc>
                  <a:txBody>
                    <a:bodyPr/>
                    <a:lstStyle/>
                    <a:p>
                      <a:pPr algn="just"/>
                      <a:r>
                        <a:rPr lang="es-ES" sz="1400" b="0" dirty="0">
                          <a:effectLst/>
                        </a:rPr>
                        <a:t>Equipos para el almacenamiento de unidades de plasma fresco congelado insuficientes </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4008372832"/>
                  </a:ext>
                </a:extLst>
              </a:tr>
              <a:tr h="392750">
                <a:tc>
                  <a:txBody>
                    <a:bodyPr/>
                    <a:lstStyle/>
                    <a:p>
                      <a:pPr algn="just"/>
                      <a:r>
                        <a:rPr lang="es-ES" sz="1400" b="0" dirty="0">
                          <a:effectLst/>
                        </a:rPr>
                        <a:t>Espacio insuficiente para la adecuada custodia y archivo de los registros generados en cada una de las áreas de la Institución.</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436342878"/>
                  </a:ext>
                </a:extLst>
              </a:tr>
              <a:tr h="42608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Espacio insuficiente para mantener cadenas de frío (refrigeradores, congeladores, incubadoras). </a:t>
                      </a:r>
                      <a:endParaRPr lang="en-US" sz="1400" b="0" dirty="0">
                        <a:effectLst/>
                        <a:latin typeface="Times New Roman" panose="02020603050405020304" pitchFamily="18" charset="0"/>
                        <a:ea typeface="Times New Roman" panose="02020603050405020304" pitchFamily="18" charset="0"/>
                      </a:endParaRPr>
                    </a:p>
                  </a:txBody>
                  <a:tcPr marL="23811" marR="23811" marT="0" marB="0" anchor="ctr"/>
                </a:tc>
                <a:extLst>
                  <a:ext uri="{0D108BD9-81ED-4DB2-BD59-A6C34878D82A}">
                    <a16:rowId xmlns:a16="http://schemas.microsoft.com/office/drawing/2014/main" val="3883483282"/>
                  </a:ext>
                </a:extLst>
              </a:tr>
            </a:tbl>
          </a:graphicData>
        </a:graphic>
      </p:graphicFrame>
    </p:spTree>
    <p:extLst>
      <p:ext uri="{BB962C8B-B14F-4D97-AF65-F5344CB8AC3E}">
        <p14:creationId xmlns:p14="http://schemas.microsoft.com/office/powerpoint/2010/main" val="2868241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a 1">
            <a:extLst>
              <a:ext uri="{FF2B5EF4-FFF2-40B4-BE49-F238E27FC236}">
                <a16:creationId xmlns:a16="http://schemas.microsoft.com/office/drawing/2014/main" id="{DC12144E-2A5A-5F8E-CC0F-55C063982408}"/>
              </a:ext>
            </a:extLst>
          </p:cNvPr>
          <p:cNvGraphicFramePr>
            <a:graphicFrameLocks noGrp="1"/>
          </p:cNvGraphicFramePr>
          <p:nvPr>
            <p:extLst>
              <p:ext uri="{D42A27DB-BD31-4B8C-83A1-F6EECF244321}">
                <p14:modId xmlns:p14="http://schemas.microsoft.com/office/powerpoint/2010/main" val="2725017130"/>
              </p:ext>
            </p:extLst>
          </p:nvPr>
        </p:nvGraphicFramePr>
        <p:xfrm>
          <a:off x="745067" y="770467"/>
          <a:ext cx="10676466" cy="5642901"/>
        </p:xfrm>
        <a:graphic>
          <a:graphicData uri="http://schemas.openxmlformats.org/drawingml/2006/table">
            <a:tbl>
              <a:tblPr firstRow="1" firstCol="1" bandRow="1">
                <a:tableStyleId>{1E171933-4619-4E11-9A3F-F7608DF75F80}</a:tableStyleId>
              </a:tblPr>
              <a:tblGrid>
                <a:gridCol w="10676466">
                  <a:extLst>
                    <a:ext uri="{9D8B030D-6E8A-4147-A177-3AD203B41FA5}">
                      <a16:colId xmlns:a16="http://schemas.microsoft.com/office/drawing/2014/main" val="4215894634"/>
                    </a:ext>
                  </a:extLst>
                </a:gridCol>
              </a:tblGrid>
              <a:tr h="568558">
                <a:tc>
                  <a:txBody>
                    <a:bodyPr/>
                    <a:lstStyle/>
                    <a:p>
                      <a:pPr algn="ctr"/>
                      <a:r>
                        <a:rPr lang="es-ES" sz="2800" dirty="0">
                          <a:solidFill>
                            <a:schemeClr val="tx1"/>
                          </a:solidFill>
                          <a:effectLst/>
                        </a:rPr>
                        <a:t>Oportunidades</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2312239204"/>
                  </a:ext>
                </a:extLst>
              </a:tr>
              <a:tr h="430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effectLst/>
                        </a:rPr>
                        <a:t>Ley </a:t>
                      </a:r>
                      <a:r>
                        <a:rPr lang="es-ES" sz="1400" b="0" dirty="0" err="1">
                          <a:effectLst/>
                        </a:rPr>
                        <a:t>N°</a:t>
                      </a:r>
                      <a:r>
                        <a:rPr lang="es-ES" sz="1400" b="0" dirty="0">
                          <a:effectLst/>
                        </a:rPr>
                        <a:t> 1302 de fomento de la cultura de donación voluntaria, altruista y repetitiva de sangre.</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1021664171"/>
                  </a:ext>
                </a:extLst>
              </a:tr>
              <a:tr h="4233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effectLst/>
                        </a:rPr>
                        <a:t>Red de comunicación con Servicios de sangre a nivel Departamental, Nacional e Internacional</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3178387491"/>
                  </a:ext>
                </a:extLst>
              </a:tr>
              <a:tr h="568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effectLst/>
                        </a:rPr>
                        <a:t>Asignación de presupuesto adicional por parte del Gobierno Autónomo Departamental de La Paz para el mantenimiento de infraestructura y equipamiento institucional.</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2705788577"/>
                  </a:ext>
                </a:extLst>
              </a:tr>
              <a:tr h="540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effectLst/>
                        </a:rPr>
                        <a:t>Medios de comunicación con más apertura para difundir mensajes sobre la importancia de la donación voluntaria de sangre y el trabajo del HEMOCENTRO-BSRDLP.</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2250977469"/>
                  </a:ext>
                </a:extLst>
              </a:tr>
              <a:tr h="51646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Uso de Redes sociales (WhatsApp, Facebook, TikTok, Instagram, etc.) para la difusión de información sobre la donación voluntaria altruista de sangre y el trabajo del HEMOCENTRO - BSRDLP.</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1423138704"/>
                  </a:ext>
                </a:extLst>
              </a:tr>
              <a:tr h="417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effectLst/>
                        </a:rPr>
                        <a:t>Capacitación al cuerpo clínico y/o estudiantil sobre el uso adecuado y racional de sangre y </a:t>
                      </a:r>
                      <a:r>
                        <a:rPr lang="es-ES" sz="1400" b="0" dirty="0" err="1">
                          <a:effectLst/>
                        </a:rPr>
                        <a:t>hemocomponentes</a:t>
                      </a:r>
                      <a:r>
                        <a:rPr lang="es-ES" sz="1400" b="0" dirty="0">
                          <a:effectLst/>
                        </a:rPr>
                        <a:t>.</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2054754787"/>
                  </a:ext>
                </a:extLst>
              </a:tr>
              <a:tr h="49659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Programa de Responsabilidad social empresarial en las Instituciones públicas y Empresas privadas.</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1675690818"/>
                  </a:ext>
                </a:extLst>
              </a:tr>
              <a:tr h="524933">
                <a:tc>
                  <a:txBody>
                    <a:bodyPr/>
                    <a:lstStyle/>
                    <a:p>
                      <a:pPr algn="just"/>
                      <a:r>
                        <a:rPr lang="es-ES" sz="1400" b="0" dirty="0">
                          <a:effectLst/>
                        </a:rPr>
                        <a:t>Nueva tecnología específica para Bancos de sangre disponible en el país, para los procesos productivos y de laboratorio.</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1149065227"/>
                  </a:ext>
                </a:extLst>
              </a:tr>
              <a:tr h="587010">
                <a:tc>
                  <a:txBody>
                    <a:bodyPr/>
                    <a:lstStyle/>
                    <a:p>
                      <a:pPr algn="just"/>
                      <a:r>
                        <a:rPr lang="es-ES" sz="1400" b="0" dirty="0">
                          <a:effectLst/>
                        </a:rPr>
                        <a:t>Convenio con la Universidad Mayor de San Andrés para la organización de colectas externas y actividades de promoción de la donación voluntaria de sangre, en todas sus facultades y carreras.</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3889439538"/>
                  </a:ext>
                </a:extLst>
              </a:tr>
              <a:tr h="56855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Posibilidad de integrar energías renovables (paneles solares, baterías de respaldo), fortaleciendo la continuidad operativa ante cortes de energía.</a:t>
                      </a:r>
                      <a:endParaRPr lang="en-US" sz="1400" b="0" dirty="0">
                        <a:effectLst/>
                        <a:latin typeface="Times New Roman" panose="02020603050405020304" pitchFamily="18" charset="0"/>
                        <a:ea typeface="Times New Roman" panose="02020603050405020304" pitchFamily="18" charset="0"/>
                      </a:endParaRPr>
                    </a:p>
                  </a:txBody>
                  <a:tcPr marL="24989" marR="24989" marT="0" marB="0" anchor="ctr"/>
                </a:tc>
                <a:extLst>
                  <a:ext uri="{0D108BD9-81ED-4DB2-BD59-A6C34878D82A}">
                    <a16:rowId xmlns:a16="http://schemas.microsoft.com/office/drawing/2014/main" val="927012389"/>
                  </a:ext>
                </a:extLst>
              </a:tr>
            </a:tbl>
          </a:graphicData>
        </a:graphic>
      </p:graphicFrame>
    </p:spTree>
    <p:extLst>
      <p:ext uri="{BB962C8B-B14F-4D97-AF65-F5344CB8AC3E}">
        <p14:creationId xmlns:p14="http://schemas.microsoft.com/office/powerpoint/2010/main" val="1931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3" name="Tabla 2">
            <a:extLst>
              <a:ext uri="{FF2B5EF4-FFF2-40B4-BE49-F238E27FC236}">
                <a16:creationId xmlns:a16="http://schemas.microsoft.com/office/drawing/2014/main" id="{525AFEED-0F12-9416-FC31-765E3F31275A}"/>
              </a:ext>
            </a:extLst>
          </p:cNvPr>
          <p:cNvGraphicFramePr>
            <a:graphicFrameLocks noGrp="1"/>
          </p:cNvGraphicFramePr>
          <p:nvPr>
            <p:extLst>
              <p:ext uri="{D42A27DB-BD31-4B8C-83A1-F6EECF244321}">
                <p14:modId xmlns:p14="http://schemas.microsoft.com/office/powerpoint/2010/main" val="837002180"/>
              </p:ext>
            </p:extLst>
          </p:nvPr>
        </p:nvGraphicFramePr>
        <p:xfrm>
          <a:off x="279400" y="711199"/>
          <a:ext cx="11590867" cy="5878598"/>
        </p:xfrm>
        <a:graphic>
          <a:graphicData uri="http://schemas.openxmlformats.org/drawingml/2006/table">
            <a:tbl>
              <a:tblPr firstRow="1" firstCol="1" bandRow="1">
                <a:tableStyleId>{1FECB4D8-DB02-4DC6-A0A2-4F2EBAE1DC90}</a:tableStyleId>
              </a:tblPr>
              <a:tblGrid>
                <a:gridCol w="11590867">
                  <a:extLst>
                    <a:ext uri="{9D8B030D-6E8A-4147-A177-3AD203B41FA5}">
                      <a16:colId xmlns:a16="http://schemas.microsoft.com/office/drawing/2014/main" val="3497709543"/>
                    </a:ext>
                  </a:extLst>
                </a:gridCol>
              </a:tblGrid>
              <a:tr h="318865">
                <a:tc>
                  <a:txBody>
                    <a:bodyPr/>
                    <a:lstStyle/>
                    <a:p>
                      <a:pPr algn="ctr"/>
                      <a:r>
                        <a:rPr lang="es-ES" sz="2800" dirty="0">
                          <a:effectLst/>
                        </a:rPr>
                        <a:t>Amenazas</a:t>
                      </a:r>
                      <a:endParaRPr lang="en-US" sz="280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466350927"/>
                  </a:ext>
                </a:extLst>
              </a:tr>
              <a:tr h="318865">
                <a:tc>
                  <a:txBody>
                    <a:bodyPr/>
                    <a:lstStyle/>
                    <a:p>
                      <a:pPr algn="just"/>
                      <a:r>
                        <a:rPr lang="es-ES" sz="1400" b="0" dirty="0">
                          <a:effectLst/>
                        </a:rPr>
                        <a:t>Retraso en el proceso de institucionalización de los ítems dotados por el SEDES y Ministerio de Salud.</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627006674"/>
                  </a:ext>
                </a:extLst>
              </a:tr>
              <a:tr h="318865">
                <a:tc>
                  <a:txBody>
                    <a:bodyPr/>
                    <a:lstStyle/>
                    <a:p>
                      <a:pPr algn="just"/>
                      <a:r>
                        <a:rPr lang="es-ES" sz="1400" b="0" dirty="0">
                          <a:effectLst/>
                        </a:rPr>
                        <a:t>Incertidumbre política, económica y sanitaria en el contexto nacional que dificulta la importación de los insumos y reactivos necesarios para la seguridad sanguínea.</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262974765"/>
                  </a:ext>
                </a:extLst>
              </a:tr>
              <a:tr h="318865">
                <a:tc>
                  <a:txBody>
                    <a:bodyPr/>
                    <a:lstStyle/>
                    <a:p>
                      <a:pPr algn="just"/>
                      <a:r>
                        <a:rPr lang="es-ES" sz="1400" b="0" dirty="0">
                          <a:effectLst/>
                        </a:rPr>
                        <a:t>Dependencia de un solo proveedor a nivel nacional para la adquisición de algunos insumos y reactivos.</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739698432"/>
                  </a:ext>
                </a:extLst>
              </a:tr>
              <a:tr h="506964">
                <a:tc>
                  <a:txBody>
                    <a:bodyPr/>
                    <a:lstStyle/>
                    <a:p>
                      <a:pPr algn="just"/>
                      <a:r>
                        <a:rPr lang="es-ES" sz="1400" b="0" dirty="0">
                          <a:effectLst/>
                        </a:rPr>
                        <a:t>Burocratismo administrativo a nivel de la Gobernación y de los Establecimientos de salud para la reposición del gasto por la distribución de sangre, </a:t>
                      </a:r>
                      <a:r>
                        <a:rPr lang="es-ES" sz="1400" b="0" dirty="0" err="1">
                          <a:effectLst/>
                        </a:rPr>
                        <a:t>hemocomponentes</a:t>
                      </a:r>
                      <a:r>
                        <a:rPr lang="es-ES" sz="1400" b="0" dirty="0">
                          <a:effectLst/>
                        </a:rPr>
                        <a:t> seguros y prestación de servicios de calidad tanto para pacientes cubiertos por el SUS, asegurados o privados.</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513693573"/>
                  </a:ext>
                </a:extLst>
              </a:tr>
              <a:tr h="3517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0" dirty="0">
                          <a:effectLst/>
                        </a:rPr>
                        <a:t>Imposibilidad de firmar convenios interinstitucionales por no contar con autorización de SEDES, a pesar de las constantes gestiones realizadas.</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347423415"/>
                  </a:ext>
                </a:extLst>
              </a:tr>
              <a:tr h="318865">
                <a:tc>
                  <a:txBody>
                    <a:bodyPr/>
                    <a:lstStyle/>
                    <a:p>
                      <a:pPr algn="just"/>
                      <a:r>
                        <a:rPr lang="es-ES" sz="1400" b="0" dirty="0">
                          <a:effectLst/>
                        </a:rPr>
                        <a:t>Resistencia al cambio de los diferentes niveles del sistema sanitario en relación a la seguridad sanguínea. </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2050197812"/>
                  </a:ext>
                </a:extLst>
              </a:tr>
              <a:tr h="318865">
                <a:tc>
                  <a:txBody>
                    <a:bodyPr/>
                    <a:lstStyle/>
                    <a:p>
                      <a:pPr algn="just"/>
                      <a:r>
                        <a:rPr lang="es-ES" sz="1400" b="0" dirty="0">
                          <a:effectLst/>
                        </a:rPr>
                        <a:t>Incremento en el costo de los insumos, reactivos, equipamiento, etc. a nivel nacional.</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561392873"/>
                  </a:ext>
                </a:extLst>
              </a:tr>
              <a:tr h="318865">
                <a:tc>
                  <a:txBody>
                    <a:bodyPr/>
                    <a:lstStyle/>
                    <a:p>
                      <a:pPr algn="just"/>
                      <a:r>
                        <a:rPr lang="es-ES" sz="1400" b="0" dirty="0">
                          <a:effectLst/>
                        </a:rPr>
                        <a:t>Miedos y mitos de parte de la población hacia la donación voluntaria de sangre.</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545076030"/>
                  </a:ext>
                </a:extLst>
              </a:tr>
              <a:tr h="318865">
                <a:tc>
                  <a:txBody>
                    <a:bodyPr/>
                    <a:lstStyle/>
                    <a:p>
                      <a:pPr algn="just"/>
                      <a:r>
                        <a:rPr lang="es-ES" sz="1400" b="0" dirty="0">
                          <a:effectLst/>
                        </a:rPr>
                        <a:t>Cambio en la tecnología para Bancos de sangre por los avances en la especialidad.</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273411854"/>
                  </a:ext>
                </a:extLst>
              </a:tr>
              <a:tr h="318865">
                <a:tc>
                  <a:txBody>
                    <a:bodyPr/>
                    <a:lstStyle/>
                    <a:p>
                      <a:pPr algn="just"/>
                      <a:r>
                        <a:rPr lang="es-ES" sz="1400" b="0" dirty="0">
                          <a:effectLst/>
                        </a:rPr>
                        <a:t>Uso inadecuado e irracional de la sangre y </a:t>
                      </a:r>
                      <a:r>
                        <a:rPr lang="es-ES" sz="1400" b="0" dirty="0" err="1">
                          <a:effectLst/>
                        </a:rPr>
                        <a:t>hemocomponentes</a:t>
                      </a:r>
                      <a:r>
                        <a:rPr lang="es-ES" sz="1400" b="0" dirty="0">
                          <a:effectLst/>
                        </a:rPr>
                        <a:t> por el cuerpo clínico de los establecimientos de salud independientemente a su derecho propietario</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260829534"/>
                  </a:ext>
                </a:extLst>
              </a:tr>
              <a:tr h="318865">
                <a:tc>
                  <a:txBody>
                    <a:bodyPr/>
                    <a:lstStyle/>
                    <a:p>
                      <a:pPr algn="just"/>
                      <a:r>
                        <a:rPr lang="es-ES" sz="1400" b="0" dirty="0">
                          <a:effectLst/>
                        </a:rPr>
                        <a:t>Conflictos sociales (marchas, bloqueos, etc.) que perjudican el normal desarrollo de las colectas extramurales realizadas en plazas, avenidas de la ciudad de La Paz.</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583072279"/>
                  </a:ext>
                </a:extLst>
              </a:tr>
              <a:tr h="318865">
                <a:tc>
                  <a:txBody>
                    <a:bodyPr/>
                    <a:lstStyle/>
                    <a:p>
                      <a:pPr algn="just"/>
                      <a:r>
                        <a:rPr lang="es-ES" sz="1400" b="0" dirty="0">
                          <a:effectLst/>
                        </a:rPr>
                        <a:t>Falta de cobertura por parte de otros bancos de sangre, lo que incrementa las solicitudes de </a:t>
                      </a:r>
                      <a:r>
                        <a:rPr lang="es-ES" sz="1400" b="0" dirty="0" err="1">
                          <a:effectLst/>
                        </a:rPr>
                        <a:t>hemocomponentes</a:t>
                      </a:r>
                      <a:r>
                        <a:rPr lang="es-ES" sz="1400" b="0" dirty="0">
                          <a:effectLst/>
                        </a:rPr>
                        <a:t> en el HEMOCENTRO-BSRDLP.</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26795724"/>
                  </a:ext>
                </a:extLst>
              </a:tr>
              <a:tr h="443229">
                <a:tc>
                  <a:txBody>
                    <a:bodyPr/>
                    <a:lstStyle/>
                    <a:p>
                      <a:pPr algn="just"/>
                      <a:r>
                        <a:rPr lang="es-ES" sz="1400" b="0" dirty="0">
                          <a:effectLst/>
                        </a:rPr>
                        <a:t>Ausencia de una red nacional de registro de donantes de sangre.</a:t>
                      </a:r>
                      <a:endParaRPr lang="en-US" sz="1400" b="0" dirty="0">
                        <a:effectLst/>
                        <a:latin typeface="Times New Roman" panose="02020603050405020304" pitchFamily="18" charset="0"/>
                      </a:endParaRPr>
                    </a:p>
                  </a:txBody>
                  <a:tcPr marL="12556" marR="12556" marT="0" marB="0" anchor="ctr"/>
                </a:tc>
                <a:extLst>
                  <a:ext uri="{0D108BD9-81ED-4DB2-BD59-A6C34878D82A}">
                    <a16:rowId xmlns:a16="http://schemas.microsoft.com/office/drawing/2014/main" val="740312830"/>
                  </a:ext>
                </a:extLst>
              </a:tr>
              <a:tr h="318865">
                <a:tc>
                  <a:txBody>
                    <a:bodyPr/>
                    <a:lstStyle/>
                    <a:p>
                      <a:pPr algn="just"/>
                      <a:r>
                        <a:rPr lang="es-ES" sz="1400" b="0" dirty="0">
                          <a:effectLst/>
                        </a:rPr>
                        <a:t>Cierre de espacios por parte del GAMLP para el parqueo de la Unidad móvil en colectas externas y burocracia para la otorgación de permisos.</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395389145"/>
                  </a:ext>
                </a:extLst>
              </a:tr>
              <a:tr h="318865">
                <a:tc>
                  <a:txBody>
                    <a:bodyPr/>
                    <a:lstStyle/>
                    <a:p>
                      <a:pPr algn="just"/>
                      <a:r>
                        <a:rPr lang="es-ES" sz="1400" b="0" dirty="0">
                          <a:effectLst/>
                        </a:rPr>
                        <a:t>Las variaciones asociadas al cambio climático impactan la realización regular de las colectas externas de sangre, afectando su planificación y ejecución.</a:t>
                      </a:r>
                      <a:endParaRPr lang="en-US" sz="1400" b="0" dirty="0">
                        <a:effectLst/>
                        <a:latin typeface="Times New Roman" panose="02020603050405020304" pitchFamily="18" charset="0"/>
                        <a:ea typeface="Times New Roman" panose="02020603050405020304" pitchFamily="18" charset="0"/>
                      </a:endParaRPr>
                    </a:p>
                  </a:txBody>
                  <a:tcPr marL="12556" marR="12556" marT="0" marB="0" anchor="ctr"/>
                </a:tc>
                <a:extLst>
                  <a:ext uri="{0D108BD9-81ED-4DB2-BD59-A6C34878D82A}">
                    <a16:rowId xmlns:a16="http://schemas.microsoft.com/office/drawing/2014/main" val="1457517148"/>
                  </a:ext>
                </a:extLst>
              </a:tr>
            </a:tbl>
          </a:graphicData>
        </a:graphic>
      </p:graphicFrame>
    </p:spTree>
    <p:extLst>
      <p:ext uri="{BB962C8B-B14F-4D97-AF65-F5344CB8AC3E}">
        <p14:creationId xmlns:p14="http://schemas.microsoft.com/office/powerpoint/2010/main" val="311278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CC6C22E1-7397-23A1-5B59-0E02A25FCBC5}"/>
              </a:ext>
            </a:extLst>
          </p:cNvPr>
          <p:cNvSpPr txBox="1">
            <a:spLocks/>
          </p:cNvSpPr>
          <p:nvPr/>
        </p:nvSpPr>
        <p:spPr>
          <a:xfrm>
            <a:off x="1800592" y="1968637"/>
            <a:ext cx="8590816" cy="27399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6600" dirty="0">
                <a:solidFill>
                  <a:srgbClr val="C00000"/>
                </a:solidFill>
                <a:latin typeface="Arial Rounded MT Bold" panose="020F0704030504030204" pitchFamily="34" charset="0"/>
              </a:rPr>
              <a:t>PROGRAMA OPERATIVO ANUAL</a:t>
            </a:r>
            <a:br>
              <a:rPr lang="es-ES" sz="6600" dirty="0">
                <a:solidFill>
                  <a:srgbClr val="C00000"/>
                </a:solidFill>
                <a:latin typeface="Arial Rounded MT Bold" panose="020F0704030504030204" pitchFamily="34" charset="0"/>
              </a:rPr>
            </a:br>
            <a:r>
              <a:rPr lang="es-ES" sz="6600" dirty="0">
                <a:solidFill>
                  <a:srgbClr val="C00000"/>
                </a:solidFill>
                <a:latin typeface="Arial Rounded MT Bold" panose="020F0704030504030204" pitchFamily="34" charset="0"/>
              </a:rPr>
              <a:t>2025</a:t>
            </a:r>
            <a:endParaRPr lang="es-BO" sz="6600" dirty="0">
              <a:solidFill>
                <a:srgbClr val="C00000"/>
              </a:solidFill>
              <a:latin typeface="Arial Rounded MT Bold" panose="020F0704030504030204" pitchFamily="34" charset="0"/>
            </a:endParaRPr>
          </a:p>
        </p:txBody>
      </p:sp>
    </p:spTree>
    <p:extLst>
      <p:ext uri="{BB962C8B-B14F-4D97-AF65-F5344CB8AC3E}">
        <p14:creationId xmlns:p14="http://schemas.microsoft.com/office/powerpoint/2010/main" val="3358625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9236"/>
            <a:ext cx="12192000" cy="6858000"/>
          </a:xfrm>
          <a:prstGeom prst="rect">
            <a:avLst/>
          </a:prstGeom>
        </p:spPr>
      </p:pic>
      <p:sp>
        <p:nvSpPr>
          <p:cNvPr id="2" name="2 Marcador de contenido">
            <a:extLst>
              <a:ext uri="{FF2B5EF4-FFF2-40B4-BE49-F238E27FC236}">
                <a16:creationId xmlns:a16="http://schemas.microsoft.com/office/drawing/2014/main" id="{AE55D0DE-D0EE-5B5D-B237-E0B76833E425}"/>
              </a:ext>
            </a:extLst>
          </p:cNvPr>
          <p:cNvSpPr txBox="1">
            <a:spLocks/>
          </p:cNvSpPr>
          <p:nvPr/>
        </p:nvSpPr>
        <p:spPr>
          <a:xfrm>
            <a:off x="677738" y="1664897"/>
            <a:ext cx="4165195" cy="46902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spcBef>
                <a:spcPts val="1200"/>
              </a:spcBef>
              <a:spcAft>
                <a:spcPts val="600"/>
              </a:spcAft>
              <a:buSzPct val="100000"/>
              <a:buFont typeface="+mj-lt"/>
              <a:buAutoNum type="arabicPeriod"/>
            </a:pPr>
            <a:r>
              <a:rPr lang="es-ES" sz="1800" dirty="0"/>
              <a:t>16.993 donaciones  efectivas de sangre, provenientes de donantes debidamente tamizados,  seleccionados e identificados.</a:t>
            </a:r>
          </a:p>
          <a:p>
            <a:pPr marL="457200" indent="-457200" algn="just">
              <a:spcBef>
                <a:spcPts val="1200"/>
              </a:spcBef>
              <a:spcAft>
                <a:spcPts val="600"/>
              </a:spcAft>
              <a:buSzPct val="100000"/>
              <a:buFont typeface="+mj-lt"/>
              <a:buAutoNum type="arabicPeriod"/>
            </a:pPr>
            <a:endParaRPr lang="es-ES" sz="1800" dirty="0"/>
          </a:p>
          <a:p>
            <a:pPr marL="457200" indent="-457200" algn="just">
              <a:spcBef>
                <a:spcPts val="1200"/>
              </a:spcBef>
              <a:spcAft>
                <a:spcPts val="600"/>
              </a:spcAft>
              <a:buSzPct val="100000"/>
              <a:buFont typeface="+mj-lt"/>
              <a:buAutoNum type="arabicPeriod"/>
            </a:pPr>
            <a:endParaRPr lang="es-ES" sz="1800" dirty="0"/>
          </a:p>
          <a:p>
            <a:pPr marL="457200" indent="-457200" algn="just">
              <a:spcBef>
                <a:spcPts val="1200"/>
              </a:spcBef>
              <a:spcAft>
                <a:spcPts val="600"/>
              </a:spcAft>
              <a:buSzPct val="100000"/>
              <a:buFont typeface="+mj-lt"/>
              <a:buAutoNum type="arabicPeriod"/>
            </a:pPr>
            <a:endParaRPr lang="es-ES" sz="1800" dirty="0"/>
          </a:p>
          <a:p>
            <a:pPr marL="457200" indent="-457200" algn="just">
              <a:spcBef>
                <a:spcPts val="1200"/>
              </a:spcBef>
              <a:spcAft>
                <a:spcPts val="600"/>
              </a:spcAft>
              <a:buSzPct val="100000"/>
              <a:buFont typeface="+mj-lt"/>
              <a:buAutoNum type="arabicPeriod"/>
            </a:pPr>
            <a:r>
              <a:rPr lang="es-BO" sz="1800" dirty="0"/>
              <a:t>44.538 unidades de productos de sangre (sangre total, paquete globular, plasma fresco congelado, plasma normal, concentrado de plaquetas, plaquetoaféresis, glóbulos rojos lavados, crioprecipitados y fracciones pediátricas)   producidos. </a:t>
            </a:r>
          </a:p>
        </p:txBody>
      </p:sp>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OBJETIVOS 2025</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4" name="Gráfico 3">
            <a:extLst>
              <a:ext uri="{FF2B5EF4-FFF2-40B4-BE49-F238E27FC236}">
                <a16:creationId xmlns:a16="http://schemas.microsoft.com/office/drawing/2014/main" id="{C6800545-6E78-1AE2-6C58-B88E49170F44}"/>
              </a:ext>
            </a:extLst>
          </p:cNvPr>
          <p:cNvGraphicFramePr>
            <a:graphicFrameLocks/>
          </p:cNvGraphicFramePr>
          <p:nvPr>
            <p:extLst>
              <p:ext uri="{D42A27DB-BD31-4B8C-83A1-F6EECF244321}">
                <p14:modId xmlns:p14="http://schemas.microsoft.com/office/powerpoint/2010/main" val="228443400"/>
              </p:ext>
            </p:extLst>
          </p:nvPr>
        </p:nvGraphicFramePr>
        <p:xfrm>
          <a:off x="6411839" y="1451508"/>
          <a:ext cx="4727215" cy="2400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55FDA3B9-22C7-221B-7897-A55B4955A89D}"/>
              </a:ext>
            </a:extLst>
          </p:cNvPr>
          <p:cNvGraphicFramePr>
            <a:graphicFrameLocks/>
          </p:cNvGraphicFramePr>
          <p:nvPr>
            <p:extLst>
              <p:ext uri="{D42A27DB-BD31-4B8C-83A1-F6EECF244321}">
                <p14:modId xmlns:p14="http://schemas.microsoft.com/office/powerpoint/2010/main" val="1599648830"/>
              </p:ext>
            </p:extLst>
          </p:nvPr>
        </p:nvGraphicFramePr>
        <p:xfrm>
          <a:off x="6411839" y="3938417"/>
          <a:ext cx="4727214" cy="25178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2581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2" name="2 Marcador de contenido">
            <a:extLst>
              <a:ext uri="{FF2B5EF4-FFF2-40B4-BE49-F238E27FC236}">
                <a16:creationId xmlns:a16="http://schemas.microsoft.com/office/drawing/2014/main" id="{AE55D0DE-D0EE-5B5D-B237-E0B76833E425}"/>
              </a:ext>
            </a:extLst>
          </p:cNvPr>
          <p:cNvSpPr txBox="1">
            <a:spLocks/>
          </p:cNvSpPr>
          <p:nvPr/>
        </p:nvSpPr>
        <p:spPr>
          <a:xfrm>
            <a:off x="677738" y="1664897"/>
            <a:ext cx="4165195" cy="46902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spcBef>
                <a:spcPts val="1200"/>
              </a:spcBef>
              <a:spcAft>
                <a:spcPts val="600"/>
              </a:spcAft>
              <a:buSzPct val="100000"/>
              <a:buFont typeface="+mj-lt"/>
              <a:buAutoNum type="arabicPeriod" startAt="3"/>
            </a:pPr>
            <a:r>
              <a:rPr lang="es-BO" sz="1400" dirty="0"/>
              <a:t>36.279 productos de sangre segura  (sangre total, paquete globular, plasma fresco congelado, plasma normal, concentrado de plaquetas, plaquetoaféresis, glóbulos rojos lavados, crioprecipitados y fracciones pediátricas), distribuidos de acuerdo a demanda del Sistema de salud departamental. </a:t>
            </a:r>
          </a:p>
          <a:p>
            <a:pPr marL="457200" indent="-457200" algn="just">
              <a:spcBef>
                <a:spcPts val="1200"/>
              </a:spcBef>
              <a:spcAft>
                <a:spcPts val="600"/>
              </a:spcAft>
              <a:buSzPct val="100000"/>
              <a:buFont typeface="+mj-lt"/>
              <a:buAutoNum type="arabicPeriod" startAt="3"/>
            </a:pPr>
            <a:endParaRPr lang="es-BO" sz="1400" dirty="0"/>
          </a:p>
          <a:p>
            <a:pPr marL="457200" indent="-457200" algn="just">
              <a:spcBef>
                <a:spcPts val="1200"/>
              </a:spcBef>
              <a:spcAft>
                <a:spcPts val="600"/>
              </a:spcAft>
              <a:buSzPct val="100000"/>
              <a:buFont typeface="+mj-lt"/>
              <a:buAutoNum type="arabicPeriod" startAt="3"/>
            </a:pPr>
            <a:endParaRPr lang="es-BO" sz="1400" dirty="0"/>
          </a:p>
          <a:p>
            <a:pPr marL="457200" indent="-457200" algn="just">
              <a:spcBef>
                <a:spcPts val="1200"/>
              </a:spcBef>
              <a:spcAft>
                <a:spcPts val="600"/>
              </a:spcAft>
              <a:buSzPct val="100000"/>
              <a:buFont typeface="+mj-lt"/>
              <a:buAutoNum type="arabicPeriod" startAt="3"/>
            </a:pPr>
            <a:endParaRPr lang="es-BO" sz="1400" dirty="0"/>
          </a:p>
          <a:p>
            <a:pPr marL="457200" indent="-457200" algn="just">
              <a:spcBef>
                <a:spcPts val="1200"/>
              </a:spcBef>
              <a:spcAft>
                <a:spcPts val="600"/>
              </a:spcAft>
              <a:buSzPct val="100000"/>
              <a:buFont typeface="+mj-lt"/>
              <a:buAutoNum type="arabicPeriod" startAt="3"/>
            </a:pPr>
            <a:r>
              <a:rPr lang="es-ES" sz="1400" dirty="0"/>
              <a:t>Mantener las 3 certificaciones al Sistema de Gestión de la Calidad referidas a la supra e infraestructura, debidamente certificada.</a:t>
            </a:r>
            <a:endParaRPr lang="en-US" sz="1400" dirty="0"/>
          </a:p>
        </p:txBody>
      </p:sp>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OBJETIVOS 2025</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9" name="Gráfico 8">
            <a:extLst>
              <a:ext uri="{FF2B5EF4-FFF2-40B4-BE49-F238E27FC236}">
                <a16:creationId xmlns:a16="http://schemas.microsoft.com/office/drawing/2014/main" id="{A4A250CE-54FD-F86A-9CF7-E4A2225DA7B4}"/>
              </a:ext>
            </a:extLst>
          </p:cNvPr>
          <p:cNvGraphicFramePr>
            <a:graphicFrameLocks/>
          </p:cNvGraphicFramePr>
          <p:nvPr>
            <p:extLst>
              <p:ext uri="{D42A27DB-BD31-4B8C-83A1-F6EECF244321}">
                <p14:modId xmlns:p14="http://schemas.microsoft.com/office/powerpoint/2010/main" val="3581396115"/>
              </p:ext>
            </p:extLst>
          </p:nvPr>
        </p:nvGraphicFramePr>
        <p:xfrm>
          <a:off x="6511636" y="1506465"/>
          <a:ext cx="4257964" cy="2160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619916A9-F584-FA5E-E016-C8C532B5C2AC}"/>
              </a:ext>
            </a:extLst>
          </p:cNvPr>
          <p:cNvGraphicFramePr>
            <a:graphicFrameLocks/>
          </p:cNvGraphicFramePr>
          <p:nvPr>
            <p:extLst>
              <p:ext uri="{D42A27DB-BD31-4B8C-83A1-F6EECF244321}">
                <p14:modId xmlns:p14="http://schemas.microsoft.com/office/powerpoint/2010/main" val="3406149064"/>
              </p:ext>
            </p:extLst>
          </p:nvPr>
        </p:nvGraphicFramePr>
        <p:xfrm>
          <a:off x="6511636" y="3832097"/>
          <a:ext cx="4331855" cy="2523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62400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5CD65F39-EA9D-F048-95B1-94B055E3B6A7}"/>
              </a:ext>
            </a:extLst>
          </p:cNvPr>
          <p:cNvSpPr txBox="1">
            <a:spLocks/>
          </p:cNvSpPr>
          <p:nvPr/>
        </p:nvSpPr>
        <p:spPr>
          <a:xfrm>
            <a:off x="3524718" y="821833"/>
            <a:ext cx="5142563" cy="7312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419" sz="3200" dirty="0">
                <a:solidFill>
                  <a:srgbClr val="C00000"/>
                </a:solidFill>
                <a:effectLst>
                  <a:outerShdw blurRad="38100" dist="38100" dir="2700000" algn="tl">
                    <a:srgbClr val="000000">
                      <a:alpha val="43137"/>
                    </a:srgbClr>
                  </a:outerShdw>
                </a:effectLst>
                <a:latin typeface="Arial Rounded MT Bold" panose="020F0704030504030204" pitchFamily="34" charset="0"/>
              </a:rPr>
              <a:t>INTRODUCCIÓN</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67AA8E3C-A4A8-1E40-92E5-64396569DEB2}"/>
              </a:ext>
            </a:extLst>
          </p:cNvPr>
          <p:cNvSpPr txBox="1">
            <a:spLocks/>
          </p:cNvSpPr>
          <p:nvPr/>
        </p:nvSpPr>
        <p:spPr>
          <a:xfrm>
            <a:off x="1517004" y="1707431"/>
            <a:ext cx="9157989" cy="7804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1200"/>
              </a:spcBef>
              <a:spcAft>
                <a:spcPts val="2400"/>
              </a:spcAft>
            </a:pPr>
            <a:r>
              <a:rPr lang="es-BO" b="1" dirty="0">
                <a:solidFill>
                  <a:srgbClr val="C00000"/>
                </a:solidFill>
              </a:rPr>
              <a:t>En cumplimiento a lo establecido en la Constitución Política del Estado:</a:t>
            </a:r>
            <a:endParaRPr lang="en-US" b="1" dirty="0">
              <a:solidFill>
                <a:srgbClr val="C00000"/>
              </a:solidFill>
            </a:endParaRPr>
          </a:p>
        </p:txBody>
      </p:sp>
      <p:sp>
        <p:nvSpPr>
          <p:cNvPr id="8" name="Rectángulo 7">
            <a:extLst>
              <a:ext uri="{FF2B5EF4-FFF2-40B4-BE49-F238E27FC236}">
                <a16:creationId xmlns:a16="http://schemas.microsoft.com/office/drawing/2014/main" id="{26DE1A9B-6BBE-7846-8762-DE3C31966B59}"/>
              </a:ext>
            </a:extLst>
          </p:cNvPr>
          <p:cNvSpPr/>
          <p:nvPr/>
        </p:nvSpPr>
        <p:spPr>
          <a:xfrm>
            <a:off x="544151" y="2653982"/>
            <a:ext cx="11103693" cy="3600986"/>
          </a:xfrm>
          <a:prstGeom prst="rect">
            <a:avLst/>
          </a:prstGeom>
        </p:spPr>
        <p:txBody>
          <a:bodyPr wrap="square">
            <a:spAutoFit/>
          </a:bodyPr>
          <a:lstStyle/>
          <a:p>
            <a:pPr marL="342900" lvl="0" indent="-342900" algn="just">
              <a:spcBef>
                <a:spcPts val="1200"/>
              </a:spcBef>
              <a:spcAft>
                <a:spcPts val="2400"/>
              </a:spcAft>
              <a:buFont typeface="Arial" panose="020B0604020202020204" pitchFamily="34" charset="0"/>
              <a:buChar char="•"/>
            </a:pPr>
            <a:r>
              <a:rPr lang="es-BO" sz="2400" dirty="0"/>
              <a:t>Art. 35, Numeral I, </a:t>
            </a:r>
            <a:r>
              <a:rPr lang="es-ES" sz="2400" dirty="0"/>
              <a:t>El Estado, en todos sus niveles, protegerá el derecho a la salud, promoviendo políticas públicas orientadas a mejorar la calidad de vida, el bienestar colectivo y el acceso gratuito de la población a los servicios de salud.</a:t>
            </a:r>
            <a:endParaRPr lang="es-BO" sz="2400" dirty="0"/>
          </a:p>
          <a:p>
            <a:pPr marL="342900" lvl="0" indent="-342900" algn="just">
              <a:spcBef>
                <a:spcPts val="1200"/>
              </a:spcBef>
              <a:spcAft>
                <a:spcPts val="2400"/>
              </a:spcAft>
              <a:buFont typeface="Arial" panose="020B0604020202020204" pitchFamily="34" charset="0"/>
              <a:buChar char="•"/>
            </a:pPr>
            <a:r>
              <a:rPr lang="es-BO" sz="2400" dirty="0"/>
              <a:t>Art. 21 numeral 6, se incluye en los derechos civiles, </a:t>
            </a:r>
            <a:r>
              <a:rPr lang="es-ES" sz="2400" dirty="0"/>
              <a:t>a acceder a la información, interpretarla, analizarla y comunicarla libremente, de manera individual o colectiva.</a:t>
            </a:r>
            <a:endParaRPr lang="en-US" sz="2400" dirty="0"/>
          </a:p>
          <a:p>
            <a:pPr marL="342900" lvl="0" indent="-342900" algn="just">
              <a:spcBef>
                <a:spcPts val="1200"/>
              </a:spcBef>
              <a:spcAft>
                <a:spcPts val="2400"/>
              </a:spcAft>
              <a:buFont typeface="Arial" panose="020B0604020202020204" pitchFamily="34" charset="0"/>
              <a:buChar char="•"/>
            </a:pPr>
            <a:r>
              <a:rPr lang="es-BO" sz="2400" dirty="0"/>
              <a:t>Art. 235, numeral 4º, </a:t>
            </a:r>
            <a:r>
              <a:rPr lang="es-ES" sz="2400" dirty="0"/>
              <a:t>Rendir cuentas sobre las responsabilidades económicas, políticas, técnicas y administrativas en el ejercicio de la función pública.</a:t>
            </a:r>
            <a:endParaRPr lang="en-US" sz="2400" dirty="0"/>
          </a:p>
        </p:txBody>
      </p:sp>
    </p:spTree>
    <p:extLst>
      <p:ext uri="{BB962C8B-B14F-4D97-AF65-F5344CB8AC3E}">
        <p14:creationId xmlns:p14="http://schemas.microsoft.com/office/powerpoint/2010/main" val="3110008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OPERACIONES Y TAREAS ESPECÍFICAS</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2" name="Tabla 3">
            <a:extLst>
              <a:ext uri="{FF2B5EF4-FFF2-40B4-BE49-F238E27FC236}">
                <a16:creationId xmlns:a16="http://schemas.microsoft.com/office/drawing/2014/main" id="{01742034-C269-C293-33C3-FE4A7FA1C7CE}"/>
              </a:ext>
            </a:extLst>
          </p:cNvPr>
          <p:cNvGraphicFramePr>
            <a:graphicFrameLocks noGrp="1"/>
          </p:cNvGraphicFramePr>
          <p:nvPr>
            <p:extLst>
              <p:ext uri="{D42A27DB-BD31-4B8C-83A1-F6EECF244321}">
                <p14:modId xmlns:p14="http://schemas.microsoft.com/office/powerpoint/2010/main" val="3068456254"/>
              </p:ext>
            </p:extLst>
          </p:nvPr>
        </p:nvGraphicFramePr>
        <p:xfrm>
          <a:off x="431321" y="1554839"/>
          <a:ext cx="8540151" cy="5052995"/>
        </p:xfrm>
        <a:graphic>
          <a:graphicData uri="http://schemas.openxmlformats.org/drawingml/2006/table">
            <a:tbl>
              <a:tblPr firstRow="1" bandRow="1">
                <a:tableStyleId>{BC89EF96-8CEA-46FF-86C4-4CE0E7609802}</a:tableStyleId>
              </a:tblPr>
              <a:tblGrid>
                <a:gridCol w="2498146">
                  <a:extLst>
                    <a:ext uri="{9D8B030D-6E8A-4147-A177-3AD203B41FA5}">
                      <a16:colId xmlns:a16="http://schemas.microsoft.com/office/drawing/2014/main" val="3371609227"/>
                    </a:ext>
                  </a:extLst>
                </a:gridCol>
                <a:gridCol w="6042005">
                  <a:extLst>
                    <a:ext uri="{9D8B030D-6E8A-4147-A177-3AD203B41FA5}">
                      <a16:colId xmlns:a16="http://schemas.microsoft.com/office/drawing/2014/main" val="4042940357"/>
                    </a:ext>
                  </a:extLst>
                </a:gridCol>
              </a:tblGrid>
              <a:tr h="473780">
                <a:tc>
                  <a:txBody>
                    <a:bodyPr/>
                    <a:lstStyle/>
                    <a:p>
                      <a:pPr algn="ctr"/>
                      <a:r>
                        <a:rPr lang="es-ES" sz="2400" dirty="0"/>
                        <a:t>OPERACIÓN</a:t>
                      </a:r>
                      <a:endParaRPr lang="es-BO" sz="2400" dirty="0"/>
                    </a:p>
                  </a:txBody>
                  <a:tcPr anchor="ctr"/>
                </a:tc>
                <a:tc>
                  <a:txBody>
                    <a:bodyPr/>
                    <a:lstStyle/>
                    <a:p>
                      <a:pPr algn="ctr"/>
                      <a:r>
                        <a:rPr lang="es-ES" sz="2400" dirty="0"/>
                        <a:t>TAREAS ESPECÍFICAS</a:t>
                      </a:r>
                      <a:endParaRPr lang="es-BO" sz="2400" dirty="0"/>
                    </a:p>
                  </a:txBody>
                  <a:tcPr anchor="ctr"/>
                </a:tc>
                <a:extLst>
                  <a:ext uri="{0D108BD9-81ED-4DB2-BD59-A6C34878D82A}">
                    <a16:rowId xmlns:a16="http://schemas.microsoft.com/office/drawing/2014/main" val="2189604005"/>
                  </a:ext>
                </a:extLst>
              </a:tr>
              <a:tr h="517289">
                <a:tc rowSpan="7">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Lograr 9.000 donaciones voluntarias y altruista de sangre y el 2000  donantes fidelizados, a través de la implementación de estrategias de mercadeo social y campañas informativas de concientización a la sociedad civil en el marco de los valores como la solidaridad. </a:t>
                      </a:r>
                      <a:endParaRPr lang="es-BO" dirty="0"/>
                    </a:p>
                  </a:txBody>
                  <a:tcPr anchor="ctr"/>
                </a:tc>
                <a:tc>
                  <a:txBody>
                    <a:bodyPr/>
                    <a:lstStyle/>
                    <a:p>
                      <a:pPr algn="just" fontAlgn="t"/>
                      <a:r>
                        <a:rPr lang="es-ES" sz="1200" b="0" u="none" strike="noStrike" dirty="0">
                          <a:solidFill>
                            <a:srgbClr val="000000"/>
                          </a:solidFill>
                          <a:effectLst/>
                        </a:rPr>
                        <a:t>Promover la cultura de la donación voluntaria altruista de sangre de manera permanente a través de todos los medios posibles como redes sociales de la Institución.</a:t>
                      </a:r>
                      <a:endParaRPr lang="es-ES" sz="12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991947935"/>
                  </a:ext>
                </a:extLst>
              </a:tr>
              <a:tr h="1026523">
                <a:tc vMerge="1">
                  <a:txBody>
                    <a:bodyPr/>
                    <a:lstStyle/>
                    <a:p>
                      <a:endParaRPr lang="es-BO" dirty="0"/>
                    </a:p>
                  </a:txBody>
                  <a:tcPr/>
                </a:tc>
                <a:tc>
                  <a:txBody>
                    <a:bodyPr/>
                    <a:lstStyle/>
                    <a:p>
                      <a:pPr algn="just" fontAlgn="t"/>
                      <a:r>
                        <a:rPr lang="es-ES" sz="1200" b="0" u="none" strike="noStrike" dirty="0">
                          <a:solidFill>
                            <a:srgbClr val="000000"/>
                          </a:solidFill>
                          <a:effectLst/>
                        </a:rPr>
                        <a:t>Ampliar las alianzas estratégicas con instituciones o empresas públicas, privadas, asociaciones civiles voluntarias  y otros para la socialización y educación</a:t>
                      </a:r>
                      <a:br>
                        <a:rPr lang="es-ES" sz="1200" b="0" u="none" strike="noStrike" dirty="0">
                          <a:solidFill>
                            <a:srgbClr val="000000"/>
                          </a:solidFill>
                          <a:effectLst/>
                        </a:rPr>
                      </a:br>
                      <a:r>
                        <a:rPr lang="es-ES" sz="1200" b="0" u="none" strike="noStrike" dirty="0">
                          <a:solidFill>
                            <a:srgbClr val="000000"/>
                          </a:solidFill>
                          <a:effectLst/>
                        </a:rPr>
                        <a:t>sobre la importancia de la donación voluntaria altruista repetitiva de sangre apelando a la Responsabilidad Social Empresarial, así como el acceso y organización de</a:t>
                      </a:r>
                      <a:br>
                        <a:rPr lang="es-ES" sz="1200" b="0" u="none" strike="noStrike" dirty="0">
                          <a:solidFill>
                            <a:srgbClr val="000000"/>
                          </a:solidFill>
                          <a:effectLst/>
                        </a:rPr>
                      </a:br>
                      <a:r>
                        <a:rPr lang="es-ES" sz="1200" b="0" u="none" strike="noStrike" dirty="0">
                          <a:solidFill>
                            <a:srgbClr val="000000"/>
                          </a:solidFill>
                          <a:effectLst/>
                        </a:rPr>
                        <a:t>colectas de sangre con carácter voluntario.</a:t>
                      </a:r>
                      <a:endParaRPr lang="es-ES" sz="12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145345198"/>
                  </a:ext>
                </a:extLst>
              </a:tr>
              <a:tr h="675162">
                <a:tc vMerge="1">
                  <a:txBody>
                    <a:bodyPr/>
                    <a:lstStyle/>
                    <a:p>
                      <a:endParaRPr lang="es-BO" dirty="0"/>
                    </a:p>
                  </a:txBody>
                  <a:tcPr/>
                </a:tc>
                <a:tc>
                  <a:txBody>
                    <a:bodyPr/>
                    <a:lstStyle/>
                    <a:p>
                      <a:pPr algn="just" fontAlgn="t"/>
                      <a:r>
                        <a:rPr lang="es-ES" sz="1200" b="0" u="none" strike="noStrike" dirty="0">
                          <a:solidFill>
                            <a:srgbClr val="000000"/>
                          </a:solidFill>
                          <a:effectLst/>
                        </a:rPr>
                        <a:t>Generar alianzas con los medios de  comunicación  sonoro, visual y escrito para la difusión de información que coadyuve al fomento de la cultura de donación voluntaria altruista y repetitiva de sangre.</a:t>
                      </a:r>
                      <a:endParaRPr lang="es-ES" sz="12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882265317"/>
                  </a:ext>
                </a:extLst>
              </a:tr>
              <a:tr h="615914">
                <a:tc vMerge="1">
                  <a:txBody>
                    <a:bodyPr/>
                    <a:lstStyle/>
                    <a:p>
                      <a:endParaRPr lang="es-BO"/>
                    </a:p>
                  </a:txBody>
                  <a:tcPr/>
                </a:tc>
                <a:tc>
                  <a:txBody>
                    <a:bodyPr/>
                    <a:lstStyle/>
                    <a:p>
                      <a:pPr algn="just" fontAlgn="t"/>
                      <a:r>
                        <a:rPr lang="es-ES" sz="1200" b="0" u="none" strike="noStrike" dirty="0">
                          <a:solidFill>
                            <a:srgbClr val="000000"/>
                          </a:solidFill>
                          <a:effectLst/>
                        </a:rPr>
                        <a:t>Establecer convenios con universidades, Institutos técnicos y Unidades educativas para la organización de seminarios, talleres, visitas y otras actividades de fomento de la cultura de donación voluntaria altruista y repetitiva de sangre, en el marco de la Ley </a:t>
                      </a:r>
                      <a:r>
                        <a:rPr lang="es-ES" sz="1200" b="0" u="none" strike="noStrike" dirty="0" err="1">
                          <a:solidFill>
                            <a:srgbClr val="000000"/>
                          </a:solidFill>
                          <a:effectLst/>
                        </a:rPr>
                        <a:t>N°</a:t>
                      </a:r>
                      <a:r>
                        <a:rPr lang="es-ES" sz="1200" b="0" u="none" strike="noStrike" dirty="0">
                          <a:solidFill>
                            <a:srgbClr val="000000"/>
                          </a:solidFill>
                          <a:effectLst/>
                        </a:rPr>
                        <a:t> 1302.</a:t>
                      </a:r>
                      <a:endParaRPr lang="es-ES" sz="12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020505470"/>
                  </a:ext>
                </a:extLst>
              </a:tr>
              <a:tr h="615914">
                <a:tc vMerge="1">
                  <a:txBody>
                    <a:bodyPr/>
                    <a:lstStyle/>
                    <a:p>
                      <a:endParaRPr lang="es-BO" dirty="0"/>
                    </a:p>
                  </a:txBody>
                  <a:tcPr/>
                </a:tc>
                <a:tc>
                  <a:txBody>
                    <a:bodyPr/>
                    <a:lstStyle/>
                    <a:p>
                      <a:pPr algn="just" fontAlgn="t"/>
                      <a:r>
                        <a:rPr lang="es-ES" sz="1200" b="0" u="none" strike="noStrike" dirty="0">
                          <a:solidFill>
                            <a:srgbClr val="000000"/>
                          </a:solidFill>
                          <a:effectLst/>
                        </a:rPr>
                        <a:t>Elaborar material informativo para su distribución en campañas informativas, colectas externas de sangre, seminarios, talleres, Instituciones y empresas donde se promueva la donación voluntaria altruista y repetitiva de sangre.</a:t>
                      </a:r>
                      <a:endParaRPr lang="es-ES" sz="12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071371283"/>
                  </a:ext>
                </a:extLst>
              </a:tr>
              <a:tr h="512499">
                <a:tc vMerge="1">
                  <a:txBody>
                    <a:bodyPr/>
                    <a:lstStyle/>
                    <a:p>
                      <a:endParaRPr lang="es-BO" dirty="0"/>
                    </a:p>
                  </a:txBody>
                  <a:tcPr/>
                </a:tc>
                <a:tc>
                  <a:txBody>
                    <a:bodyPr/>
                    <a:lstStyle/>
                    <a:p>
                      <a:pPr algn="just" fontAlgn="t"/>
                      <a:r>
                        <a:rPr lang="es-ES" sz="1200" b="0" u="none" strike="noStrike" dirty="0">
                          <a:solidFill>
                            <a:srgbClr val="000000"/>
                          </a:solidFill>
                          <a:effectLst/>
                        </a:rPr>
                        <a:t>Gestionar espacios publicitarios públicos y privados para la difusión de material audiovisual, con información relacionada a la donación voluntaria altruista y repetitiva de sangre.</a:t>
                      </a:r>
                      <a:endParaRPr lang="es-ES" sz="12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62839825"/>
                  </a:ext>
                </a:extLst>
              </a:tr>
              <a:tr h="615914">
                <a:tc vMerge="1">
                  <a:txBody>
                    <a:bodyPr/>
                    <a:lstStyle/>
                    <a:p>
                      <a:endParaRPr lang="es-BO" dirty="0"/>
                    </a:p>
                  </a:txBody>
                  <a:tcPr/>
                </a:tc>
                <a:tc>
                  <a:txBody>
                    <a:bodyPr/>
                    <a:lstStyle/>
                    <a:p>
                      <a:pPr algn="just" fontAlgn="t"/>
                      <a:r>
                        <a:rPr lang="es-ES" sz="1200" b="0" u="none" strike="noStrike" dirty="0">
                          <a:solidFill>
                            <a:srgbClr val="000000"/>
                          </a:solidFill>
                          <a:effectLst/>
                        </a:rPr>
                        <a:t>Crear vínculos con Instituciones relacionadas a la salud para la organización de campañas de concientización sobre hábitos saludables necesarios para la donación voluntaria altruista de sangre. </a:t>
                      </a:r>
                      <a:endParaRPr lang="es-ES" sz="12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452943134"/>
                  </a:ext>
                </a:extLst>
              </a:tr>
            </a:tbl>
          </a:graphicData>
        </a:graphic>
      </p:graphicFrame>
      <p:pic>
        <p:nvPicPr>
          <p:cNvPr id="4" name="Imagen 3">
            <a:extLst>
              <a:ext uri="{FF2B5EF4-FFF2-40B4-BE49-F238E27FC236}">
                <a16:creationId xmlns:a16="http://schemas.microsoft.com/office/drawing/2014/main" id="{2EC6852A-6D6B-A06A-24A5-B44D8A63DCBA}"/>
              </a:ext>
            </a:extLst>
          </p:cNvPr>
          <p:cNvPicPr>
            <a:picLocks noChangeAspect="1"/>
          </p:cNvPicPr>
          <p:nvPr/>
        </p:nvPicPr>
        <p:blipFill>
          <a:blip r:embed="rId3"/>
          <a:stretch>
            <a:fillRect/>
          </a:stretch>
        </p:blipFill>
        <p:spPr>
          <a:xfrm>
            <a:off x="9274018" y="1554839"/>
            <a:ext cx="2709897" cy="2032423"/>
          </a:xfrm>
          <a:prstGeom prst="rect">
            <a:avLst/>
          </a:prstGeom>
        </p:spPr>
      </p:pic>
      <p:pic>
        <p:nvPicPr>
          <p:cNvPr id="5" name="Imagen 4">
            <a:extLst>
              <a:ext uri="{FF2B5EF4-FFF2-40B4-BE49-F238E27FC236}">
                <a16:creationId xmlns:a16="http://schemas.microsoft.com/office/drawing/2014/main" id="{D1628FAA-005E-BA82-A3FB-569D66D5DB4E}"/>
              </a:ext>
            </a:extLst>
          </p:cNvPr>
          <p:cNvPicPr>
            <a:picLocks noChangeAspect="1"/>
          </p:cNvPicPr>
          <p:nvPr/>
        </p:nvPicPr>
        <p:blipFill>
          <a:blip r:embed="rId4"/>
          <a:stretch>
            <a:fillRect/>
          </a:stretch>
        </p:blipFill>
        <p:spPr>
          <a:xfrm>
            <a:off x="9274018" y="4090720"/>
            <a:ext cx="2709897" cy="2102761"/>
          </a:xfrm>
          <a:prstGeom prst="rect">
            <a:avLst/>
          </a:prstGeom>
        </p:spPr>
      </p:pic>
    </p:spTree>
    <p:extLst>
      <p:ext uri="{BB962C8B-B14F-4D97-AF65-F5344CB8AC3E}">
        <p14:creationId xmlns:p14="http://schemas.microsoft.com/office/powerpoint/2010/main" val="569422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OPERACIONES Y TAREAS ESPECÍFICAS</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6" name="Tabla 7">
            <a:extLst>
              <a:ext uri="{FF2B5EF4-FFF2-40B4-BE49-F238E27FC236}">
                <a16:creationId xmlns:a16="http://schemas.microsoft.com/office/drawing/2014/main" id="{AED41201-3938-7E4D-3AE3-5A5E647EE8D0}"/>
              </a:ext>
            </a:extLst>
          </p:cNvPr>
          <p:cNvGraphicFramePr>
            <a:graphicFrameLocks noGrp="1"/>
          </p:cNvGraphicFramePr>
          <p:nvPr>
            <p:extLst>
              <p:ext uri="{D42A27DB-BD31-4B8C-83A1-F6EECF244321}">
                <p14:modId xmlns:p14="http://schemas.microsoft.com/office/powerpoint/2010/main" val="2035415741"/>
              </p:ext>
            </p:extLst>
          </p:nvPr>
        </p:nvGraphicFramePr>
        <p:xfrm>
          <a:off x="501115" y="1635794"/>
          <a:ext cx="7802113" cy="4894532"/>
        </p:xfrm>
        <a:graphic>
          <a:graphicData uri="http://schemas.openxmlformats.org/drawingml/2006/table">
            <a:tbl>
              <a:tblPr firstRow="1" bandRow="1">
                <a:tableStyleId>{BC89EF96-8CEA-46FF-86C4-4CE0E7609802}</a:tableStyleId>
              </a:tblPr>
              <a:tblGrid>
                <a:gridCol w="2199752">
                  <a:extLst>
                    <a:ext uri="{9D8B030D-6E8A-4147-A177-3AD203B41FA5}">
                      <a16:colId xmlns:a16="http://schemas.microsoft.com/office/drawing/2014/main" val="1993805309"/>
                    </a:ext>
                  </a:extLst>
                </a:gridCol>
                <a:gridCol w="5602361">
                  <a:extLst>
                    <a:ext uri="{9D8B030D-6E8A-4147-A177-3AD203B41FA5}">
                      <a16:colId xmlns:a16="http://schemas.microsoft.com/office/drawing/2014/main" val="1142916820"/>
                    </a:ext>
                  </a:extLst>
                </a:gridCol>
              </a:tblGrid>
              <a:tr h="520810">
                <a:tc>
                  <a:txBody>
                    <a:bodyPr/>
                    <a:lstStyle/>
                    <a:p>
                      <a:pPr algn="ctr"/>
                      <a:r>
                        <a:rPr lang="es-ES" sz="2400" dirty="0"/>
                        <a:t>OPERACIÓN</a:t>
                      </a:r>
                      <a:endParaRPr lang="es-BO" sz="2400" dirty="0"/>
                    </a:p>
                  </a:txBody>
                  <a:tcPr anchor="ctr"/>
                </a:tc>
                <a:tc>
                  <a:txBody>
                    <a:bodyPr/>
                    <a:lstStyle/>
                    <a:p>
                      <a:pPr algn="ctr"/>
                      <a:r>
                        <a:rPr lang="es-ES" sz="2400" dirty="0"/>
                        <a:t>TAREAS ESPECÍFICAS</a:t>
                      </a:r>
                      <a:endParaRPr lang="es-BO" sz="2400" dirty="0"/>
                    </a:p>
                  </a:txBody>
                  <a:tcPr anchor="ctr"/>
                </a:tc>
                <a:extLst>
                  <a:ext uri="{0D108BD9-81ED-4DB2-BD59-A6C34878D82A}">
                    <a16:rowId xmlns:a16="http://schemas.microsoft.com/office/drawing/2014/main" val="763165949"/>
                  </a:ext>
                </a:extLst>
              </a:tr>
              <a:tr h="728954">
                <a:tc rowSpan="5">
                  <a:txBody>
                    <a:bodyPr/>
                    <a:lstStyle/>
                    <a:p>
                      <a:pPr algn="just"/>
                      <a:r>
                        <a:rPr lang="es-ES" dirty="0"/>
                        <a:t>Programar y efectivizar 207 colectas externas de sangre en plazas, avenidas, calles e instituciones públicas y privadas de la ciudad de La Paz.</a:t>
                      </a:r>
                      <a:endParaRPr lang="es-BO" dirty="0"/>
                    </a:p>
                  </a:txBody>
                  <a:tcPr anchor="ctr"/>
                </a:tc>
                <a:tc>
                  <a:txBody>
                    <a:bodyPr/>
                    <a:lstStyle/>
                    <a:p>
                      <a:pPr marL="85725" indent="0" algn="just" fontAlgn="t"/>
                      <a:r>
                        <a:rPr lang="es-ES" sz="1300" b="0" u="none" strike="noStrike" dirty="0">
                          <a:solidFill>
                            <a:srgbClr val="000000"/>
                          </a:solidFill>
                          <a:effectLst/>
                        </a:rPr>
                        <a:t>Gestionar con las diferentes Sub alcaldías de la ciudad de La Paz, los permisos de uso de espacio público para la instalación de la Unidad móvil y carpas de campaña para la realización de colectas externas de sangre.</a:t>
                      </a:r>
                      <a:endParaRPr lang="es-ES" sz="13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28920258"/>
                  </a:ext>
                </a:extLst>
              </a:tr>
              <a:tr h="728954">
                <a:tc vMerge="1">
                  <a:txBody>
                    <a:bodyPr/>
                    <a:lstStyle/>
                    <a:p>
                      <a:endParaRPr lang="es-BO" dirty="0"/>
                    </a:p>
                  </a:txBody>
                  <a:tcPr/>
                </a:tc>
                <a:tc>
                  <a:txBody>
                    <a:bodyPr/>
                    <a:lstStyle/>
                    <a:p>
                      <a:pPr marL="85725" indent="0" algn="just" defTabSz="914400" rtl="0" eaLnBrk="1" fontAlgn="t" latinLnBrk="0" hangingPunct="1"/>
                      <a:r>
                        <a:rPr lang="es-ES" sz="1300" b="0" u="none" strike="noStrike" kern="1200" dirty="0">
                          <a:solidFill>
                            <a:srgbClr val="000000"/>
                          </a:solidFill>
                          <a:effectLst/>
                          <a:latin typeface="+mn-lt"/>
                          <a:ea typeface="+mn-ea"/>
                          <a:cs typeface="+mn-cs"/>
                        </a:rPr>
                        <a:t>Coordinar, planificar y organizar colectas de sangre en puntos fijos con instituciones,  iglesias, universidades y otras empresas públicas y privadas, por lo menos dos veces al año.</a:t>
                      </a:r>
                    </a:p>
                  </a:txBody>
                  <a:tcPr marL="0" marR="0" marT="0" marB="0" anchor="ctr"/>
                </a:tc>
                <a:extLst>
                  <a:ext uri="{0D108BD9-81ED-4DB2-BD59-A6C34878D82A}">
                    <a16:rowId xmlns:a16="http://schemas.microsoft.com/office/drawing/2014/main" val="3265461424"/>
                  </a:ext>
                </a:extLst>
              </a:tr>
              <a:tr h="971938">
                <a:tc vMerge="1">
                  <a:txBody>
                    <a:bodyPr/>
                    <a:lstStyle/>
                    <a:p>
                      <a:endParaRPr lang="es-BO" dirty="0"/>
                    </a:p>
                  </a:txBody>
                  <a:tcPr/>
                </a:tc>
                <a:tc>
                  <a:txBody>
                    <a:bodyPr/>
                    <a:lstStyle/>
                    <a:p>
                      <a:pPr marL="85725" indent="0" algn="just" defTabSz="914400" rtl="0" eaLnBrk="1" fontAlgn="t" latinLnBrk="0" hangingPunct="1"/>
                      <a:r>
                        <a:rPr lang="es-ES" sz="1300" b="0" u="none" strike="noStrike" kern="1200" dirty="0">
                          <a:solidFill>
                            <a:srgbClr val="000000"/>
                          </a:solidFill>
                          <a:effectLst/>
                          <a:latin typeface="+mn-lt"/>
                          <a:ea typeface="+mn-ea"/>
                          <a:cs typeface="+mn-cs"/>
                        </a:rPr>
                        <a:t>Difusión por medios de comunicación y redes sociales la programación diaria o semanal de colectas externas de sangre en diferentes puntos de la ciudad de La Paz o aquellas institucionales, para que la población acuda a dichos puntos para efectivizar su donación voluntaria de sangre.</a:t>
                      </a:r>
                    </a:p>
                  </a:txBody>
                  <a:tcPr marL="0" marR="0" marT="0" marB="0" anchor="ctr"/>
                </a:tc>
                <a:extLst>
                  <a:ext uri="{0D108BD9-81ED-4DB2-BD59-A6C34878D82A}">
                    <a16:rowId xmlns:a16="http://schemas.microsoft.com/office/drawing/2014/main" val="633168975"/>
                  </a:ext>
                </a:extLst>
              </a:tr>
              <a:tr h="1214922">
                <a:tc vMerge="1">
                  <a:txBody>
                    <a:bodyPr/>
                    <a:lstStyle/>
                    <a:p>
                      <a:endParaRPr lang="es-BO" dirty="0"/>
                    </a:p>
                  </a:txBody>
                  <a:tcPr/>
                </a:tc>
                <a:tc>
                  <a:txBody>
                    <a:bodyPr/>
                    <a:lstStyle/>
                    <a:p>
                      <a:pPr marL="85725" indent="0" algn="just" defTabSz="914400" rtl="0" eaLnBrk="1" fontAlgn="t" latinLnBrk="0" hangingPunct="1"/>
                      <a:r>
                        <a:rPr lang="es-ES" sz="1300" b="0" u="none" strike="noStrike" kern="1200" dirty="0">
                          <a:solidFill>
                            <a:srgbClr val="000000"/>
                          </a:solidFill>
                          <a:effectLst/>
                          <a:latin typeface="+mn-lt"/>
                          <a:ea typeface="+mn-ea"/>
                          <a:cs typeface="+mn-cs"/>
                        </a:rPr>
                        <a:t>Formar y capacitar a promotores, que formen parte de las diferentes Asociaciones de Voluntariado, que trabajen junto al personal del HEMOCENTRO-BSRDLP en las colectas externas de sangre, para la concientización y sensibilización respecto a la donación voluntaria altruista de sangre.</a:t>
                      </a:r>
                    </a:p>
                  </a:txBody>
                  <a:tcPr marL="0" marR="0" marT="0" marB="0" anchor="ctr"/>
                </a:tc>
                <a:extLst>
                  <a:ext uri="{0D108BD9-81ED-4DB2-BD59-A6C34878D82A}">
                    <a16:rowId xmlns:a16="http://schemas.microsoft.com/office/drawing/2014/main" val="401865844"/>
                  </a:ext>
                </a:extLst>
              </a:tr>
              <a:tr h="728954">
                <a:tc vMerge="1">
                  <a:txBody>
                    <a:bodyPr/>
                    <a:lstStyle/>
                    <a:p>
                      <a:endParaRPr lang="es-BO" dirty="0"/>
                    </a:p>
                  </a:txBody>
                  <a:tcPr/>
                </a:tc>
                <a:tc>
                  <a:txBody>
                    <a:bodyPr/>
                    <a:lstStyle/>
                    <a:p>
                      <a:pPr marL="85725" indent="0" algn="just" defTabSz="914400" rtl="0" eaLnBrk="1" fontAlgn="t" latinLnBrk="0" hangingPunct="1"/>
                      <a:r>
                        <a:rPr lang="es-ES" sz="1300" b="0" u="none" strike="noStrike" kern="1200" dirty="0">
                          <a:solidFill>
                            <a:srgbClr val="000000"/>
                          </a:solidFill>
                          <a:effectLst/>
                          <a:latin typeface="+mn-lt"/>
                          <a:ea typeface="+mn-ea"/>
                          <a:cs typeface="+mn-cs"/>
                        </a:rPr>
                        <a:t>Gestionar la adhesión de Instituciones públicas y privadas con incentivos no monetarios, además de elaborar presentes para incentivar la donación voluntaria Altruista de sangre.</a:t>
                      </a:r>
                    </a:p>
                  </a:txBody>
                  <a:tcPr marL="0" marR="0" marT="0" marB="0" anchor="ctr"/>
                </a:tc>
                <a:extLst>
                  <a:ext uri="{0D108BD9-81ED-4DB2-BD59-A6C34878D82A}">
                    <a16:rowId xmlns:a16="http://schemas.microsoft.com/office/drawing/2014/main" val="1059975492"/>
                  </a:ext>
                </a:extLst>
              </a:tr>
            </a:tbl>
          </a:graphicData>
        </a:graphic>
      </p:graphicFrame>
      <p:pic>
        <p:nvPicPr>
          <p:cNvPr id="4" name="Imagen 3">
            <a:extLst>
              <a:ext uri="{FF2B5EF4-FFF2-40B4-BE49-F238E27FC236}">
                <a16:creationId xmlns:a16="http://schemas.microsoft.com/office/drawing/2014/main" id="{46D4247F-82F2-8522-DD6B-CE95326CEB55}"/>
              </a:ext>
            </a:extLst>
          </p:cNvPr>
          <p:cNvPicPr>
            <a:picLocks noChangeAspect="1"/>
          </p:cNvPicPr>
          <p:nvPr/>
        </p:nvPicPr>
        <p:blipFill>
          <a:blip r:embed="rId3"/>
          <a:stretch>
            <a:fillRect/>
          </a:stretch>
        </p:blipFill>
        <p:spPr>
          <a:xfrm>
            <a:off x="8997513" y="1743697"/>
            <a:ext cx="2274277" cy="1705708"/>
          </a:xfrm>
          <a:prstGeom prst="rect">
            <a:avLst/>
          </a:prstGeom>
        </p:spPr>
      </p:pic>
      <p:pic>
        <p:nvPicPr>
          <p:cNvPr id="10" name="Imagen 9">
            <a:extLst>
              <a:ext uri="{FF2B5EF4-FFF2-40B4-BE49-F238E27FC236}">
                <a16:creationId xmlns:a16="http://schemas.microsoft.com/office/drawing/2014/main" id="{2DDF1F4F-B14F-513B-5EF6-42D76BD34667}"/>
              </a:ext>
            </a:extLst>
          </p:cNvPr>
          <p:cNvPicPr>
            <a:picLocks noChangeAspect="1"/>
          </p:cNvPicPr>
          <p:nvPr/>
        </p:nvPicPr>
        <p:blipFill>
          <a:blip r:embed="rId4"/>
          <a:stretch>
            <a:fillRect/>
          </a:stretch>
        </p:blipFill>
        <p:spPr>
          <a:xfrm>
            <a:off x="9273657" y="3683000"/>
            <a:ext cx="1871133" cy="2494844"/>
          </a:xfrm>
          <a:prstGeom prst="rect">
            <a:avLst/>
          </a:prstGeom>
        </p:spPr>
      </p:pic>
    </p:spTree>
    <p:extLst>
      <p:ext uri="{BB962C8B-B14F-4D97-AF65-F5344CB8AC3E}">
        <p14:creationId xmlns:p14="http://schemas.microsoft.com/office/powerpoint/2010/main" val="2684359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OPERACIONES Y TAREAS ESPECÍFICAS</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6" name="Tabla 7">
            <a:extLst>
              <a:ext uri="{FF2B5EF4-FFF2-40B4-BE49-F238E27FC236}">
                <a16:creationId xmlns:a16="http://schemas.microsoft.com/office/drawing/2014/main" id="{AED41201-3938-7E4D-3AE3-5A5E647EE8D0}"/>
              </a:ext>
            </a:extLst>
          </p:cNvPr>
          <p:cNvGraphicFramePr>
            <a:graphicFrameLocks noGrp="1"/>
          </p:cNvGraphicFramePr>
          <p:nvPr>
            <p:extLst>
              <p:ext uri="{D42A27DB-BD31-4B8C-83A1-F6EECF244321}">
                <p14:modId xmlns:p14="http://schemas.microsoft.com/office/powerpoint/2010/main" val="3944016920"/>
              </p:ext>
            </p:extLst>
          </p:nvPr>
        </p:nvGraphicFramePr>
        <p:xfrm>
          <a:off x="501115" y="1635794"/>
          <a:ext cx="8418598" cy="4522992"/>
        </p:xfrm>
        <a:graphic>
          <a:graphicData uri="http://schemas.openxmlformats.org/drawingml/2006/table">
            <a:tbl>
              <a:tblPr firstRow="1" bandRow="1">
                <a:tableStyleId>{BC89EF96-8CEA-46FF-86C4-4CE0E7609802}</a:tableStyleId>
              </a:tblPr>
              <a:tblGrid>
                <a:gridCol w="2335218">
                  <a:extLst>
                    <a:ext uri="{9D8B030D-6E8A-4147-A177-3AD203B41FA5}">
                      <a16:colId xmlns:a16="http://schemas.microsoft.com/office/drawing/2014/main" val="1993805309"/>
                    </a:ext>
                  </a:extLst>
                </a:gridCol>
                <a:gridCol w="6083380">
                  <a:extLst>
                    <a:ext uri="{9D8B030D-6E8A-4147-A177-3AD203B41FA5}">
                      <a16:colId xmlns:a16="http://schemas.microsoft.com/office/drawing/2014/main" val="1142916820"/>
                    </a:ext>
                  </a:extLst>
                </a:gridCol>
              </a:tblGrid>
              <a:tr h="520681">
                <a:tc>
                  <a:txBody>
                    <a:bodyPr/>
                    <a:lstStyle/>
                    <a:p>
                      <a:pPr algn="ctr"/>
                      <a:r>
                        <a:rPr lang="es-ES" sz="2400" dirty="0"/>
                        <a:t>OPERACIÓN</a:t>
                      </a:r>
                      <a:endParaRPr lang="es-BO" sz="2400" dirty="0"/>
                    </a:p>
                  </a:txBody>
                  <a:tcPr anchor="ctr"/>
                </a:tc>
                <a:tc>
                  <a:txBody>
                    <a:bodyPr/>
                    <a:lstStyle/>
                    <a:p>
                      <a:pPr algn="ctr"/>
                      <a:r>
                        <a:rPr lang="es-ES" sz="2400" dirty="0"/>
                        <a:t>TAREAS ESPECÍFICAS</a:t>
                      </a:r>
                      <a:endParaRPr lang="es-BO" sz="2400" dirty="0"/>
                    </a:p>
                  </a:txBody>
                  <a:tcPr anchor="ctr"/>
                </a:tc>
                <a:extLst>
                  <a:ext uri="{0D108BD9-81ED-4DB2-BD59-A6C34878D82A}">
                    <a16:rowId xmlns:a16="http://schemas.microsoft.com/office/drawing/2014/main" val="763165949"/>
                  </a:ext>
                </a:extLst>
              </a:tr>
              <a:tr h="728954">
                <a:tc rowSpan="5">
                  <a:txBody>
                    <a:bodyPr/>
                    <a:lstStyle/>
                    <a:p>
                      <a:pPr algn="just"/>
                      <a:r>
                        <a:rPr lang="es-ES" dirty="0"/>
                        <a:t>44.538 unidades de productos de sangre (sangre total, paquete globular, plasma fresco congelado, plasma normal, concentrado de plaquetas, plaquetoaféresis, glóbulos rojos lavados, crioprecipitados y fracciones pediátricas)  producidos. </a:t>
                      </a:r>
                      <a:endParaRPr lang="es-BO" dirty="0"/>
                    </a:p>
                  </a:txBody>
                  <a:tcPr anchor="ctr"/>
                </a:tc>
                <a:tc>
                  <a:txBody>
                    <a:bodyPr/>
                    <a:lstStyle/>
                    <a:p>
                      <a:pPr marL="85725" indent="0" algn="just" fontAlgn="t"/>
                      <a:r>
                        <a:rPr lang="es-ES" sz="1400" b="0" u="none" strike="noStrike" dirty="0">
                          <a:solidFill>
                            <a:srgbClr val="000000"/>
                          </a:solidFill>
                          <a:effectLst/>
                        </a:rPr>
                        <a:t>Revisar y actualizar los Procedimientos operativos estándar y protocolos de extracción y fraccionamiento de unidades de sangre total  cumpliendo los estándares de calidad  a nivel nacional e internacional.</a:t>
                      </a:r>
                      <a:endParaRPr lang="es-E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28920258"/>
                  </a:ext>
                </a:extLst>
              </a:tr>
              <a:tr h="728954">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Establecer indicadores de calidad de los procesos de fraccionamiento y obtención de productos de sangre segura:  sangre total, paquete globular, plasma fresco congelado, plasma normal, concentrado de plaquetas, plaquetoaféresis, glóbulos rojos lavados, crioprecipitados y fracciones pediátricas.</a:t>
                      </a:r>
                    </a:p>
                  </a:txBody>
                  <a:tcPr marL="0" marR="0" marT="0" marB="0" anchor="ctr"/>
                </a:tc>
                <a:extLst>
                  <a:ext uri="{0D108BD9-81ED-4DB2-BD59-A6C34878D82A}">
                    <a16:rowId xmlns:a16="http://schemas.microsoft.com/office/drawing/2014/main" val="3265461424"/>
                  </a:ext>
                </a:extLst>
              </a:tr>
              <a:tr h="861311">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Realizar el stock diario de los hemocomponentes almacenados en los equipos de refrigeración, congelación y agitación en cuarentena y aquellos liberados para distribución.</a:t>
                      </a:r>
                    </a:p>
                  </a:txBody>
                  <a:tcPr marL="0" marR="0" marT="0" marB="0" anchor="ctr"/>
                </a:tc>
                <a:extLst>
                  <a:ext uri="{0D108BD9-81ED-4DB2-BD59-A6C34878D82A}">
                    <a16:rowId xmlns:a16="http://schemas.microsoft.com/office/drawing/2014/main" val="633168975"/>
                  </a:ext>
                </a:extLst>
              </a:tr>
              <a:tr h="829652">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Realizar el mantenimiento preventivo programado y el control de temperatura diario de los equipos de almacenamiento de hemocomponentes (refrigeración, congelamiento y agitación)</a:t>
                      </a:r>
                    </a:p>
                  </a:txBody>
                  <a:tcPr marL="0" marR="0" marT="0" marB="0" anchor="ctr"/>
                </a:tc>
                <a:extLst>
                  <a:ext uri="{0D108BD9-81ED-4DB2-BD59-A6C34878D82A}">
                    <a16:rowId xmlns:a16="http://schemas.microsoft.com/office/drawing/2014/main" val="401865844"/>
                  </a:ext>
                </a:extLst>
              </a:tr>
              <a:tr h="728954">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Realizar la limpieza y desinfección periódica de los equipos de almacenamiento de hemocomponentes, verificando la eficacia del proceso a través de cultivos microbiológicos.</a:t>
                      </a:r>
                    </a:p>
                  </a:txBody>
                  <a:tcPr marL="0" marR="0" marT="0" marB="0" anchor="ctr"/>
                </a:tc>
                <a:extLst>
                  <a:ext uri="{0D108BD9-81ED-4DB2-BD59-A6C34878D82A}">
                    <a16:rowId xmlns:a16="http://schemas.microsoft.com/office/drawing/2014/main" val="1059975492"/>
                  </a:ext>
                </a:extLst>
              </a:tr>
            </a:tbl>
          </a:graphicData>
        </a:graphic>
      </p:graphicFrame>
      <p:pic>
        <p:nvPicPr>
          <p:cNvPr id="5" name="Imagen 4">
            <a:extLst>
              <a:ext uri="{FF2B5EF4-FFF2-40B4-BE49-F238E27FC236}">
                <a16:creationId xmlns:a16="http://schemas.microsoft.com/office/drawing/2014/main" id="{8B80590A-64AB-3D0B-F7B4-DB91550226A6}"/>
              </a:ext>
            </a:extLst>
          </p:cNvPr>
          <p:cNvPicPr>
            <a:picLocks noChangeAspect="1"/>
          </p:cNvPicPr>
          <p:nvPr/>
        </p:nvPicPr>
        <p:blipFill>
          <a:blip r:embed="rId3"/>
          <a:stretch>
            <a:fillRect/>
          </a:stretch>
        </p:blipFill>
        <p:spPr>
          <a:xfrm>
            <a:off x="9229140" y="1723323"/>
            <a:ext cx="2362200" cy="1870619"/>
          </a:xfrm>
          <a:prstGeom prst="rect">
            <a:avLst/>
          </a:prstGeom>
        </p:spPr>
      </p:pic>
      <p:pic>
        <p:nvPicPr>
          <p:cNvPr id="9" name="Imagen 8">
            <a:extLst>
              <a:ext uri="{FF2B5EF4-FFF2-40B4-BE49-F238E27FC236}">
                <a16:creationId xmlns:a16="http://schemas.microsoft.com/office/drawing/2014/main" id="{FBBDE721-8A4A-11C8-8362-A519E524E592}"/>
              </a:ext>
            </a:extLst>
          </p:cNvPr>
          <p:cNvPicPr>
            <a:picLocks noChangeAspect="1"/>
          </p:cNvPicPr>
          <p:nvPr/>
        </p:nvPicPr>
        <p:blipFill>
          <a:blip r:embed="rId4"/>
          <a:stretch>
            <a:fillRect/>
          </a:stretch>
        </p:blipFill>
        <p:spPr>
          <a:xfrm>
            <a:off x="9229140" y="3897290"/>
            <a:ext cx="2362200" cy="1933575"/>
          </a:xfrm>
          <a:prstGeom prst="rect">
            <a:avLst/>
          </a:prstGeom>
        </p:spPr>
      </p:pic>
    </p:spTree>
    <p:extLst>
      <p:ext uri="{BB962C8B-B14F-4D97-AF65-F5344CB8AC3E}">
        <p14:creationId xmlns:p14="http://schemas.microsoft.com/office/powerpoint/2010/main" val="2925281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OPERACIONES Y TAREAS ESPECÍFICAS</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6" name="Tabla 7">
            <a:extLst>
              <a:ext uri="{FF2B5EF4-FFF2-40B4-BE49-F238E27FC236}">
                <a16:creationId xmlns:a16="http://schemas.microsoft.com/office/drawing/2014/main" id="{AED41201-3938-7E4D-3AE3-5A5E647EE8D0}"/>
              </a:ext>
            </a:extLst>
          </p:cNvPr>
          <p:cNvGraphicFramePr>
            <a:graphicFrameLocks noGrp="1"/>
          </p:cNvGraphicFramePr>
          <p:nvPr>
            <p:extLst>
              <p:ext uri="{D42A27DB-BD31-4B8C-83A1-F6EECF244321}">
                <p14:modId xmlns:p14="http://schemas.microsoft.com/office/powerpoint/2010/main" val="965066854"/>
              </p:ext>
            </p:extLst>
          </p:nvPr>
        </p:nvGraphicFramePr>
        <p:xfrm>
          <a:off x="501115" y="1635794"/>
          <a:ext cx="8418598" cy="4799511"/>
        </p:xfrm>
        <a:graphic>
          <a:graphicData uri="http://schemas.openxmlformats.org/drawingml/2006/table">
            <a:tbl>
              <a:tblPr firstRow="1" bandRow="1">
                <a:tableStyleId>{BC89EF96-8CEA-46FF-86C4-4CE0E7609802}</a:tableStyleId>
              </a:tblPr>
              <a:tblGrid>
                <a:gridCol w="2479152">
                  <a:extLst>
                    <a:ext uri="{9D8B030D-6E8A-4147-A177-3AD203B41FA5}">
                      <a16:colId xmlns:a16="http://schemas.microsoft.com/office/drawing/2014/main" val="1993805309"/>
                    </a:ext>
                  </a:extLst>
                </a:gridCol>
                <a:gridCol w="5939446">
                  <a:extLst>
                    <a:ext uri="{9D8B030D-6E8A-4147-A177-3AD203B41FA5}">
                      <a16:colId xmlns:a16="http://schemas.microsoft.com/office/drawing/2014/main" val="1142916820"/>
                    </a:ext>
                  </a:extLst>
                </a:gridCol>
              </a:tblGrid>
              <a:tr h="552848">
                <a:tc>
                  <a:txBody>
                    <a:bodyPr/>
                    <a:lstStyle/>
                    <a:p>
                      <a:pPr algn="ctr"/>
                      <a:r>
                        <a:rPr lang="es-ES" sz="2400" dirty="0">
                          <a:solidFill>
                            <a:schemeClr val="tx1"/>
                          </a:solidFill>
                        </a:rPr>
                        <a:t>OPERACIÓN</a:t>
                      </a:r>
                      <a:endParaRPr lang="es-BO" sz="2400" dirty="0">
                        <a:solidFill>
                          <a:schemeClr val="tx1"/>
                        </a:solidFill>
                      </a:endParaRPr>
                    </a:p>
                  </a:txBody>
                  <a:tcPr anchor="ctr"/>
                </a:tc>
                <a:tc>
                  <a:txBody>
                    <a:bodyPr/>
                    <a:lstStyle/>
                    <a:p>
                      <a:pPr algn="ctr"/>
                      <a:r>
                        <a:rPr lang="es-ES" sz="2400" dirty="0">
                          <a:solidFill>
                            <a:schemeClr val="tx1"/>
                          </a:solidFill>
                        </a:rPr>
                        <a:t>TAREAS ESPECÍFICAS</a:t>
                      </a:r>
                      <a:endParaRPr lang="es-BO" sz="2400" dirty="0">
                        <a:solidFill>
                          <a:schemeClr val="tx1"/>
                        </a:solidFill>
                      </a:endParaRPr>
                    </a:p>
                  </a:txBody>
                  <a:tcPr anchor="ctr"/>
                </a:tc>
                <a:extLst>
                  <a:ext uri="{0D108BD9-81ED-4DB2-BD59-A6C34878D82A}">
                    <a16:rowId xmlns:a16="http://schemas.microsoft.com/office/drawing/2014/main" val="763165949"/>
                  </a:ext>
                </a:extLst>
              </a:tr>
              <a:tr h="776713">
                <a:tc rowSpan="5">
                  <a:txBody>
                    <a:bodyPr/>
                    <a:lstStyle/>
                    <a:p>
                      <a:pPr algn="just"/>
                      <a:r>
                        <a:rPr lang="es-ES" dirty="0"/>
                        <a:t>100% de procesos de adquisición realizados efectivamente, con la finalidad de definir la cantidad y calidad de materiales, reactivos, insumos, suministros y equipamiento de última generación para las producción de productos de sangre segura.</a:t>
                      </a:r>
                      <a:endParaRPr lang="es-BO" dirty="0"/>
                    </a:p>
                  </a:txBody>
                  <a:tcPr anchor="ctr"/>
                </a:tc>
                <a:tc>
                  <a:txBody>
                    <a:bodyPr/>
                    <a:lstStyle/>
                    <a:p>
                      <a:pPr marL="85725" indent="0" algn="just" fontAlgn="t"/>
                      <a:r>
                        <a:rPr lang="es-ES" sz="1400" b="0" u="none" strike="noStrike" dirty="0">
                          <a:solidFill>
                            <a:srgbClr val="000000"/>
                          </a:solidFill>
                          <a:effectLst/>
                        </a:rPr>
                        <a:t>Realizar el tamizaje </a:t>
                      </a:r>
                      <a:r>
                        <a:rPr lang="es-ES" sz="1400" b="0" u="none" strike="noStrike" dirty="0" err="1">
                          <a:solidFill>
                            <a:srgbClr val="000000"/>
                          </a:solidFill>
                          <a:effectLst/>
                        </a:rPr>
                        <a:t>inmunoserológico</a:t>
                      </a:r>
                      <a:r>
                        <a:rPr lang="es-ES" sz="1400" b="0" u="none" strike="noStrike" dirty="0">
                          <a:solidFill>
                            <a:srgbClr val="000000"/>
                          </a:solidFill>
                          <a:effectLst/>
                        </a:rPr>
                        <a:t> para las infecciones transmisibles por transfusión obligatorias por Ley: VIH, Hepatitis B, Hepatitis C, Chagas y Sífilis a todas las donaciones de sangre. </a:t>
                      </a:r>
                      <a:endParaRPr lang="es-E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28920258"/>
                  </a:ext>
                </a:extLst>
              </a:tr>
              <a:tr h="776713">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Realizar el tamizaje inmunohematológico (grupo sanguíneo, fenotipos del sistema Rh, antígeno Kell, determinación e identificación de anticuerpos irregulares) a todas las donaciones de sangre.</a:t>
                      </a:r>
                    </a:p>
                  </a:txBody>
                  <a:tcPr marL="0" marR="0" marT="0" marB="0" anchor="ctr"/>
                </a:tc>
                <a:extLst>
                  <a:ext uri="{0D108BD9-81ED-4DB2-BD59-A6C34878D82A}">
                    <a16:rowId xmlns:a16="http://schemas.microsoft.com/office/drawing/2014/main" val="3265461424"/>
                  </a:ext>
                </a:extLst>
              </a:tr>
              <a:tr h="1035617">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Realizar las especificaciones técnicas para la compra de materiales, reactivos, insumos, suministros y términos de referencia para el equipamiento requerido para la producción de sangre y hemocomponentes.</a:t>
                      </a:r>
                    </a:p>
                  </a:txBody>
                  <a:tcPr marL="0" marR="0" marT="0" marB="0" anchor="ctr"/>
                </a:tc>
                <a:extLst>
                  <a:ext uri="{0D108BD9-81ED-4DB2-BD59-A6C34878D82A}">
                    <a16:rowId xmlns:a16="http://schemas.microsoft.com/office/drawing/2014/main" val="633168975"/>
                  </a:ext>
                </a:extLst>
              </a:tr>
              <a:tr h="880907">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Llevar adelante los procesos de compra de los materiales, reactivos, insumos, suministros y equipos programados en el POA, cumpliendo lo establecido en la normativa legal vigente.</a:t>
                      </a:r>
                    </a:p>
                  </a:txBody>
                  <a:tcPr marL="0" marR="0" marT="0" marB="0" anchor="ctr"/>
                </a:tc>
                <a:extLst>
                  <a:ext uri="{0D108BD9-81ED-4DB2-BD59-A6C34878D82A}">
                    <a16:rowId xmlns:a16="http://schemas.microsoft.com/office/drawing/2014/main" val="401865844"/>
                  </a:ext>
                </a:extLst>
              </a:tr>
              <a:tr h="776713">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latin typeface="+mn-lt"/>
                          <a:ea typeface="+mn-ea"/>
                          <a:cs typeface="+mn-cs"/>
                        </a:rPr>
                        <a:t>Verificar que los materiales, reactivos, insumos, suministros y equipos comprados cumplan con los términos de referencia y las condiciones de calidad requeridos.</a:t>
                      </a:r>
                    </a:p>
                  </a:txBody>
                  <a:tcPr marL="0" marR="0" marT="0" marB="0" anchor="ctr"/>
                </a:tc>
                <a:extLst>
                  <a:ext uri="{0D108BD9-81ED-4DB2-BD59-A6C34878D82A}">
                    <a16:rowId xmlns:a16="http://schemas.microsoft.com/office/drawing/2014/main" val="1059975492"/>
                  </a:ext>
                </a:extLst>
              </a:tr>
            </a:tbl>
          </a:graphicData>
        </a:graphic>
      </p:graphicFrame>
      <p:pic>
        <p:nvPicPr>
          <p:cNvPr id="15" name="Imagen 14">
            <a:extLst>
              <a:ext uri="{FF2B5EF4-FFF2-40B4-BE49-F238E27FC236}">
                <a16:creationId xmlns:a16="http://schemas.microsoft.com/office/drawing/2014/main" id="{EE13CE1E-14AE-92FC-81BC-5D6F1A85DA7F}"/>
              </a:ext>
            </a:extLst>
          </p:cNvPr>
          <p:cNvPicPr>
            <a:picLocks noChangeAspect="1"/>
          </p:cNvPicPr>
          <p:nvPr/>
        </p:nvPicPr>
        <p:blipFill>
          <a:blip r:embed="rId3"/>
          <a:stretch>
            <a:fillRect/>
          </a:stretch>
        </p:blipFill>
        <p:spPr>
          <a:xfrm>
            <a:off x="9211976" y="1829762"/>
            <a:ext cx="2614839" cy="1840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Imagen 3">
            <a:extLst>
              <a:ext uri="{FF2B5EF4-FFF2-40B4-BE49-F238E27FC236}">
                <a16:creationId xmlns:a16="http://schemas.microsoft.com/office/drawing/2014/main" id="{4959FAA0-E2E2-EDFC-C44B-B4CEC2932DE3}"/>
              </a:ext>
            </a:extLst>
          </p:cNvPr>
          <p:cNvPicPr>
            <a:picLocks noChangeAspect="1"/>
          </p:cNvPicPr>
          <p:nvPr/>
        </p:nvPicPr>
        <p:blipFill>
          <a:blip r:embed="rId4"/>
          <a:stretch>
            <a:fillRect/>
          </a:stretch>
        </p:blipFill>
        <p:spPr>
          <a:xfrm>
            <a:off x="9104932" y="4238625"/>
            <a:ext cx="2828925" cy="1619250"/>
          </a:xfrm>
          <a:prstGeom prst="rect">
            <a:avLst/>
          </a:prstGeom>
        </p:spPr>
      </p:pic>
    </p:spTree>
    <p:extLst>
      <p:ext uri="{BB962C8B-B14F-4D97-AF65-F5344CB8AC3E}">
        <p14:creationId xmlns:p14="http://schemas.microsoft.com/office/powerpoint/2010/main" val="2478944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OPERACIONES Y TAREAS ESPECÍFICAS</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2" name="Tabla 3">
            <a:extLst>
              <a:ext uri="{FF2B5EF4-FFF2-40B4-BE49-F238E27FC236}">
                <a16:creationId xmlns:a16="http://schemas.microsoft.com/office/drawing/2014/main" id="{B259D54E-F64C-2EDB-6694-AF9B5AA436A4}"/>
              </a:ext>
            </a:extLst>
          </p:cNvPr>
          <p:cNvGraphicFramePr>
            <a:graphicFrameLocks noGrp="1"/>
          </p:cNvGraphicFramePr>
          <p:nvPr>
            <p:extLst>
              <p:ext uri="{D42A27DB-BD31-4B8C-83A1-F6EECF244321}">
                <p14:modId xmlns:p14="http://schemas.microsoft.com/office/powerpoint/2010/main" val="3155073329"/>
              </p:ext>
            </p:extLst>
          </p:nvPr>
        </p:nvGraphicFramePr>
        <p:xfrm>
          <a:off x="541986" y="1959100"/>
          <a:ext cx="8128000" cy="4121617"/>
        </p:xfrm>
        <a:graphic>
          <a:graphicData uri="http://schemas.openxmlformats.org/drawingml/2006/table">
            <a:tbl>
              <a:tblPr firstRow="1" bandRow="1">
                <a:tableStyleId>{BC89EF96-8CEA-46FF-86C4-4CE0E7609802}</a:tableStyleId>
              </a:tblPr>
              <a:tblGrid>
                <a:gridCol w="2582214">
                  <a:extLst>
                    <a:ext uri="{9D8B030D-6E8A-4147-A177-3AD203B41FA5}">
                      <a16:colId xmlns:a16="http://schemas.microsoft.com/office/drawing/2014/main" val="578921820"/>
                    </a:ext>
                  </a:extLst>
                </a:gridCol>
                <a:gridCol w="5545786">
                  <a:extLst>
                    <a:ext uri="{9D8B030D-6E8A-4147-A177-3AD203B41FA5}">
                      <a16:colId xmlns:a16="http://schemas.microsoft.com/office/drawing/2014/main" val="3320818830"/>
                    </a:ext>
                  </a:extLst>
                </a:gridCol>
              </a:tblGrid>
              <a:tr h="562772">
                <a:tc>
                  <a:txBody>
                    <a:bodyPr/>
                    <a:lstStyle/>
                    <a:p>
                      <a:pPr algn="ctr"/>
                      <a:r>
                        <a:rPr lang="es-ES" sz="2400" dirty="0">
                          <a:solidFill>
                            <a:schemeClr val="tx1"/>
                          </a:solidFill>
                        </a:rPr>
                        <a:t>OPERACIÓN</a:t>
                      </a:r>
                      <a:endParaRPr lang="es-BO" sz="2400" dirty="0">
                        <a:solidFill>
                          <a:schemeClr val="tx1"/>
                        </a:solidFill>
                      </a:endParaRPr>
                    </a:p>
                  </a:txBody>
                  <a:tcPr anchor="ctr"/>
                </a:tc>
                <a:tc>
                  <a:txBody>
                    <a:bodyPr/>
                    <a:lstStyle/>
                    <a:p>
                      <a:pPr algn="ctr"/>
                      <a:r>
                        <a:rPr lang="es-ES" sz="2400" dirty="0">
                          <a:solidFill>
                            <a:schemeClr val="tx1"/>
                          </a:solidFill>
                        </a:rPr>
                        <a:t>TAREAS ESPECÍFICAS</a:t>
                      </a:r>
                      <a:endParaRPr lang="es-BO" sz="2400" dirty="0">
                        <a:solidFill>
                          <a:schemeClr val="tx1"/>
                        </a:solidFill>
                      </a:endParaRPr>
                    </a:p>
                  </a:txBody>
                  <a:tcPr anchor="ctr"/>
                </a:tc>
                <a:extLst>
                  <a:ext uri="{0D108BD9-81ED-4DB2-BD59-A6C34878D82A}">
                    <a16:rowId xmlns:a16="http://schemas.microsoft.com/office/drawing/2014/main" val="10154974"/>
                  </a:ext>
                </a:extLst>
              </a:tr>
              <a:tr h="1195200">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100% de productos de sangre segura programados distribuidos a los hospitales de II y III nivel de atención, públicos, privados y de la seguridad social del Departamento de La Paz o a otras regiones del país, de acuerdo a requerimiento.</a:t>
                      </a:r>
                      <a:endParaRPr lang="es-BO" dirty="0"/>
                    </a:p>
                  </a:txBody>
                  <a:tcPr anchor="ctr"/>
                </a:tc>
                <a:tc>
                  <a:txBody>
                    <a:bodyPr/>
                    <a:lstStyle/>
                    <a:p>
                      <a:pPr marL="85725" indent="0" algn="just" defTabSz="914400" rtl="0" eaLnBrk="1" fontAlgn="t" latinLnBrk="0" hangingPunct="1"/>
                      <a:r>
                        <a:rPr lang="es-ES" sz="1400" b="0" u="none" strike="noStrike" kern="1200" dirty="0">
                          <a:solidFill>
                            <a:srgbClr val="000000"/>
                          </a:solidFill>
                          <a:effectLst/>
                        </a:rPr>
                        <a:t>Realizar convenios con hospitales de II y III nivel de atención, públicos, de la Seguridad social a corto plazo y clínicas privadas para la distribución de unidades de sangre y hemocomponentes seguros, a nivel departamental.</a:t>
                      </a:r>
                      <a:endParaRPr lang="es-ES" sz="1400" b="0" i="0" u="none" strike="noStrike" kern="1200" dirty="0">
                        <a:solidFill>
                          <a:srgbClr val="000000"/>
                        </a:solidFill>
                        <a:effectLst/>
                        <a:latin typeface="Arial Narrow" panose="020B0606020202030204" pitchFamily="34" charset="0"/>
                        <a:ea typeface="+mn-ea"/>
                        <a:cs typeface="+mn-cs"/>
                      </a:endParaRPr>
                    </a:p>
                  </a:txBody>
                  <a:tcPr marL="0" marR="0" marT="0" marB="0" anchor="ctr"/>
                </a:tc>
                <a:extLst>
                  <a:ext uri="{0D108BD9-81ED-4DB2-BD59-A6C34878D82A}">
                    <a16:rowId xmlns:a16="http://schemas.microsoft.com/office/drawing/2014/main" val="1223492698"/>
                  </a:ext>
                </a:extLst>
              </a:tr>
              <a:tr h="1313136">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rPr>
                        <a:t>Distribuir unidades de sangre y hemocomponentes seguros a los  hospitales de II y III nivel de atención, públicos, de la Seguridad social a corto plazo y clínicas privadas del Departamento de La Paz, de acuerdo a la demanda proveniente de los mismos.</a:t>
                      </a:r>
                      <a:endParaRPr lang="es-ES" sz="1400" b="0" i="0" u="none" strike="noStrike" kern="1200" dirty="0">
                        <a:solidFill>
                          <a:srgbClr val="000000"/>
                        </a:solidFill>
                        <a:effectLst/>
                        <a:latin typeface="Arial Narrow" panose="020B0606020202030204" pitchFamily="34" charset="0"/>
                        <a:ea typeface="+mn-ea"/>
                        <a:cs typeface="+mn-cs"/>
                      </a:endParaRPr>
                    </a:p>
                  </a:txBody>
                  <a:tcPr marL="0" marR="0" marT="0" marB="0" anchor="ctr"/>
                </a:tc>
                <a:extLst>
                  <a:ext uri="{0D108BD9-81ED-4DB2-BD59-A6C34878D82A}">
                    <a16:rowId xmlns:a16="http://schemas.microsoft.com/office/drawing/2014/main" val="2891667826"/>
                  </a:ext>
                </a:extLst>
              </a:tr>
              <a:tr h="1050509">
                <a:tc vMerge="1">
                  <a:txBody>
                    <a:bodyPr/>
                    <a:lstStyle/>
                    <a:p>
                      <a:endParaRPr lang="es-BO" dirty="0"/>
                    </a:p>
                  </a:txBody>
                  <a:tcPr/>
                </a:tc>
                <a:tc>
                  <a:txBody>
                    <a:bodyPr/>
                    <a:lstStyle/>
                    <a:p>
                      <a:pPr marL="85725" indent="0" algn="just" defTabSz="914400" rtl="0" eaLnBrk="1" fontAlgn="t" latinLnBrk="0" hangingPunct="1"/>
                      <a:r>
                        <a:rPr lang="es-ES" sz="1400" b="0" u="none" strike="noStrike" kern="1200" dirty="0">
                          <a:solidFill>
                            <a:srgbClr val="000000"/>
                          </a:solidFill>
                          <a:effectLst/>
                        </a:rPr>
                        <a:t>Realizar la recuperación de costos por los hemocomponentes distribuidos a los  hospitales de II y III nivel de atención, públicos, de la Seguridad social a corto plazo y clínicas privadas </a:t>
                      </a:r>
                      <a:endParaRPr lang="es-ES" sz="1400" b="0" i="0" u="none" strike="noStrike" kern="1200" dirty="0">
                        <a:solidFill>
                          <a:srgbClr val="000000"/>
                        </a:solidFill>
                        <a:effectLst/>
                        <a:latin typeface="Arial Narrow" panose="020B0606020202030204" pitchFamily="34" charset="0"/>
                        <a:ea typeface="+mn-ea"/>
                        <a:cs typeface="+mn-cs"/>
                      </a:endParaRPr>
                    </a:p>
                  </a:txBody>
                  <a:tcPr marL="0" marR="0" marT="0" marB="0" anchor="ctr"/>
                </a:tc>
                <a:extLst>
                  <a:ext uri="{0D108BD9-81ED-4DB2-BD59-A6C34878D82A}">
                    <a16:rowId xmlns:a16="http://schemas.microsoft.com/office/drawing/2014/main" val="414771942"/>
                  </a:ext>
                </a:extLst>
              </a:tr>
            </a:tbl>
          </a:graphicData>
        </a:graphic>
      </p:graphicFrame>
      <p:pic>
        <p:nvPicPr>
          <p:cNvPr id="12" name="Imagen 11">
            <a:extLst>
              <a:ext uri="{FF2B5EF4-FFF2-40B4-BE49-F238E27FC236}">
                <a16:creationId xmlns:a16="http://schemas.microsoft.com/office/drawing/2014/main" id="{86770A33-D5DA-B1FF-CF4D-D430C94C2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1435" y="4179703"/>
            <a:ext cx="2800350" cy="17691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id="{A5B0676C-2F41-8FFF-A8DE-C0B1D7B33737}"/>
              </a:ext>
            </a:extLst>
          </p:cNvPr>
          <p:cNvPicPr>
            <a:picLocks noChangeAspect="1"/>
          </p:cNvPicPr>
          <p:nvPr/>
        </p:nvPicPr>
        <p:blipFill>
          <a:blip r:embed="rId4"/>
          <a:stretch>
            <a:fillRect/>
          </a:stretch>
        </p:blipFill>
        <p:spPr>
          <a:xfrm>
            <a:off x="8911435" y="2115528"/>
            <a:ext cx="2726156" cy="1398139"/>
          </a:xfrm>
          <a:prstGeom prst="rect">
            <a:avLst/>
          </a:prstGeom>
        </p:spPr>
      </p:pic>
    </p:spTree>
    <p:extLst>
      <p:ext uri="{BB962C8B-B14F-4D97-AF65-F5344CB8AC3E}">
        <p14:creationId xmlns:p14="http://schemas.microsoft.com/office/powerpoint/2010/main" val="600265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OPERACIONES Y TAREAS ESPECÍFICAS</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graphicFrame>
        <p:nvGraphicFramePr>
          <p:cNvPr id="5" name="Tabla 7">
            <a:extLst>
              <a:ext uri="{FF2B5EF4-FFF2-40B4-BE49-F238E27FC236}">
                <a16:creationId xmlns:a16="http://schemas.microsoft.com/office/drawing/2014/main" id="{50FA6A9B-A7F2-8F33-DD20-5958485AD14B}"/>
              </a:ext>
            </a:extLst>
          </p:cNvPr>
          <p:cNvGraphicFramePr>
            <a:graphicFrameLocks noGrp="1"/>
          </p:cNvGraphicFramePr>
          <p:nvPr>
            <p:extLst>
              <p:ext uri="{D42A27DB-BD31-4B8C-83A1-F6EECF244321}">
                <p14:modId xmlns:p14="http://schemas.microsoft.com/office/powerpoint/2010/main" val="1061479694"/>
              </p:ext>
            </p:extLst>
          </p:nvPr>
        </p:nvGraphicFramePr>
        <p:xfrm>
          <a:off x="501115" y="1635794"/>
          <a:ext cx="10437818" cy="3190473"/>
        </p:xfrm>
        <a:graphic>
          <a:graphicData uri="http://schemas.openxmlformats.org/drawingml/2006/table">
            <a:tbl>
              <a:tblPr firstRow="1" bandRow="1">
                <a:tableStyleId>{BC89EF96-8CEA-46FF-86C4-4CE0E7609802}</a:tableStyleId>
              </a:tblPr>
              <a:tblGrid>
                <a:gridCol w="3517884">
                  <a:extLst>
                    <a:ext uri="{9D8B030D-6E8A-4147-A177-3AD203B41FA5}">
                      <a16:colId xmlns:a16="http://schemas.microsoft.com/office/drawing/2014/main" val="1993805309"/>
                    </a:ext>
                  </a:extLst>
                </a:gridCol>
                <a:gridCol w="6919934">
                  <a:extLst>
                    <a:ext uri="{9D8B030D-6E8A-4147-A177-3AD203B41FA5}">
                      <a16:colId xmlns:a16="http://schemas.microsoft.com/office/drawing/2014/main" val="1142916820"/>
                    </a:ext>
                  </a:extLst>
                </a:gridCol>
              </a:tblGrid>
              <a:tr h="427220">
                <a:tc>
                  <a:txBody>
                    <a:bodyPr/>
                    <a:lstStyle/>
                    <a:p>
                      <a:pPr algn="ctr"/>
                      <a:r>
                        <a:rPr lang="es-ES" sz="2400" dirty="0"/>
                        <a:t>OPERACIÓN</a:t>
                      </a:r>
                      <a:endParaRPr lang="es-BO" sz="2400" dirty="0"/>
                    </a:p>
                  </a:txBody>
                  <a:tcPr anchor="ctr"/>
                </a:tc>
                <a:tc>
                  <a:txBody>
                    <a:bodyPr/>
                    <a:lstStyle/>
                    <a:p>
                      <a:pPr algn="ctr"/>
                      <a:r>
                        <a:rPr lang="es-ES" sz="2400" dirty="0"/>
                        <a:t>TAREAS ESPECÍFICAS</a:t>
                      </a:r>
                      <a:endParaRPr lang="es-BO" sz="2400" dirty="0"/>
                    </a:p>
                  </a:txBody>
                  <a:tcPr anchor="ctr"/>
                </a:tc>
                <a:extLst>
                  <a:ext uri="{0D108BD9-81ED-4DB2-BD59-A6C34878D82A}">
                    <a16:rowId xmlns:a16="http://schemas.microsoft.com/office/drawing/2014/main" val="763165949"/>
                  </a:ext>
                </a:extLst>
              </a:tr>
              <a:tr h="555386">
                <a:tc rowSpan="5">
                  <a:txBody>
                    <a:bodyPr/>
                    <a:lstStyle/>
                    <a:p>
                      <a:pPr algn="just"/>
                      <a:r>
                        <a:rPr lang="es-ES" sz="1600" dirty="0"/>
                        <a:t>Mantener las 3 certificaciones nacionales e internacionales al  Sistema de Gestión de la Calidad implantados y la certificación mantenida del Programa de Evaluación externa de la calidad PEEC de inmunoserología.</a:t>
                      </a:r>
                      <a:endParaRPr lang="es-BO" sz="1600" dirty="0"/>
                    </a:p>
                  </a:txBody>
                  <a:tcPr anchor="ctr"/>
                </a:tc>
                <a:tc>
                  <a:txBody>
                    <a:bodyPr/>
                    <a:lstStyle/>
                    <a:p>
                      <a:pPr marL="85725" indent="0" algn="just" fontAlgn="t"/>
                      <a:r>
                        <a:rPr lang="es-ES" sz="1300" b="0" i="0" u="none" strike="noStrike" dirty="0">
                          <a:solidFill>
                            <a:srgbClr val="000000"/>
                          </a:solidFill>
                          <a:effectLst/>
                          <a:latin typeface="Arial Narrow" panose="020B0606020202030204" pitchFamily="34" charset="0"/>
                        </a:rPr>
                        <a:t>Gestionar ante el Instituto Boliviano de Normalización y Calidad IBNORCA la realización de la Auditoría externa para la evaluación de los requisitos de la norma ISO 9001.</a:t>
                      </a:r>
                    </a:p>
                  </a:txBody>
                  <a:tcPr marL="0" marR="0" marT="0" marB="0" anchor="ctr"/>
                </a:tc>
                <a:extLst>
                  <a:ext uri="{0D108BD9-81ED-4DB2-BD59-A6C34878D82A}">
                    <a16:rowId xmlns:a16="http://schemas.microsoft.com/office/drawing/2014/main" val="4228920258"/>
                  </a:ext>
                </a:extLst>
              </a:tr>
              <a:tr h="555386">
                <a:tc vMerge="1">
                  <a:txBody>
                    <a:bodyPr/>
                    <a:lstStyle/>
                    <a:p>
                      <a:endParaRPr lang="es-BO" dirty="0"/>
                    </a:p>
                  </a:txBody>
                  <a:tcPr/>
                </a:tc>
                <a:tc>
                  <a:txBody>
                    <a:bodyPr/>
                    <a:lstStyle/>
                    <a:p>
                      <a:pPr marL="85725" indent="0" algn="just" defTabSz="914400" rtl="0" eaLnBrk="1" fontAlgn="t" latinLnBrk="0" hangingPunct="1"/>
                      <a:r>
                        <a:rPr lang="es-ES" sz="1300" b="0" i="0" u="none" strike="noStrike" kern="1200" dirty="0">
                          <a:solidFill>
                            <a:srgbClr val="000000"/>
                          </a:solidFill>
                          <a:effectLst/>
                          <a:latin typeface="Arial Narrow" panose="020B0606020202030204" pitchFamily="34" charset="0"/>
                          <a:ea typeface="+mn-ea"/>
                          <a:cs typeface="+mn-cs"/>
                        </a:rPr>
                        <a:t>Una vez realizada la auditoría externa gestionar ante el IBNORCA las certificaciones al Sistema de Gestión de Calidad a nivel nacional e internacional.</a:t>
                      </a:r>
                    </a:p>
                  </a:txBody>
                  <a:tcPr marL="0" marR="0" marT="0" marB="0" anchor="ctr"/>
                </a:tc>
                <a:extLst>
                  <a:ext uri="{0D108BD9-81ED-4DB2-BD59-A6C34878D82A}">
                    <a16:rowId xmlns:a16="http://schemas.microsoft.com/office/drawing/2014/main" val="3265461424"/>
                  </a:ext>
                </a:extLst>
              </a:tr>
              <a:tr h="466862">
                <a:tc vMerge="1">
                  <a:txBody>
                    <a:bodyPr/>
                    <a:lstStyle/>
                    <a:p>
                      <a:endParaRPr lang="es-BO" dirty="0"/>
                    </a:p>
                  </a:txBody>
                  <a:tcPr/>
                </a:tc>
                <a:tc>
                  <a:txBody>
                    <a:bodyPr/>
                    <a:lstStyle/>
                    <a:p>
                      <a:pPr marL="85725" indent="0" algn="just" defTabSz="914400" rtl="0" eaLnBrk="1" fontAlgn="t" latinLnBrk="0" hangingPunct="1"/>
                      <a:r>
                        <a:rPr lang="es-ES" sz="1300" b="0" i="0" u="none" strike="noStrike" kern="1200" dirty="0">
                          <a:solidFill>
                            <a:srgbClr val="000000"/>
                          </a:solidFill>
                          <a:effectLst/>
                          <a:latin typeface="Arial Narrow" panose="020B0606020202030204" pitchFamily="34" charset="0"/>
                          <a:ea typeface="+mn-ea"/>
                          <a:cs typeface="+mn-cs"/>
                        </a:rPr>
                        <a:t>Cumplir con las normas vigentes de mantenimiento de infraestructura y de equipamiento, para garantizar la calidad del servicio, imagen y productos.</a:t>
                      </a:r>
                    </a:p>
                  </a:txBody>
                  <a:tcPr marL="0" marR="0" marT="0" marB="0" anchor="ctr"/>
                </a:tc>
                <a:extLst>
                  <a:ext uri="{0D108BD9-81ED-4DB2-BD59-A6C34878D82A}">
                    <a16:rowId xmlns:a16="http://schemas.microsoft.com/office/drawing/2014/main" val="633168975"/>
                  </a:ext>
                </a:extLst>
              </a:tr>
              <a:tr h="555386">
                <a:tc vMerge="1">
                  <a:txBody>
                    <a:bodyPr/>
                    <a:lstStyle/>
                    <a:p>
                      <a:endParaRPr lang="es-BO" dirty="0"/>
                    </a:p>
                  </a:txBody>
                  <a:tcPr/>
                </a:tc>
                <a:tc>
                  <a:txBody>
                    <a:bodyPr/>
                    <a:lstStyle/>
                    <a:p>
                      <a:pPr marL="85725" indent="0" algn="just" defTabSz="914400" rtl="0" eaLnBrk="1" fontAlgn="t" latinLnBrk="0" hangingPunct="1"/>
                      <a:r>
                        <a:rPr lang="es-ES" sz="1300" b="0" i="0" u="none" strike="noStrike" kern="1200" dirty="0">
                          <a:solidFill>
                            <a:srgbClr val="000000"/>
                          </a:solidFill>
                          <a:effectLst/>
                          <a:latin typeface="Arial Narrow" panose="020B0606020202030204" pitchFamily="34" charset="0"/>
                          <a:ea typeface="+mn-ea"/>
                          <a:cs typeface="+mn-cs"/>
                        </a:rPr>
                        <a:t>Gestionar ante el Instituto Nacional de Laboratorios en Salud INLASA la inscripción al Programa de Evaluación externa de la Calidad PEEC para inmunoserología</a:t>
                      </a:r>
                    </a:p>
                  </a:txBody>
                  <a:tcPr marL="0" marR="0" marT="0" marB="0" anchor="ctr"/>
                </a:tc>
                <a:extLst>
                  <a:ext uri="{0D108BD9-81ED-4DB2-BD59-A6C34878D82A}">
                    <a16:rowId xmlns:a16="http://schemas.microsoft.com/office/drawing/2014/main" val="401865844"/>
                  </a:ext>
                </a:extLst>
              </a:tr>
              <a:tr h="600253">
                <a:tc vMerge="1">
                  <a:txBody>
                    <a:bodyPr/>
                    <a:lstStyle/>
                    <a:p>
                      <a:endParaRPr lang="es-BO" dirty="0"/>
                    </a:p>
                  </a:txBody>
                  <a:tcPr/>
                </a:tc>
                <a:tc>
                  <a:txBody>
                    <a:bodyPr/>
                    <a:lstStyle/>
                    <a:p>
                      <a:pPr marL="85725" indent="0" algn="just" defTabSz="914400" rtl="0" eaLnBrk="1" fontAlgn="t" latinLnBrk="0" hangingPunct="1"/>
                      <a:r>
                        <a:rPr lang="es-ES" sz="1300" b="0" i="0" u="none" strike="noStrike" kern="1200" dirty="0" err="1">
                          <a:solidFill>
                            <a:srgbClr val="000000"/>
                          </a:solidFill>
                          <a:effectLst/>
                          <a:latin typeface="Arial Narrow" panose="020B0606020202030204" pitchFamily="34" charset="0"/>
                          <a:ea typeface="+mn-ea"/>
                          <a:cs typeface="+mn-cs"/>
                        </a:rPr>
                        <a:t>Recepcionar</a:t>
                      </a:r>
                      <a:r>
                        <a:rPr lang="es-ES" sz="1300" b="0" i="0" u="none" strike="noStrike" kern="1200" dirty="0">
                          <a:solidFill>
                            <a:srgbClr val="000000"/>
                          </a:solidFill>
                          <a:effectLst/>
                          <a:latin typeface="Arial Narrow" panose="020B0606020202030204" pitchFamily="34" charset="0"/>
                          <a:ea typeface="+mn-ea"/>
                          <a:cs typeface="+mn-cs"/>
                        </a:rPr>
                        <a:t> los dos lotes de muestras enviadas por INLASA, procesar las mismas y enviar los resultados para ser evaluados</a:t>
                      </a:r>
                    </a:p>
                  </a:txBody>
                  <a:tcPr marL="0" marR="0" marT="0" marB="0" anchor="ctr"/>
                </a:tc>
                <a:extLst>
                  <a:ext uri="{0D108BD9-81ED-4DB2-BD59-A6C34878D82A}">
                    <a16:rowId xmlns:a16="http://schemas.microsoft.com/office/drawing/2014/main" val="1059975492"/>
                  </a:ext>
                </a:extLst>
              </a:tr>
            </a:tbl>
          </a:graphicData>
        </a:graphic>
      </p:graphicFrame>
      <p:pic>
        <p:nvPicPr>
          <p:cNvPr id="6" name="Imagen 5">
            <a:extLst>
              <a:ext uri="{FF2B5EF4-FFF2-40B4-BE49-F238E27FC236}">
                <a16:creationId xmlns:a16="http://schemas.microsoft.com/office/drawing/2014/main" id="{42304E52-3C35-E9A7-31B9-381F9C67F4B0}"/>
              </a:ext>
            </a:extLst>
          </p:cNvPr>
          <p:cNvPicPr>
            <a:picLocks noChangeAspect="1"/>
          </p:cNvPicPr>
          <p:nvPr/>
        </p:nvPicPr>
        <p:blipFill>
          <a:blip r:embed="rId3"/>
          <a:stretch>
            <a:fillRect/>
          </a:stretch>
        </p:blipFill>
        <p:spPr>
          <a:xfrm>
            <a:off x="8837403" y="4749800"/>
            <a:ext cx="1414038" cy="19979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C:\Users\VTelleria\Downloads\Serologia 2018.jpg">
            <a:extLst>
              <a:ext uri="{FF2B5EF4-FFF2-40B4-BE49-F238E27FC236}">
                <a16:creationId xmlns:a16="http://schemas.microsoft.com/office/drawing/2014/main" id="{22DF1DFD-4160-0CF7-EBC5-8DFF0C52A3D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5983" y="5049691"/>
            <a:ext cx="2272826" cy="17018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52F76648-A9C7-BFFD-5896-34C8E0890331}"/>
              </a:ext>
            </a:extLst>
          </p:cNvPr>
          <p:cNvPicPr>
            <a:picLocks noChangeAspect="1"/>
          </p:cNvPicPr>
          <p:nvPr/>
        </p:nvPicPr>
        <p:blipFill>
          <a:blip r:embed="rId5"/>
          <a:stretch>
            <a:fillRect/>
          </a:stretch>
        </p:blipFill>
        <p:spPr>
          <a:xfrm rot="5400000">
            <a:off x="1759959" y="4739471"/>
            <a:ext cx="1694357" cy="23222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6355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EE2F2-D28E-DD41-EF3D-911CBF432C9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1F6529AB-1249-6E0C-6204-8CA34A9B788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BA9F14A2-DD8E-CD18-11E2-B77D9D12707A}"/>
              </a:ext>
            </a:extLst>
          </p:cNvPr>
          <p:cNvPicPr>
            <a:picLocks noChangeAspect="1"/>
          </p:cNvPicPr>
          <p:nvPr/>
        </p:nvPicPr>
        <p:blipFill>
          <a:blip r:embed="rId2"/>
          <a:stretch>
            <a:fillRect/>
          </a:stretch>
        </p:blipFill>
        <p:spPr>
          <a:xfrm>
            <a:off x="0" y="0"/>
            <a:ext cx="12192000" cy="6858000"/>
          </a:xfrm>
          <a:prstGeom prst="rect">
            <a:avLst/>
          </a:prstGeom>
        </p:spPr>
      </p:pic>
      <p:sp>
        <p:nvSpPr>
          <p:cNvPr id="8" name="1 Título">
            <a:extLst>
              <a:ext uri="{FF2B5EF4-FFF2-40B4-BE49-F238E27FC236}">
                <a16:creationId xmlns:a16="http://schemas.microsoft.com/office/drawing/2014/main" id="{F43975AD-F25A-E51F-3E87-148AFD0E1654}"/>
              </a:ext>
            </a:extLst>
          </p:cNvPr>
          <p:cNvSpPr txBox="1">
            <a:spLocks/>
          </p:cNvSpPr>
          <p:nvPr/>
        </p:nvSpPr>
        <p:spPr>
          <a:xfrm>
            <a:off x="2348034" y="1214206"/>
            <a:ext cx="7325360" cy="401566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rPr>
              <a:t>I</a:t>
            </a:r>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NFORME ADMINISTRATIVO FINANCIERO</a:t>
            </a:r>
          </a:p>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2025</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5" name="Imagen 4">
            <a:extLst>
              <a:ext uri="{FF2B5EF4-FFF2-40B4-BE49-F238E27FC236}">
                <a16:creationId xmlns:a16="http://schemas.microsoft.com/office/drawing/2014/main" id="{56789D5A-12A4-5F5E-7786-525F6E96A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8957" y="5074851"/>
            <a:ext cx="1527323" cy="1802741"/>
          </a:xfrm>
          <a:prstGeom prst="rect">
            <a:avLst/>
          </a:prstGeom>
        </p:spPr>
      </p:pic>
      <p:pic>
        <p:nvPicPr>
          <p:cNvPr id="6" name="Imagen 5">
            <a:extLst>
              <a:ext uri="{FF2B5EF4-FFF2-40B4-BE49-F238E27FC236}">
                <a16:creationId xmlns:a16="http://schemas.microsoft.com/office/drawing/2014/main" id="{669C14C2-3FB1-0CA5-F6FA-3CA3C2C75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094" y="5456740"/>
            <a:ext cx="2835543" cy="1440445"/>
          </a:xfrm>
          <a:prstGeom prst="rect">
            <a:avLst/>
          </a:prstGeom>
        </p:spPr>
      </p:pic>
      <p:pic>
        <p:nvPicPr>
          <p:cNvPr id="7" name="Imagen 6">
            <a:extLst>
              <a:ext uri="{FF2B5EF4-FFF2-40B4-BE49-F238E27FC236}">
                <a16:creationId xmlns:a16="http://schemas.microsoft.com/office/drawing/2014/main" id="{75D5CB5B-79DB-7ADA-0585-317C491169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6749" y="5257800"/>
            <a:ext cx="645895" cy="1440445"/>
          </a:xfrm>
          <a:prstGeom prst="rect">
            <a:avLst/>
          </a:prstGeom>
        </p:spPr>
      </p:pic>
    </p:spTree>
    <p:extLst>
      <p:ext uri="{BB962C8B-B14F-4D97-AF65-F5344CB8AC3E}">
        <p14:creationId xmlns:p14="http://schemas.microsoft.com/office/powerpoint/2010/main" val="1033786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720DB-1EE7-1E6E-F478-70559BC029B7}"/>
              </a:ext>
            </a:extLst>
          </p:cNvPr>
          <p:cNvSpPr>
            <a:spLocks noGrp="1"/>
          </p:cNvSpPr>
          <p:nvPr>
            <p:ph type="title"/>
          </p:nvPr>
        </p:nvSpPr>
        <p:spPr/>
        <p:txBody>
          <a:bodyPr/>
          <a:lstStyle/>
          <a:p>
            <a:endParaRPr lang="es-BO"/>
          </a:p>
        </p:txBody>
      </p:sp>
      <p:sp>
        <p:nvSpPr>
          <p:cNvPr id="3" name="Marcador de contenido 2">
            <a:extLst>
              <a:ext uri="{FF2B5EF4-FFF2-40B4-BE49-F238E27FC236}">
                <a16:creationId xmlns:a16="http://schemas.microsoft.com/office/drawing/2014/main" id="{4B4028AB-E6C6-FA46-D787-68D4CDB367B1}"/>
              </a:ext>
            </a:extLst>
          </p:cNvPr>
          <p:cNvSpPr>
            <a:spLocks noGrp="1"/>
          </p:cNvSpPr>
          <p:nvPr>
            <p:ph idx="1"/>
          </p:nvPr>
        </p:nvSpPr>
        <p:spPr/>
        <p:txBody>
          <a:bodyPr/>
          <a:lstStyle/>
          <a:p>
            <a:endParaRPr lang="es-BO"/>
          </a:p>
        </p:txBody>
      </p:sp>
      <p:pic>
        <p:nvPicPr>
          <p:cNvPr id="4" name="Imagen 3">
            <a:extLst>
              <a:ext uri="{FF2B5EF4-FFF2-40B4-BE49-F238E27FC236}">
                <a16:creationId xmlns:a16="http://schemas.microsoft.com/office/drawing/2014/main" id="{931885D5-61E4-8A97-494B-4928A17CC850}"/>
              </a:ext>
            </a:extLst>
          </p:cNvPr>
          <p:cNvPicPr>
            <a:picLocks noChangeAspect="1"/>
          </p:cNvPicPr>
          <p:nvPr/>
        </p:nvPicPr>
        <p:blipFill>
          <a:blip r:embed="rId2"/>
          <a:stretch>
            <a:fillRect/>
          </a:stretch>
        </p:blipFill>
        <p:spPr>
          <a:xfrm>
            <a:off x="0" y="1"/>
            <a:ext cx="12192000" cy="6857999"/>
          </a:xfrm>
          <a:prstGeom prst="rect">
            <a:avLst/>
          </a:prstGeom>
        </p:spPr>
      </p:pic>
      <p:sp>
        <p:nvSpPr>
          <p:cNvPr id="5" name="1 Título">
            <a:extLst>
              <a:ext uri="{FF2B5EF4-FFF2-40B4-BE49-F238E27FC236}">
                <a16:creationId xmlns:a16="http://schemas.microsoft.com/office/drawing/2014/main" id="{3E25D6C7-1571-5EBE-7933-C78137A258A2}"/>
              </a:ext>
            </a:extLst>
          </p:cNvPr>
          <p:cNvSpPr txBox="1">
            <a:spLocks/>
          </p:cNvSpPr>
          <p:nvPr/>
        </p:nvSpPr>
        <p:spPr>
          <a:xfrm>
            <a:off x="921017" y="681037"/>
            <a:ext cx="10046189" cy="167513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rPr>
              <a:t>ADMINISTRACION DEL HEMOCENTRO</a:t>
            </a:r>
          </a:p>
        </p:txBody>
      </p:sp>
      <p:sp>
        <p:nvSpPr>
          <p:cNvPr id="7" name="2 Marcador de contenido">
            <a:extLst>
              <a:ext uri="{FF2B5EF4-FFF2-40B4-BE49-F238E27FC236}">
                <a16:creationId xmlns:a16="http://schemas.microsoft.com/office/drawing/2014/main" id="{21E847FA-C0E7-F00B-DDDD-DA1DBD46601A}"/>
              </a:ext>
            </a:extLst>
          </p:cNvPr>
          <p:cNvSpPr txBox="1">
            <a:spLocks/>
          </p:cNvSpPr>
          <p:nvPr/>
        </p:nvSpPr>
        <p:spPr>
          <a:xfrm>
            <a:off x="421331" y="1827256"/>
            <a:ext cx="11045560" cy="46902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1200"/>
              </a:spcBef>
              <a:spcAft>
                <a:spcPts val="600"/>
              </a:spcAft>
              <a:buSzPct val="100000"/>
            </a:pPr>
            <a:endParaRPr lang="en-US" sz="2500" dirty="0"/>
          </a:p>
        </p:txBody>
      </p:sp>
      <p:sp>
        <p:nvSpPr>
          <p:cNvPr id="8" name="2 Marcador de contenido">
            <a:extLst>
              <a:ext uri="{FF2B5EF4-FFF2-40B4-BE49-F238E27FC236}">
                <a16:creationId xmlns:a16="http://schemas.microsoft.com/office/drawing/2014/main" id="{BC2583C0-19B3-61E1-2577-DFB12B24D045}"/>
              </a:ext>
            </a:extLst>
          </p:cNvPr>
          <p:cNvSpPr txBox="1">
            <a:spLocks/>
          </p:cNvSpPr>
          <p:nvPr/>
        </p:nvSpPr>
        <p:spPr>
          <a:xfrm>
            <a:off x="1797180" y="2370182"/>
            <a:ext cx="8744797" cy="22955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09600" indent="-609600" algn="just">
              <a:lnSpc>
                <a:spcPct val="80000"/>
              </a:lnSpc>
              <a:buFont typeface="+mj-lt"/>
              <a:buAutoNum type="arabicPeriod"/>
              <a:defRPr/>
            </a:pPr>
            <a:r>
              <a:rPr lang="es-ES_tradnl" sz="2800" dirty="0"/>
              <a:t>Tesorería</a:t>
            </a:r>
          </a:p>
          <a:p>
            <a:pPr marL="609600" indent="-609600" algn="just">
              <a:lnSpc>
                <a:spcPct val="80000"/>
              </a:lnSpc>
              <a:buFont typeface="Wingdings" pitchFamily="2" charset="2"/>
              <a:buAutoNum type="arabicPeriod"/>
              <a:defRPr/>
            </a:pPr>
            <a:r>
              <a:rPr lang="es-ES_tradnl" sz="2800" dirty="0"/>
              <a:t>Presupuestos</a:t>
            </a:r>
          </a:p>
          <a:p>
            <a:pPr marL="609600" indent="-609600" algn="just">
              <a:lnSpc>
                <a:spcPct val="80000"/>
              </a:lnSpc>
              <a:buFont typeface="Wingdings" pitchFamily="2" charset="2"/>
              <a:buAutoNum type="arabicPeriod"/>
              <a:defRPr/>
            </a:pPr>
            <a:r>
              <a:rPr lang="es-ES_tradnl" sz="2800" dirty="0"/>
              <a:t>Sistema de Administración de Bienes y Servicios (SABS)</a:t>
            </a:r>
          </a:p>
          <a:p>
            <a:pPr marL="609600" indent="-609600" algn="just">
              <a:lnSpc>
                <a:spcPct val="80000"/>
              </a:lnSpc>
              <a:buFont typeface="Wingdings" pitchFamily="2" charset="2"/>
              <a:buAutoNum type="arabicPeriod"/>
              <a:defRPr/>
            </a:pPr>
            <a:r>
              <a:rPr lang="es-ES_tradnl" sz="2800" dirty="0"/>
              <a:t>Sistema de Administración de Personal</a:t>
            </a:r>
          </a:p>
          <a:p>
            <a:pPr marL="457200" indent="-457200" algn="just">
              <a:spcBef>
                <a:spcPts val="1200"/>
              </a:spcBef>
              <a:spcAft>
                <a:spcPts val="600"/>
              </a:spcAft>
              <a:buSzPct val="100000"/>
              <a:buFont typeface="+mj-lt"/>
              <a:buAutoNum type="arabicPeriod"/>
            </a:pPr>
            <a:endParaRPr lang="en-US" sz="2500" dirty="0"/>
          </a:p>
        </p:txBody>
      </p:sp>
    </p:spTree>
    <p:extLst>
      <p:ext uri="{BB962C8B-B14F-4D97-AF65-F5344CB8AC3E}">
        <p14:creationId xmlns:p14="http://schemas.microsoft.com/office/powerpoint/2010/main" val="9222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52FF6-8B3D-9C53-3426-31CC235D41C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D633B702-0733-EFE2-51F1-BB1D5D93E620}"/>
              </a:ext>
            </a:extLst>
          </p:cNvPr>
          <p:cNvPicPr>
            <a:picLocks noChangeAspect="1"/>
          </p:cNvPicPr>
          <p:nvPr/>
        </p:nvPicPr>
        <p:blipFill>
          <a:blip r:embed="rId2"/>
          <a:stretch>
            <a:fillRect/>
          </a:stretch>
        </p:blipFill>
        <p:spPr>
          <a:xfrm>
            <a:off x="0" y="0"/>
            <a:ext cx="12192000" cy="6858000"/>
          </a:xfrm>
          <a:prstGeom prst="rect">
            <a:avLst/>
          </a:prstGeom>
        </p:spPr>
      </p:pic>
      <p:sp>
        <p:nvSpPr>
          <p:cNvPr id="3" name="Título 1">
            <a:extLst>
              <a:ext uri="{FF2B5EF4-FFF2-40B4-BE49-F238E27FC236}">
                <a16:creationId xmlns:a16="http://schemas.microsoft.com/office/drawing/2014/main" id="{18F0C332-90C6-1790-0856-77071F67DB54}"/>
              </a:ext>
            </a:extLst>
          </p:cNvPr>
          <p:cNvSpPr txBox="1">
            <a:spLocks/>
          </p:cNvSpPr>
          <p:nvPr/>
        </p:nvSpPr>
        <p:spPr>
          <a:xfrm>
            <a:off x="2225293" y="852449"/>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TESORERIA</a:t>
            </a:r>
          </a:p>
        </p:txBody>
      </p:sp>
      <p:sp>
        <p:nvSpPr>
          <p:cNvPr id="4" name="Marcador de texto 2">
            <a:extLst>
              <a:ext uri="{FF2B5EF4-FFF2-40B4-BE49-F238E27FC236}">
                <a16:creationId xmlns:a16="http://schemas.microsoft.com/office/drawing/2014/main" id="{5D866A74-A9AA-7487-B934-D3FA14C78146}"/>
              </a:ext>
            </a:extLst>
          </p:cNvPr>
          <p:cNvSpPr txBox="1">
            <a:spLocks/>
          </p:cNvSpPr>
          <p:nvPr/>
        </p:nvSpPr>
        <p:spPr>
          <a:xfrm>
            <a:off x="3432110" y="1593360"/>
            <a:ext cx="5327779" cy="627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BO" sz="24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FUENTES DE FINANCIAMIENTO 2025  </a:t>
            </a:r>
          </a:p>
        </p:txBody>
      </p:sp>
      <p:pic>
        <p:nvPicPr>
          <p:cNvPr id="10" name="Imagen 9">
            <a:extLst>
              <a:ext uri="{FF2B5EF4-FFF2-40B4-BE49-F238E27FC236}">
                <a16:creationId xmlns:a16="http://schemas.microsoft.com/office/drawing/2014/main" id="{0DC31A25-00BC-4DB8-CB9E-614CF3DF2EA3}"/>
              </a:ext>
            </a:extLst>
          </p:cNvPr>
          <p:cNvPicPr>
            <a:picLocks noChangeAspect="1"/>
          </p:cNvPicPr>
          <p:nvPr/>
        </p:nvPicPr>
        <p:blipFill>
          <a:blip r:embed="rId3"/>
          <a:stretch>
            <a:fillRect/>
          </a:stretch>
        </p:blipFill>
        <p:spPr>
          <a:xfrm>
            <a:off x="2665602" y="5247062"/>
            <a:ext cx="6534595" cy="1516978"/>
          </a:xfrm>
          <a:prstGeom prst="rect">
            <a:avLst/>
          </a:prstGeom>
        </p:spPr>
      </p:pic>
      <p:pic>
        <p:nvPicPr>
          <p:cNvPr id="5" name="Imagen 4">
            <a:extLst>
              <a:ext uri="{FF2B5EF4-FFF2-40B4-BE49-F238E27FC236}">
                <a16:creationId xmlns:a16="http://schemas.microsoft.com/office/drawing/2014/main" id="{0D042B4C-08FA-06C1-02A9-2DF144D42CD6}"/>
              </a:ext>
            </a:extLst>
          </p:cNvPr>
          <p:cNvPicPr>
            <a:picLocks noChangeAspect="1"/>
          </p:cNvPicPr>
          <p:nvPr/>
        </p:nvPicPr>
        <p:blipFill>
          <a:blip r:embed="rId4"/>
          <a:stretch>
            <a:fillRect/>
          </a:stretch>
        </p:blipFill>
        <p:spPr>
          <a:xfrm>
            <a:off x="1451354" y="2378479"/>
            <a:ext cx="8207619" cy="2735873"/>
          </a:xfrm>
          <a:prstGeom prst="rect">
            <a:avLst/>
          </a:prstGeom>
        </p:spPr>
      </p:pic>
      <p:sp>
        <p:nvSpPr>
          <p:cNvPr id="6" name="Flecha: hacia la izquierda 5">
            <a:extLst>
              <a:ext uri="{FF2B5EF4-FFF2-40B4-BE49-F238E27FC236}">
                <a16:creationId xmlns:a16="http://schemas.microsoft.com/office/drawing/2014/main" id="{C8DCC7CB-8EA8-09FA-2375-0267B37D8B04}"/>
              </a:ext>
            </a:extLst>
          </p:cNvPr>
          <p:cNvSpPr/>
          <p:nvPr/>
        </p:nvSpPr>
        <p:spPr>
          <a:xfrm>
            <a:off x="9566029" y="3807069"/>
            <a:ext cx="2461848" cy="111662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BO" dirty="0">
                <a:solidFill>
                  <a:schemeClr val="accent1">
                    <a:lumMod val="75000"/>
                  </a:schemeClr>
                </a:solidFill>
              </a:rPr>
              <a:t>En proceso de aprobación (mayo)</a:t>
            </a:r>
          </a:p>
        </p:txBody>
      </p:sp>
    </p:spTree>
    <p:extLst>
      <p:ext uri="{BB962C8B-B14F-4D97-AF65-F5344CB8AC3E}">
        <p14:creationId xmlns:p14="http://schemas.microsoft.com/office/powerpoint/2010/main" val="40663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823EC-BCE9-B66F-4B61-88C9B7A0E2C5}"/>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8803513-F9D0-98B9-6592-C9394ACE73CE}"/>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ángulo 6">
            <a:extLst>
              <a:ext uri="{FF2B5EF4-FFF2-40B4-BE49-F238E27FC236}">
                <a16:creationId xmlns:a16="http://schemas.microsoft.com/office/drawing/2014/main" id="{F70E5AAD-0352-649E-F7E1-A5AD4462BEA7}"/>
              </a:ext>
            </a:extLst>
          </p:cNvPr>
          <p:cNvSpPr>
            <a:spLocks noChangeArrowheads="1"/>
          </p:cNvSpPr>
          <p:nvPr/>
        </p:nvSpPr>
        <p:spPr bwMode="auto">
          <a:xfrm>
            <a:off x="837810" y="2162646"/>
            <a:ext cx="95777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buChar char="•"/>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spcAft>
                <a:spcPct val="0"/>
              </a:spcAft>
              <a:buFont typeface="Arial" panose="020B0604020202020204" pitchFamily="34" charset="0"/>
              <a:buNone/>
            </a:pPr>
            <a:r>
              <a:rPr lang="es-ES" altLang="es-BO" b="0" dirty="0">
                <a:latin typeface="Calibri" panose="020F0502020204030204" pitchFamily="34" charset="0"/>
                <a:cs typeface="Calibri" panose="020F0502020204030204" pitchFamily="34" charset="0"/>
              </a:rPr>
              <a:t>La fuente 20-230 esta sujeta a los ingresos percibidos de la Institución.</a:t>
            </a:r>
            <a:endParaRPr lang="es-BO" altLang="en-US" b="0" dirty="0">
              <a:latin typeface="Calibri" panose="020F0502020204030204" pitchFamily="34" charset="0"/>
              <a:cs typeface="Calibri" panose="020F0502020204030204" pitchFamily="34" charset="0"/>
            </a:endParaRPr>
          </a:p>
        </p:txBody>
      </p:sp>
      <p:sp>
        <p:nvSpPr>
          <p:cNvPr id="2" name="Título 1">
            <a:extLst>
              <a:ext uri="{FF2B5EF4-FFF2-40B4-BE49-F238E27FC236}">
                <a16:creationId xmlns:a16="http://schemas.microsoft.com/office/drawing/2014/main" id="{0F42A01A-BAFD-297A-643D-FC99FBCE32C7}"/>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PRESUPUESTOS</a:t>
            </a:r>
          </a:p>
        </p:txBody>
      </p:sp>
      <p:sp>
        <p:nvSpPr>
          <p:cNvPr id="3" name="Título 1">
            <a:extLst>
              <a:ext uri="{FF2B5EF4-FFF2-40B4-BE49-F238E27FC236}">
                <a16:creationId xmlns:a16="http://schemas.microsoft.com/office/drawing/2014/main" id="{135FC8EE-AC33-C589-4534-F4432AAD6FDF}"/>
              </a:ext>
            </a:extLst>
          </p:cNvPr>
          <p:cNvSpPr txBox="1">
            <a:spLocks/>
          </p:cNvSpPr>
          <p:nvPr/>
        </p:nvSpPr>
        <p:spPr>
          <a:xfrm>
            <a:off x="561263" y="1363632"/>
            <a:ext cx="10515600"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br>
              <a:rPr lang="es-ES" sz="1800" dirty="0"/>
            </a:br>
            <a:r>
              <a:rPr lang="es-ES" sz="1800" dirty="0"/>
              <a:t>FUENTE 20 ORGANISMO 230 RECURSOS ESPECÍFICOS </a:t>
            </a:r>
          </a:p>
          <a:p>
            <a:r>
              <a:rPr lang="es-ES" sz="1800" b="0" dirty="0"/>
              <a:t>REPORTE SEGÚN SISTEMA SIGEP</a:t>
            </a:r>
            <a:endParaRPr lang="es-BO" sz="1800" b="0" dirty="0"/>
          </a:p>
        </p:txBody>
      </p:sp>
      <p:pic>
        <p:nvPicPr>
          <p:cNvPr id="4" name="Imagen 3">
            <a:extLst>
              <a:ext uri="{FF2B5EF4-FFF2-40B4-BE49-F238E27FC236}">
                <a16:creationId xmlns:a16="http://schemas.microsoft.com/office/drawing/2014/main" id="{B4A0C532-9DFC-5111-F0B1-34167E656C8B}"/>
              </a:ext>
            </a:extLst>
          </p:cNvPr>
          <p:cNvPicPr>
            <a:picLocks noChangeAspect="1"/>
          </p:cNvPicPr>
          <p:nvPr/>
        </p:nvPicPr>
        <p:blipFill>
          <a:blip r:embed="rId3"/>
          <a:stretch>
            <a:fillRect/>
          </a:stretch>
        </p:blipFill>
        <p:spPr>
          <a:xfrm>
            <a:off x="2256422" y="2814214"/>
            <a:ext cx="7441759" cy="3183640"/>
          </a:xfrm>
          <a:prstGeom prst="rect">
            <a:avLst/>
          </a:prstGeom>
        </p:spPr>
      </p:pic>
    </p:spTree>
    <p:extLst>
      <p:ext uri="{BB962C8B-B14F-4D97-AF65-F5344CB8AC3E}">
        <p14:creationId xmlns:p14="http://schemas.microsoft.com/office/powerpoint/2010/main" val="1853263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2 Marcador de contenido">
            <a:extLst>
              <a:ext uri="{FF2B5EF4-FFF2-40B4-BE49-F238E27FC236}">
                <a16:creationId xmlns:a16="http://schemas.microsoft.com/office/drawing/2014/main" id="{50768D1F-9D5E-9F4E-9F67-F1E26073DB30}"/>
              </a:ext>
            </a:extLst>
          </p:cNvPr>
          <p:cNvSpPr txBox="1">
            <a:spLocks/>
          </p:cNvSpPr>
          <p:nvPr/>
        </p:nvSpPr>
        <p:spPr>
          <a:xfrm>
            <a:off x="368134" y="1530133"/>
            <a:ext cx="11483439" cy="4888465"/>
          </a:xfrm>
          <a:prstGeom prst="rect">
            <a:avLst/>
          </a:prstGeom>
          <a:ln w="19050">
            <a:solidFill>
              <a:schemeClr val="accent1">
                <a:lumMod val="75000"/>
              </a:schemeClr>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50000"/>
              </a:lnSpc>
              <a:spcBef>
                <a:spcPts val="0"/>
              </a:spcBef>
              <a:buSzPct val="100000"/>
              <a:buFont typeface="Wingdings" panose="05000000000000000000" pitchFamily="2" charset="2"/>
              <a:buChar char="Ø"/>
            </a:pPr>
            <a:r>
              <a:rPr lang="es-BO" sz="1700" dirty="0"/>
              <a:t> Constitución Política del Estado</a:t>
            </a:r>
          </a:p>
          <a:p>
            <a:pPr algn="just">
              <a:lnSpc>
                <a:spcPct val="150000"/>
              </a:lnSpc>
              <a:spcBef>
                <a:spcPts val="0"/>
              </a:spcBef>
              <a:buSzPct val="100000"/>
              <a:buFont typeface="Wingdings" panose="05000000000000000000" pitchFamily="2" charset="2"/>
              <a:buChar char="Ø"/>
            </a:pPr>
            <a:r>
              <a:rPr lang="es-BO" sz="1700" dirty="0"/>
              <a:t>Ley N° 1178 de Administración y Control gubernamental, 20 de julio de 1990.</a:t>
            </a:r>
          </a:p>
          <a:p>
            <a:pPr algn="just">
              <a:lnSpc>
                <a:spcPct val="150000"/>
              </a:lnSpc>
              <a:spcBef>
                <a:spcPts val="0"/>
              </a:spcBef>
              <a:buSzPct val="100000"/>
              <a:buFont typeface="Wingdings" panose="05000000000000000000" pitchFamily="2" charset="2"/>
              <a:buChar char="Ø"/>
            </a:pPr>
            <a:r>
              <a:rPr lang="es-BO" sz="1700" dirty="0"/>
              <a:t>D.S. N° 23318-A Reglamento de la Responsabilidad por la Función Pública, 13 de noviembre de 1992.</a:t>
            </a:r>
          </a:p>
          <a:p>
            <a:pPr lvl="0" algn="just">
              <a:lnSpc>
                <a:spcPct val="150000"/>
              </a:lnSpc>
              <a:spcBef>
                <a:spcPts val="0"/>
              </a:spcBef>
              <a:buSzPct val="100000"/>
              <a:buFont typeface="Wingdings" panose="05000000000000000000" pitchFamily="2" charset="2"/>
              <a:buChar char="Ø"/>
            </a:pPr>
            <a:r>
              <a:rPr lang="es-BO" sz="1700" dirty="0"/>
              <a:t>Ley N° 341, Ley de Participación y Control social, 5 de febrero de 2013.</a:t>
            </a:r>
            <a:endParaRPr lang="en-US" sz="1700" dirty="0"/>
          </a:p>
          <a:p>
            <a:pPr algn="just">
              <a:lnSpc>
                <a:spcPct val="150000"/>
              </a:lnSpc>
              <a:spcBef>
                <a:spcPts val="0"/>
              </a:spcBef>
              <a:buSzPct val="100000"/>
              <a:buFont typeface="Wingdings" panose="05000000000000000000" pitchFamily="2" charset="2"/>
              <a:buChar char="Ø"/>
            </a:pPr>
            <a:r>
              <a:rPr lang="es-BO" sz="1700" dirty="0"/>
              <a:t> Ley 031, Ley Marco de Autonomías y Descentralización “Andrés Ibáñez”, 19 de Julio 2010. </a:t>
            </a:r>
          </a:p>
          <a:p>
            <a:pPr algn="just">
              <a:lnSpc>
                <a:spcPct val="150000"/>
              </a:lnSpc>
              <a:spcBef>
                <a:spcPts val="0"/>
              </a:spcBef>
              <a:buSzPct val="100000"/>
              <a:buFont typeface="Wingdings" panose="05000000000000000000" pitchFamily="2" charset="2"/>
              <a:buChar char="Ø"/>
            </a:pPr>
            <a:r>
              <a:rPr lang="es-BO" sz="1700" dirty="0"/>
              <a:t>Ley 3131. D.S. Ejercicio Profesional Médico, 8 de agosto de 2005 y su D.S. reglamentario N° 28562.</a:t>
            </a:r>
          </a:p>
          <a:p>
            <a:pPr lvl="0" algn="just">
              <a:lnSpc>
                <a:spcPct val="150000"/>
              </a:lnSpc>
              <a:spcBef>
                <a:spcPts val="0"/>
              </a:spcBef>
              <a:buSzPct val="100000"/>
              <a:buFont typeface="Wingdings" panose="05000000000000000000" pitchFamily="2" charset="2"/>
              <a:buChar char="Ø"/>
            </a:pPr>
            <a:r>
              <a:rPr lang="es-BO" sz="1700" dirty="0"/>
              <a:t>Ley N° 004, Lucha Contra la Corrupción, enriquecimiento ilícito e investigación de fortunas “Marcelo Quiroga Santa Cruz”, 31 de marzo de 2010.</a:t>
            </a:r>
            <a:endParaRPr lang="en-US" sz="1700" dirty="0"/>
          </a:p>
          <a:p>
            <a:pPr lvl="0" algn="just">
              <a:lnSpc>
                <a:spcPct val="150000"/>
              </a:lnSpc>
              <a:spcBef>
                <a:spcPts val="0"/>
              </a:spcBef>
              <a:buSzPct val="100000"/>
              <a:buFont typeface="Wingdings" panose="05000000000000000000" pitchFamily="2" charset="2"/>
              <a:buChar char="Ø"/>
            </a:pPr>
            <a:r>
              <a:rPr lang="es-BO" sz="1700" dirty="0"/>
              <a:t>Ley N° 045, Ley Contra el Racismo y Toda Forma de Discriminación, 8 de octubre de 2010.</a:t>
            </a:r>
            <a:endParaRPr lang="en-US" sz="1700" dirty="0"/>
          </a:p>
          <a:p>
            <a:pPr lvl="0" algn="just">
              <a:lnSpc>
                <a:spcPct val="150000"/>
              </a:lnSpc>
              <a:spcBef>
                <a:spcPts val="0"/>
              </a:spcBef>
              <a:buSzPct val="100000"/>
              <a:buFont typeface="Wingdings" panose="05000000000000000000" pitchFamily="2" charset="2"/>
              <a:buChar char="Ø"/>
            </a:pPr>
            <a:r>
              <a:rPr lang="es-ES" sz="1700" dirty="0"/>
              <a:t>Ley N° 1152, ley modificatoria a la Ley N° 475 “Hacia el Sistema Único de salud, universal y gratuito”, 20 de febrero de 2019.</a:t>
            </a:r>
          </a:p>
          <a:p>
            <a:pPr lvl="0" algn="just">
              <a:lnSpc>
                <a:spcPct val="150000"/>
              </a:lnSpc>
              <a:spcBef>
                <a:spcPts val="0"/>
              </a:spcBef>
              <a:buSzPct val="100000"/>
              <a:buFont typeface="Wingdings" panose="05000000000000000000" pitchFamily="2" charset="2"/>
              <a:buChar char="Ø"/>
            </a:pPr>
            <a:r>
              <a:rPr lang="es-BO" sz="1700" dirty="0"/>
              <a:t>Resolución Ministerial N° 0251  que aprueba el Reglamento para la aplicación técnica y la gestión administrativa y financiera de la Ley N° 1152 de 20 de febrero de 2019 “Hacia el Sistema único de salud Universal y gratuito”, de 30 de junio de 2021.</a:t>
            </a:r>
          </a:p>
        </p:txBody>
      </p:sp>
      <p:sp>
        <p:nvSpPr>
          <p:cNvPr id="8" name="Título 1">
            <a:extLst>
              <a:ext uri="{FF2B5EF4-FFF2-40B4-BE49-F238E27FC236}">
                <a16:creationId xmlns:a16="http://schemas.microsoft.com/office/drawing/2014/main" id="{1547CE7C-2292-A949-99E3-0FB6F1537B8E}"/>
              </a:ext>
            </a:extLst>
          </p:cNvPr>
          <p:cNvSpPr txBox="1">
            <a:spLocks/>
          </p:cNvSpPr>
          <p:nvPr/>
        </p:nvSpPr>
        <p:spPr>
          <a:xfrm>
            <a:off x="2601714" y="745633"/>
            <a:ext cx="7016278" cy="7312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419" sz="3200" dirty="0">
                <a:solidFill>
                  <a:srgbClr val="C00000"/>
                </a:solidFill>
                <a:effectLst>
                  <a:outerShdw blurRad="38100" dist="38100" dir="2700000" algn="tl">
                    <a:srgbClr val="000000">
                      <a:alpha val="43137"/>
                    </a:srgbClr>
                  </a:outerShdw>
                </a:effectLst>
                <a:latin typeface="Arial Rounded MT Bold" panose="020F0704030504030204" pitchFamily="34" charset="0"/>
              </a:rPr>
              <a:t>NORMAS LEGALES GENERALES</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52940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B47E-8E76-325A-182F-9F2731059E52}"/>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BC299DE-1116-38A6-EE5C-87122097F8E1}"/>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4D52812-9EB5-05FE-8E65-B9056F4032F8}"/>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PRESUPUESTOS</a:t>
            </a:r>
          </a:p>
        </p:txBody>
      </p:sp>
      <p:sp>
        <p:nvSpPr>
          <p:cNvPr id="4" name="Título 1">
            <a:extLst>
              <a:ext uri="{FF2B5EF4-FFF2-40B4-BE49-F238E27FC236}">
                <a16:creationId xmlns:a16="http://schemas.microsoft.com/office/drawing/2014/main" id="{93157DC7-B07D-5817-FBD2-F44C58F4F20F}"/>
              </a:ext>
            </a:extLst>
          </p:cNvPr>
          <p:cNvSpPr txBox="1">
            <a:spLocks/>
          </p:cNvSpPr>
          <p:nvPr/>
        </p:nvSpPr>
        <p:spPr>
          <a:xfrm>
            <a:off x="637463" y="1248509"/>
            <a:ext cx="10515600" cy="7752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br>
              <a:rPr lang="es-ES" sz="1800" dirty="0"/>
            </a:br>
            <a:r>
              <a:rPr lang="es-ES" sz="1800" dirty="0"/>
              <a:t>FUENTE 20 ORGANISMO 220 REGALIAS</a:t>
            </a:r>
            <a:br>
              <a:rPr lang="es-ES" sz="1800" dirty="0"/>
            </a:br>
            <a:r>
              <a:rPr lang="es-ES" sz="1800" dirty="0"/>
              <a:t>REPORTE SEGÚN: SISTEMA SIGEP</a:t>
            </a:r>
            <a:endParaRPr lang="es-BO" sz="1800" dirty="0"/>
          </a:p>
        </p:txBody>
      </p:sp>
      <p:pic>
        <p:nvPicPr>
          <p:cNvPr id="5" name="Imagen 4">
            <a:extLst>
              <a:ext uri="{FF2B5EF4-FFF2-40B4-BE49-F238E27FC236}">
                <a16:creationId xmlns:a16="http://schemas.microsoft.com/office/drawing/2014/main" id="{4F7B764E-520F-7B2F-44EB-0019EABA620E}"/>
              </a:ext>
            </a:extLst>
          </p:cNvPr>
          <p:cNvPicPr>
            <a:picLocks noChangeAspect="1"/>
          </p:cNvPicPr>
          <p:nvPr/>
        </p:nvPicPr>
        <p:blipFill>
          <a:blip r:embed="rId3"/>
          <a:srcRect r="45243"/>
          <a:stretch/>
        </p:blipFill>
        <p:spPr>
          <a:xfrm>
            <a:off x="634468" y="2782195"/>
            <a:ext cx="6463301" cy="2052016"/>
          </a:xfrm>
          <a:prstGeom prst="rect">
            <a:avLst/>
          </a:prstGeom>
        </p:spPr>
      </p:pic>
      <p:sp>
        <p:nvSpPr>
          <p:cNvPr id="6" name="Marcador de contenido 2">
            <a:extLst>
              <a:ext uri="{FF2B5EF4-FFF2-40B4-BE49-F238E27FC236}">
                <a16:creationId xmlns:a16="http://schemas.microsoft.com/office/drawing/2014/main" id="{AF94DCF9-7332-0802-0414-F174B11C76B7}"/>
              </a:ext>
            </a:extLst>
          </p:cNvPr>
          <p:cNvSpPr txBox="1">
            <a:spLocks/>
          </p:cNvSpPr>
          <p:nvPr/>
        </p:nvSpPr>
        <p:spPr>
          <a:xfrm>
            <a:off x="7340050" y="2529828"/>
            <a:ext cx="4320075" cy="3311678"/>
          </a:xfrm>
          <a:prstGeom prst="rect">
            <a:avLst/>
          </a:prstGeom>
          <a:solidFill>
            <a:schemeClr val="bg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10000"/>
              </a:lnSpc>
              <a:buFont typeface="Arial" panose="020B0604020202020204" pitchFamily="34" charset="0"/>
              <a:buBlip>
                <a:blip r:embed="rId4"/>
              </a:buBlip>
            </a:pPr>
            <a:r>
              <a:rPr lang="es-ES" sz="1900" dirty="0">
                <a:latin typeface="+mn-lt"/>
              </a:rPr>
              <a:t>Servicio de </a:t>
            </a:r>
            <a:r>
              <a:rPr lang="es-ES" sz="1900" b="1" dirty="0">
                <a:latin typeface="+mn-lt"/>
              </a:rPr>
              <a:t>MANTENIMIENTO preventivo y correctivo a los equipos médicos de Hemocentro </a:t>
            </a:r>
            <a:r>
              <a:rPr lang="es-ES" sz="1900" dirty="0">
                <a:latin typeface="+mn-lt"/>
              </a:rPr>
              <a:t>pagados de forma mensual hasta el 31/12/2024</a:t>
            </a:r>
            <a:r>
              <a:rPr lang="es-ES" sz="1900" i="1" dirty="0">
                <a:latin typeface="+mn-lt"/>
                <a:cs typeface="Calibri" panose="020F0502020204030204" pitchFamily="34" charset="0"/>
              </a:rPr>
              <a:t>.</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preventivo</a:t>
            </a:r>
            <a:r>
              <a:rPr lang="es-ES" sz="1900" i="1" dirty="0">
                <a:latin typeface="+mn-lt"/>
                <a:cs typeface="Calibri" panose="020F0502020204030204" pitchFamily="34" charset="0"/>
              </a:rPr>
              <a:t> </a:t>
            </a:r>
            <a:r>
              <a:rPr lang="es-ES" sz="1900" b="1" i="1" dirty="0">
                <a:latin typeface="+mn-lt"/>
                <a:cs typeface="Calibri" panose="020F0502020204030204" pitchFamily="34" charset="0"/>
              </a:rPr>
              <a:t>a las centrifugadoras </a:t>
            </a:r>
            <a:r>
              <a:rPr lang="es-ES" sz="1900" i="1" dirty="0">
                <a:latin typeface="+mn-lt"/>
                <a:cs typeface="Calibri" panose="020F0502020204030204" pitchFamily="34" charset="0"/>
              </a:rPr>
              <a:t>del Departamento de Producción.</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a los aires acondicionados de espacios de equipos médicos.</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preventivo a equipo Optía de Aféresis </a:t>
            </a:r>
            <a:r>
              <a:rPr lang="es-ES" sz="1900" i="1" dirty="0">
                <a:latin typeface="+mn-lt"/>
                <a:cs typeface="Calibri" panose="020F0502020204030204" pitchFamily="34" charset="0"/>
              </a:rPr>
              <a:t>para el Departamento de Selección del Donante y Aféresis.</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a:t>
            </a:r>
            <a:r>
              <a:rPr lang="es-ES" sz="1900" i="1" dirty="0">
                <a:latin typeface="+mn-lt"/>
                <a:cs typeface="Calibri" panose="020F0502020204030204" pitchFamily="34" charset="0"/>
              </a:rPr>
              <a:t> a la Unidad Móvil del Departamento de Promoción y Extensión Social.</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a:t>
            </a:r>
            <a:r>
              <a:rPr lang="es-ES" sz="1900" i="1" dirty="0">
                <a:latin typeface="+mn-lt"/>
                <a:cs typeface="Calibri" panose="020F0502020204030204" pitchFamily="34" charset="0"/>
              </a:rPr>
              <a:t>de instalación eléctrica para equipos de almacenamiento de hemocomponentes. </a:t>
            </a:r>
          </a:p>
          <a:p>
            <a:pPr marL="0" indent="0">
              <a:lnSpc>
                <a:spcPct val="110000"/>
              </a:lnSpc>
              <a:buNone/>
            </a:pPr>
            <a:endParaRPr lang="es-ES" sz="1600" i="1" dirty="0">
              <a:latin typeface="+mn-lt"/>
              <a:cs typeface="Calibri" panose="020F0502020204030204" pitchFamily="34" charset="0"/>
            </a:endParaRPr>
          </a:p>
          <a:p>
            <a:pPr marL="536575" indent="-536575">
              <a:lnSpc>
                <a:spcPct val="110000"/>
              </a:lnSpc>
              <a:buFont typeface="Arial" panose="020B0604020202020204" pitchFamily="34" charset="0"/>
              <a:buBlip>
                <a:blip r:embed="rId4"/>
              </a:buBlip>
            </a:pPr>
            <a:endParaRPr lang="es-ES" sz="1600" i="1" dirty="0">
              <a:latin typeface="+mn-lt"/>
              <a:cs typeface="Calibri" panose="020F0502020204030204" pitchFamily="34" charset="0"/>
            </a:endParaRPr>
          </a:p>
          <a:p>
            <a:pPr marL="0" indent="0">
              <a:lnSpc>
                <a:spcPct val="110000"/>
              </a:lnSpc>
              <a:buNone/>
            </a:pPr>
            <a:endParaRPr lang="es-ES" sz="1600" dirty="0">
              <a:latin typeface="+mn-lt"/>
            </a:endParaRPr>
          </a:p>
        </p:txBody>
      </p:sp>
      <p:pic>
        <p:nvPicPr>
          <p:cNvPr id="9" name="Imagen 8">
            <a:extLst>
              <a:ext uri="{FF2B5EF4-FFF2-40B4-BE49-F238E27FC236}">
                <a16:creationId xmlns:a16="http://schemas.microsoft.com/office/drawing/2014/main" id="{AF7E4353-4456-0B80-7A0D-1BEE6D4AA7C1}"/>
              </a:ext>
            </a:extLst>
          </p:cNvPr>
          <p:cNvPicPr>
            <a:picLocks noChangeAspect="1"/>
          </p:cNvPicPr>
          <p:nvPr/>
        </p:nvPicPr>
        <p:blipFill>
          <a:blip r:embed="rId5"/>
          <a:stretch>
            <a:fillRect/>
          </a:stretch>
        </p:blipFill>
        <p:spPr>
          <a:xfrm>
            <a:off x="3200401" y="4834211"/>
            <a:ext cx="1893832" cy="1893832"/>
          </a:xfrm>
          <a:prstGeom prst="rect">
            <a:avLst/>
          </a:prstGeom>
          <a:ln>
            <a:noFill/>
          </a:ln>
          <a:effectLst>
            <a:softEdge rad="112500"/>
          </a:effectLst>
        </p:spPr>
      </p:pic>
    </p:spTree>
    <p:extLst>
      <p:ext uri="{BB962C8B-B14F-4D97-AF65-F5344CB8AC3E}">
        <p14:creationId xmlns:p14="http://schemas.microsoft.com/office/powerpoint/2010/main" val="1179313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5DED9-2BE9-448B-23BA-D348BBEEF5C3}"/>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7625CA0-B117-7DD0-AAAF-F3E2C4A7E35F}"/>
              </a:ext>
            </a:extLst>
          </p:cNvPr>
          <p:cNvPicPr>
            <a:picLocks noChangeAspect="1"/>
          </p:cNvPicPr>
          <p:nvPr/>
        </p:nvPicPr>
        <p:blipFill>
          <a:blip r:embed="rId2"/>
          <a:stretch>
            <a:fillRect/>
          </a:stretch>
        </p:blipFill>
        <p:spPr>
          <a:xfrm>
            <a:off x="-1" y="-36883"/>
            <a:ext cx="12192000" cy="6858000"/>
          </a:xfrm>
          <a:prstGeom prst="rect">
            <a:avLst/>
          </a:prstGeom>
        </p:spPr>
      </p:pic>
      <p:sp>
        <p:nvSpPr>
          <p:cNvPr id="3" name="1 Título">
            <a:extLst>
              <a:ext uri="{FF2B5EF4-FFF2-40B4-BE49-F238E27FC236}">
                <a16:creationId xmlns:a16="http://schemas.microsoft.com/office/drawing/2014/main" id="{FA0E1A63-D516-78A6-1D62-0C6F6EDA358E}"/>
              </a:ext>
            </a:extLst>
          </p:cNvPr>
          <p:cNvSpPr txBox="1">
            <a:spLocks/>
          </p:cNvSpPr>
          <p:nvPr/>
        </p:nvSpPr>
        <p:spPr>
          <a:xfrm>
            <a:off x="810541" y="824082"/>
            <a:ext cx="10570917" cy="1066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BO" sz="2800" b="1" dirty="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
        <p:nvSpPr>
          <p:cNvPr id="9" name="Título 1">
            <a:extLst>
              <a:ext uri="{FF2B5EF4-FFF2-40B4-BE49-F238E27FC236}">
                <a16:creationId xmlns:a16="http://schemas.microsoft.com/office/drawing/2014/main" id="{EA7CA2F7-1A68-4EE3-7F82-33E3C2381669}"/>
              </a:ext>
            </a:extLst>
          </p:cNvPr>
          <p:cNvSpPr txBox="1">
            <a:spLocks/>
          </p:cNvSpPr>
          <p:nvPr/>
        </p:nvSpPr>
        <p:spPr>
          <a:xfrm>
            <a:off x="561263" y="1490632"/>
            <a:ext cx="10515600" cy="636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br>
              <a:rPr lang="es-ES" sz="1800" dirty="0"/>
            </a:br>
            <a:r>
              <a:rPr lang="es-ES" sz="1800" dirty="0"/>
              <a:t>FUENTE 41 ORGANISMO 111 RECURSOS TGN</a:t>
            </a:r>
            <a:br>
              <a:rPr lang="es-ES" sz="1800" dirty="0"/>
            </a:br>
            <a:endParaRPr lang="es-BO" sz="1800" b="0" dirty="0"/>
          </a:p>
        </p:txBody>
      </p:sp>
      <p:sp>
        <p:nvSpPr>
          <p:cNvPr id="11" name="Título 1">
            <a:extLst>
              <a:ext uri="{FF2B5EF4-FFF2-40B4-BE49-F238E27FC236}">
                <a16:creationId xmlns:a16="http://schemas.microsoft.com/office/drawing/2014/main" id="{6D28BA7A-67ED-0328-14BF-92D21F676701}"/>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PRESUPUESTOS</a:t>
            </a:r>
          </a:p>
        </p:txBody>
      </p:sp>
      <p:pic>
        <p:nvPicPr>
          <p:cNvPr id="13" name="Imagen 12">
            <a:extLst>
              <a:ext uri="{FF2B5EF4-FFF2-40B4-BE49-F238E27FC236}">
                <a16:creationId xmlns:a16="http://schemas.microsoft.com/office/drawing/2014/main" id="{D2B3E54D-593F-B5A1-EFC1-0BF6AF085B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327" b="94104" l="9872" r="47878">
                        <a14:foregroundMark x1="14808" y1="41043" x2="15400" y2="25170"/>
                        <a14:foregroundMark x1="18065" y1="16780" x2="18065" y2="16780"/>
                        <a14:foregroundMark x1="10661" y1="61678" x2="9970" y2="52154"/>
                        <a14:foregroundMark x1="29418" y1="87982" x2="29418" y2="92971"/>
                        <a14:foregroundMark x1="17572" y1="90023" x2="17572" y2="90023"/>
                        <a14:foregroundMark x1="45706" y1="77778" x2="45805" y2="78912"/>
                        <a14:foregroundMark x1="47878" y1="86621" x2="47878" y2="86621"/>
                        <a14:foregroundMark x1="24877" y1="92971" x2="24877" y2="92971"/>
                        <a14:foregroundMark x1="17572" y1="91837" x2="17572" y2="91837"/>
                        <a14:foregroundMark x1="18559" y1="91837" x2="19052" y2="91610"/>
                        <a14:foregroundMark x1="38006" y1="94104" x2="38006" y2="94104"/>
                        <a14:foregroundMark x1="39882" y1="90023" x2="39882" y2="90023"/>
                        <a14:backgroundMark x1="8588" y1="30159" x2="15104" y2="4989"/>
                      </a14:backgroundRemoval>
                    </a14:imgEffect>
                  </a14:imgLayer>
                </a14:imgProps>
              </a:ext>
            </a:extLst>
          </a:blip>
          <a:srcRect l="7014" t="13370" r="50000" b="3854"/>
          <a:stretch/>
        </p:blipFill>
        <p:spPr>
          <a:xfrm>
            <a:off x="9368753" y="2567327"/>
            <a:ext cx="2398433" cy="2011137"/>
          </a:xfrm>
          <a:prstGeom prst="rect">
            <a:avLst/>
          </a:prstGeom>
        </p:spPr>
      </p:pic>
      <p:sp>
        <p:nvSpPr>
          <p:cNvPr id="15" name="CuadroTexto 14">
            <a:extLst>
              <a:ext uri="{FF2B5EF4-FFF2-40B4-BE49-F238E27FC236}">
                <a16:creationId xmlns:a16="http://schemas.microsoft.com/office/drawing/2014/main" id="{9366DE96-507E-3254-7C5A-14EB892E7310}"/>
              </a:ext>
            </a:extLst>
          </p:cNvPr>
          <p:cNvSpPr txBox="1"/>
          <p:nvPr/>
        </p:nvSpPr>
        <p:spPr>
          <a:xfrm>
            <a:off x="9368753" y="4951869"/>
            <a:ext cx="2257858" cy="830997"/>
          </a:xfrm>
          <a:prstGeom prst="rect">
            <a:avLst/>
          </a:prstGeom>
          <a:noFill/>
        </p:spPr>
        <p:txBody>
          <a:bodyPr wrap="square" rtlCol="0">
            <a:spAutoFit/>
          </a:bodyPr>
          <a:lstStyle/>
          <a:p>
            <a:pPr algn="ctr"/>
            <a:r>
              <a:rPr lang="es-ES" sz="2400" b="1" dirty="0">
                <a:solidFill>
                  <a:srgbClr val="7030A0"/>
                </a:solidFill>
                <a:effectLst>
                  <a:outerShdw blurRad="38100" dist="38100" dir="2700000" algn="tl">
                    <a:srgbClr val="000000">
                      <a:alpha val="43137"/>
                    </a:srgbClr>
                  </a:outerShdw>
                </a:effectLst>
              </a:rPr>
              <a:t>En proceso de aprobación</a:t>
            </a:r>
          </a:p>
        </p:txBody>
      </p:sp>
      <p:pic>
        <p:nvPicPr>
          <p:cNvPr id="4" name="Imagen 3">
            <a:extLst>
              <a:ext uri="{FF2B5EF4-FFF2-40B4-BE49-F238E27FC236}">
                <a16:creationId xmlns:a16="http://schemas.microsoft.com/office/drawing/2014/main" id="{D781E3BF-47A0-1567-94AA-6A23ABB81A7A}"/>
              </a:ext>
            </a:extLst>
          </p:cNvPr>
          <p:cNvPicPr>
            <a:picLocks noChangeAspect="1"/>
          </p:cNvPicPr>
          <p:nvPr/>
        </p:nvPicPr>
        <p:blipFill>
          <a:blip r:embed="rId5"/>
          <a:stretch>
            <a:fillRect/>
          </a:stretch>
        </p:blipFill>
        <p:spPr>
          <a:xfrm>
            <a:off x="716598" y="2556896"/>
            <a:ext cx="8227342" cy="2936528"/>
          </a:xfrm>
          <a:prstGeom prst="rect">
            <a:avLst/>
          </a:prstGeom>
        </p:spPr>
      </p:pic>
    </p:spTree>
    <p:extLst>
      <p:ext uri="{BB962C8B-B14F-4D97-AF65-F5344CB8AC3E}">
        <p14:creationId xmlns:p14="http://schemas.microsoft.com/office/powerpoint/2010/main" val="3198012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F1CFB8B-A134-6A93-FB13-8F69657EB523}"/>
              </a:ext>
            </a:extLst>
          </p:cNvPr>
          <p:cNvPicPr>
            <a:picLocks noChangeAspect="1"/>
          </p:cNvPicPr>
          <p:nvPr/>
        </p:nvPicPr>
        <p:blipFill>
          <a:blip r:embed="rId2"/>
          <a:stretch>
            <a:fillRect/>
          </a:stretch>
        </p:blipFill>
        <p:spPr>
          <a:xfrm>
            <a:off x="0" y="1"/>
            <a:ext cx="12192000" cy="6857999"/>
          </a:xfrm>
          <a:prstGeom prst="rect">
            <a:avLst/>
          </a:prstGeom>
        </p:spPr>
      </p:pic>
      <p:sp>
        <p:nvSpPr>
          <p:cNvPr id="3" name="CuadroTexto 2">
            <a:extLst>
              <a:ext uri="{FF2B5EF4-FFF2-40B4-BE49-F238E27FC236}">
                <a16:creationId xmlns:a16="http://schemas.microsoft.com/office/drawing/2014/main" id="{BF635CF6-BA23-13CA-0994-D91416B2F5FB}"/>
              </a:ext>
            </a:extLst>
          </p:cNvPr>
          <p:cNvSpPr txBox="1"/>
          <p:nvPr/>
        </p:nvSpPr>
        <p:spPr>
          <a:xfrm>
            <a:off x="2375202" y="2096755"/>
            <a:ext cx="8101271" cy="707886"/>
          </a:xfrm>
          <a:prstGeom prst="rect">
            <a:avLst/>
          </a:prstGeom>
          <a:noFill/>
        </p:spPr>
        <p:txBody>
          <a:bodyPr wrap="square" rtlCol="0">
            <a:spAutoFit/>
          </a:bodyPr>
          <a:lstStyle/>
          <a:p>
            <a:pPr algn="ctr"/>
            <a:r>
              <a:rPr lang="es-BO" sz="2000" b="1" dirty="0">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effectLst>
                  <a:outerShdw blurRad="38100" dist="19050" dir="2700000" algn="tl" rotWithShape="0">
                    <a:schemeClr val="dk1">
                      <a:lumMod val="50000"/>
                      <a:alpha val="40000"/>
                    </a:schemeClr>
                  </a:outerShdw>
                </a:effectLst>
              </a:rPr>
              <a:t>MANTENIMIENTO Y COMPRA DE EQUIPAMIENTO E INSUMOS PARA LA INSTITUCION </a:t>
            </a:r>
          </a:p>
        </p:txBody>
      </p:sp>
      <p:pic>
        <p:nvPicPr>
          <p:cNvPr id="4" name="Imagen 3">
            <a:extLst>
              <a:ext uri="{FF2B5EF4-FFF2-40B4-BE49-F238E27FC236}">
                <a16:creationId xmlns:a16="http://schemas.microsoft.com/office/drawing/2014/main" id="{6F68D328-9A1E-8FC4-37CD-0523C536BB65}"/>
              </a:ext>
            </a:extLst>
          </p:cNvPr>
          <p:cNvPicPr>
            <a:picLocks noChangeAspect="1"/>
          </p:cNvPicPr>
          <p:nvPr/>
        </p:nvPicPr>
        <p:blipFill>
          <a:blip r:embed="rId3"/>
          <a:stretch>
            <a:fillRect/>
          </a:stretch>
        </p:blipFill>
        <p:spPr>
          <a:xfrm>
            <a:off x="629781" y="1104639"/>
            <a:ext cx="1487041" cy="1016064"/>
          </a:xfrm>
          <a:prstGeom prst="rect">
            <a:avLst/>
          </a:prstGeom>
        </p:spPr>
      </p:pic>
      <p:graphicFrame>
        <p:nvGraphicFramePr>
          <p:cNvPr id="5" name="Tabla 4">
            <a:extLst>
              <a:ext uri="{FF2B5EF4-FFF2-40B4-BE49-F238E27FC236}">
                <a16:creationId xmlns:a16="http://schemas.microsoft.com/office/drawing/2014/main" id="{5311755F-E6C2-95DD-EC27-3733466F43E7}"/>
              </a:ext>
            </a:extLst>
          </p:cNvPr>
          <p:cNvGraphicFramePr>
            <a:graphicFrameLocks noGrp="1"/>
          </p:cNvGraphicFramePr>
          <p:nvPr>
            <p:extLst>
              <p:ext uri="{D42A27DB-BD31-4B8C-83A1-F6EECF244321}">
                <p14:modId xmlns:p14="http://schemas.microsoft.com/office/powerpoint/2010/main" val="4181547904"/>
              </p:ext>
            </p:extLst>
          </p:nvPr>
        </p:nvGraphicFramePr>
        <p:xfrm>
          <a:off x="938653" y="2876736"/>
          <a:ext cx="8229600" cy="3423843"/>
        </p:xfrm>
        <a:graphic>
          <a:graphicData uri="http://schemas.openxmlformats.org/drawingml/2006/table">
            <a:tbl>
              <a:tblPr>
                <a:tableStyleId>{16D9F66E-5EB9-4882-86FB-DCBF35E3C3E4}</a:tableStyleId>
              </a:tblPr>
              <a:tblGrid>
                <a:gridCol w="1291570">
                  <a:extLst>
                    <a:ext uri="{9D8B030D-6E8A-4147-A177-3AD203B41FA5}">
                      <a16:colId xmlns:a16="http://schemas.microsoft.com/office/drawing/2014/main" val="3607939762"/>
                    </a:ext>
                  </a:extLst>
                </a:gridCol>
                <a:gridCol w="614609">
                  <a:extLst>
                    <a:ext uri="{9D8B030D-6E8A-4147-A177-3AD203B41FA5}">
                      <a16:colId xmlns:a16="http://schemas.microsoft.com/office/drawing/2014/main" val="3869770141"/>
                    </a:ext>
                  </a:extLst>
                </a:gridCol>
                <a:gridCol w="691504">
                  <a:extLst>
                    <a:ext uri="{9D8B030D-6E8A-4147-A177-3AD203B41FA5}">
                      <a16:colId xmlns:a16="http://schemas.microsoft.com/office/drawing/2014/main" val="2987616134"/>
                    </a:ext>
                  </a:extLst>
                </a:gridCol>
                <a:gridCol w="1141244">
                  <a:extLst>
                    <a:ext uri="{9D8B030D-6E8A-4147-A177-3AD203B41FA5}">
                      <a16:colId xmlns:a16="http://schemas.microsoft.com/office/drawing/2014/main" val="2994387090"/>
                    </a:ext>
                  </a:extLst>
                </a:gridCol>
                <a:gridCol w="4490673">
                  <a:extLst>
                    <a:ext uri="{9D8B030D-6E8A-4147-A177-3AD203B41FA5}">
                      <a16:colId xmlns:a16="http://schemas.microsoft.com/office/drawing/2014/main" val="121806986"/>
                    </a:ext>
                  </a:extLst>
                </a:gridCol>
              </a:tblGrid>
              <a:tr h="574293">
                <a:tc>
                  <a:txBody>
                    <a:bodyPr/>
                    <a:lstStyle/>
                    <a:p>
                      <a:pPr algn="ctr" fontAlgn="ctr"/>
                      <a:r>
                        <a:rPr lang="es-BO" sz="1000" b="1" u="sng" strike="noStrike" dirty="0">
                          <a:effectLst/>
                        </a:rPr>
                        <a:t>UNIDAD EJECUTORA</a:t>
                      </a:r>
                      <a:endParaRPr lang="es-BO" sz="1000" b="1" i="0" u="sng"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000" b="1" u="sng" strike="noStrike" dirty="0">
                          <a:effectLst/>
                        </a:rPr>
                        <a:t>FTE</a:t>
                      </a:r>
                      <a:endParaRPr lang="es-BO" sz="1000" b="1" i="0" u="sng"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000" b="1" u="sng" strike="noStrike" dirty="0">
                          <a:effectLst/>
                        </a:rPr>
                        <a:t>ORG</a:t>
                      </a:r>
                      <a:endParaRPr lang="es-BO" sz="1000" b="1" i="0" u="sng"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000" b="1" u="sng" strike="noStrike" dirty="0">
                          <a:effectLst/>
                        </a:rPr>
                        <a:t>PARTIDA</a:t>
                      </a:r>
                      <a:endParaRPr lang="es-BO" sz="1000" b="1" i="0" u="sng"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ES" sz="1000" b="1" u="sng" strike="noStrike" dirty="0">
                          <a:effectLst/>
                        </a:rPr>
                        <a:t>DETALLE DE ACTIVIDADES A EJECUTARSE</a:t>
                      </a:r>
                      <a:endParaRPr lang="es-BO" sz="1000" b="1" i="0" u="sng" strike="noStrike" dirty="0">
                        <a:effectLst/>
                        <a:latin typeface="Arial" panose="020B0604020202020204" pitchFamily="34" charset="0"/>
                        <a:cs typeface="Arial" panose="020B0604020202020204" pitchFamily="34" charset="0"/>
                      </a:endParaRPr>
                    </a:p>
                  </a:txBody>
                  <a:tcPr marL="6123" marR="6123" marT="6123" marB="0" anchor="ctr"/>
                </a:tc>
                <a:extLst>
                  <a:ext uri="{0D108BD9-81ED-4DB2-BD59-A6C34878D82A}">
                    <a16:rowId xmlns:a16="http://schemas.microsoft.com/office/drawing/2014/main" val="3417317029"/>
                  </a:ext>
                </a:extLst>
              </a:tr>
              <a:tr h="569910">
                <a:tc>
                  <a:txBody>
                    <a:bodyPr/>
                    <a:lstStyle/>
                    <a:p>
                      <a:pPr algn="ctr" fontAlgn="ctr"/>
                      <a:r>
                        <a:rPr lang="es-BO" sz="1200" b="1" u="none" strike="noStrike" dirty="0">
                          <a:effectLst/>
                        </a:rPr>
                        <a:t>51</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20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230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24110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ES" sz="1200" b="1" u="none" strike="noStrike" dirty="0">
                          <a:effectLst/>
                        </a:rPr>
                        <a:t>Mantenimiento y Reparación de Inmueble </a:t>
                      </a:r>
                      <a:endParaRPr lang="es-ES" sz="1200" b="1" i="0" u="none" strike="noStrike" dirty="0">
                        <a:solidFill>
                          <a:srgbClr val="000000"/>
                        </a:solidFill>
                        <a:effectLst/>
                        <a:latin typeface="Arial" panose="020B0604020202020204" pitchFamily="34" charset="0"/>
                      </a:endParaRPr>
                    </a:p>
                  </a:txBody>
                  <a:tcPr marL="6123" marR="6123" marT="6123" marB="0" anchor="ctr"/>
                </a:tc>
                <a:extLst>
                  <a:ext uri="{0D108BD9-81ED-4DB2-BD59-A6C34878D82A}">
                    <a16:rowId xmlns:a16="http://schemas.microsoft.com/office/drawing/2014/main" val="961422974"/>
                  </a:ext>
                </a:extLst>
              </a:tr>
              <a:tr h="569910">
                <a:tc>
                  <a:txBody>
                    <a:bodyPr/>
                    <a:lstStyle/>
                    <a:p>
                      <a:pPr algn="ctr" fontAlgn="ctr"/>
                      <a:r>
                        <a:rPr lang="es-BO" sz="1200" b="1" u="none" strike="noStrike" dirty="0">
                          <a:effectLst/>
                        </a:rPr>
                        <a:t>51</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20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230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34200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ES" sz="1200" b="1" u="none" strike="noStrike" dirty="0">
                          <a:solidFill>
                            <a:srgbClr val="000000"/>
                          </a:solidFill>
                          <a:effectLst/>
                        </a:rPr>
                        <a:t>Productos químicos y farmacéuticos</a:t>
                      </a:r>
                      <a:endParaRPr lang="es-ES" sz="1200" b="1" i="0" u="none" strike="noStrike" dirty="0">
                        <a:solidFill>
                          <a:srgbClr val="000000"/>
                        </a:solidFill>
                        <a:effectLst/>
                        <a:latin typeface="Arial" panose="020B0604020202020204" pitchFamily="34" charset="0"/>
                      </a:endParaRPr>
                    </a:p>
                  </a:txBody>
                  <a:tcPr marL="6123" marR="6123" marT="6123" marB="0" anchor="ctr"/>
                </a:tc>
                <a:extLst>
                  <a:ext uri="{0D108BD9-81ED-4DB2-BD59-A6C34878D82A}">
                    <a16:rowId xmlns:a16="http://schemas.microsoft.com/office/drawing/2014/main" val="899704016"/>
                  </a:ext>
                </a:extLst>
              </a:tr>
              <a:tr h="569910">
                <a:tc>
                  <a:txBody>
                    <a:bodyPr/>
                    <a:lstStyle/>
                    <a:p>
                      <a:pPr algn="ctr" fontAlgn="ctr"/>
                      <a:r>
                        <a:rPr lang="es-BO" sz="1200" b="1" u="none" strike="noStrike" dirty="0">
                          <a:effectLst/>
                        </a:rPr>
                        <a:t>51</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a:effectLst/>
                        </a:rPr>
                        <a:t>20</a:t>
                      </a:r>
                      <a:endParaRPr lang="es-BO" sz="1200" b="1" i="0" u="none" strike="noStrike">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230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n-US" sz="1200" b="1" u="none" strike="noStrike" dirty="0">
                          <a:effectLst/>
                        </a:rPr>
                        <a:t>43120</a:t>
                      </a:r>
                      <a:endParaRPr lang="en-US" sz="1200" b="1" i="0" u="none" strike="noStrike" dirty="0">
                        <a:solidFill>
                          <a:srgbClr val="000000"/>
                        </a:solidFill>
                        <a:effectLst/>
                        <a:latin typeface="Arial" panose="020B0604020202020204" pitchFamily="34" charset="0"/>
                      </a:endParaRPr>
                    </a:p>
                  </a:txBody>
                  <a:tcPr marL="6123" marR="6123" marT="6123" marB="0" anchor="ctr"/>
                </a:tc>
                <a:tc>
                  <a:txBody>
                    <a:bodyPr/>
                    <a:lstStyle/>
                    <a:p>
                      <a:pPr algn="ctr" fontAlgn="ctr"/>
                      <a:r>
                        <a:rPr lang="en-US" sz="1200" b="1" u="none" strike="noStrike" dirty="0">
                          <a:solidFill>
                            <a:srgbClr val="000000"/>
                          </a:solidFill>
                          <a:effectLst/>
                        </a:rPr>
                        <a:t>Equipos de computacion, impresoras.</a:t>
                      </a:r>
                      <a:endParaRPr lang="en-US" sz="1200" b="1" i="0" u="none" strike="noStrike" dirty="0">
                        <a:solidFill>
                          <a:srgbClr val="000000"/>
                        </a:solidFill>
                        <a:effectLst/>
                        <a:latin typeface="Arial" panose="020B0604020202020204" pitchFamily="34" charset="0"/>
                      </a:endParaRPr>
                    </a:p>
                  </a:txBody>
                  <a:tcPr marL="6123" marR="6123" marT="6123" marB="0" anchor="ctr"/>
                </a:tc>
                <a:extLst>
                  <a:ext uri="{0D108BD9-81ED-4DB2-BD59-A6C34878D82A}">
                    <a16:rowId xmlns:a16="http://schemas.microsoft.com/office/drawing/2014/main" val="1128368859"/>
                  </a:ext>
                </a:extLst>
              </a:tr>
              <a:tr h="569910">
                <a:tc>
                  <a:txBody>
                    <a:bodyPr/>
                    <a:lstStyle/>
                    <a:p>
                      <a:pPr algn="ctr" fontAlgn="ctr"/>
                      <a:r>
                        <a:rPr lang="es-BO" sz="1200" b="1" u="none" strike="noStrike" dirty="0">
                          <a:effectLst/>
                        </a:rPr>
                        <a:t>51</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a:effectLst/>
                        </a:rPr>
                        <a:t>20</a:t>
                      </a:r>
                      <a:endParaRPr lang="es-BO" sz="1200" b="1" i="0" u="none" strike="noStrike">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a:effectLst/>
                        </a:rPr>
                        <a:t>230</a:t>
                      </a:r>
                      <a:endParaRPr lang="es-BO" sz="1200" b="1" i="0" u="none" strike="noStrike">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43400</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ES" sz="1200" b="1" u="none" strike="noStrike" dirty="0">
                          <a:effectLst/>
                        </a:rPr>
                        <a:t>Equipo Medico y de Laboratorio</a:t>
                      </a:r>
                    </a:p>
                    <a:p>
                      <a:pPr marL="0" marR="0" lvl="0" indent="0" algn="ctr" defTabSz="914400" rtl="0" eaLnBrk="1" fontAlgn="ctr" latinLnBrk="0" hangingPunct="1">
                        <a:lnSpc>
                          <a:spcPct val="100000"/>
                        </a:lnSpc>
                        <a:spcBef>
                          <a:spcPts val="0"/>
                        </a:spcBef>
                        <a:spcAft>
                          <a:spcPts val="0"/>
                        </a:spcAft>
                        <a:buClrTx/>
                        <a:buSzTx/>
                        <a:buFontTx/>
                        <a:buNone/>
                        <a:tabLst/>
                        <a:defRPr/>
                      </a:pPr>
                      <a:r>
                        <a:rPr lang="es-ES" sz="1200" b="1" u="none" strike="noStrike" dirty="0">
                          <a:effectLst/>
                        </a:rPr>
                        <a:t>(refrigerador para hemocomponentes, centrifuga, </a:t>
                      </a:r>
                      <a:r>
                        <a:rPr lang="en-US" sz="1200" b="1" u="none" strike="noStrike" dirty="0">
                          <a:solidFill>
                            <a:srgbClr val="000000"/>
                          </a:solidFill>
                          <a:effectLst/>
                        </a:rPr>
                        <a:t>Balanza homogenizador, Contador Hematologico</a:t>
                      </a:r>
                      <a:r>
                        <a:rPr lang="es-ES" sz="1200" b="1" u="none" strike="noStrike" dirty="0">
                          <a:effectLst/>
                        </a:rPr>
                        <a:t>)</a:t>
                      </a:r>
                      <a:endParaRPr lang="es-ES" sz="1200" b="1" i="0" u="none" strike="noStrike" dirty="0">
                        <a:effectLst/>
                        <a:latin typeface="Arial" panose="020B0604020202020204" pitchFamily="34" charset="0"/>
                        <a:cs typeface="Arial" panose="020B0604020202020204" pitchFamily="34" charset="0"/>
                      </a:endParaRPr>
                    </a:p>
                  </a:txBody>
                  <a:tcPr marL="6123" marR="6123" marT="6123" marB="0" anchor="ctr"/>
                </a:tc>
                <a:extLst>
                  <a:ext uri="{0D108BD9-81ED-4DB2-BD59-A6C34878D82A}">
                    <a16:rowId xmlns:a16="http://schemas.microsoft.com/office/drawing/2014/main" val="1953962658"/>
                  </a:ext>
                </a:extLst>
              </a:tr>
              <a:tr h="569910">
                <a:tc>
                  <a:txBody>
                    <a:bodyPr/>
                    <a:lstStyle/>
                    <a:p>
                      <a:pPr algn="ctr" fontAlgn="ctr"/>
                      <a:r>
                        <a:rPr lang="es-BO" sz="1200" b="1" u="none" strike="noStrike" dirty="0">
                          <a:effectLst/>
                        </a:rPr>
                        <a:t>51</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a:effectLst/>
                        </a:rPr>
                        <a:t>20</a:t>
                      </a:r>
                      <a:endParaRPr lang="es-BO" sz="1200" b="1" i="0" u="none" strike="noStrike">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a:effectLst/>
                        </a:rPr>
                        <a:t>230</a:t>
                      </a:r>
                      <a:endParaRPr lang="es-BO" sz="1200" b="1" i="0" u="none" strike="noStrike">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a:effectLst/>
                        </a:rPr>
                        <a:t>39400</a:t>
                      </a:r>
                      <a:endParaRPr lang="es-BO" sz="1200" b="1" i="0" u="none" strike="noStrike">
                        <a:effectLst/>
                        <a:latin typeface="Arial" panose="020B0604020202020204" pitchFamily="34" charset="0"/>
                        <a:cs typeface="Arial" panose="020B0604020202020204" pitchFamily="34" charset="0"/>
                      </a:endParaRPr>
                    </a:p>
                  </a:txBody>
                  <a:tcPr marL="6123" marR="6123" marT="6123" marB="0" anchor="ctr"/>
                </a:tc>
                <a:tc>
                  <a:txBody>
                    <a:bodyPr/>
                    <a:lstStyle/>
                    <a:p>
                      <a:pPr algn="ctr" fontAlgn="ctr"/>
                      <a:r>
                        <a:rPr lang="es-BO" sz="1200" b="1" u="none" strike="noStrike" dirty="0">
                          <a:effectLst/>
                        </a:rPr>
                        <a:t>Instrumental Menor Medico Quirúrgico.</a:t>
                      </a:r>
                      <a:endParaRPr lang="es-BO" sz="1200" b="1" i="0" u="none" strike="noStrike" dirty="0">
                        <a:effectLst/>
                        <a:latin typeface="Arial" panose="020B0604020202020204" pitchFamily="34" charset="0"/>
                        <a:cs typeface="Arial" panose="020B0604020202020204" pitchFamily="34" charset="0"/>
                      </a:endParaRPr>
                    </a:p>
                  </a:txBody>
                  <a:tcPr marL="6123" marR="6123" marT="6123" marB="0" anchor="ctr"/>
                </a:tc>
                <a:extLst>
                  <a:ext uri="{0D108BD9-81ED-4DB2-BD59-A6C34878D82A}">
                    <a16:rowId xmlns:a16="http://schemas.microsoft.com/office/drawing/2014/main" val="2225212809"/>
                  </a:ext>
                </a:extLst>
              </a:tr>
            </a:tbl>
          </a:graphicData>
        </a:graphic>
      </p:graphicFrame>
      <p:sp>
        <p:nvSpPr>
          <p:cNvPr id="6" name="Título 1">
            <a:extLst>
              <a:ext uri="{FF2B5EF4-FFF2-40B4-BE49-F238E27FC236}">
                <a16:creationId xmlns:a16="http://schemas.microsoft.com/office/drawing/2014/main" id="{D491E281-3667-2F05-06EC-1D6D17ECD8F4}"/>
              </a:ext>
            </a:extLst>
          </p:cNvPr>
          <p:cNvSpPr txBox="1">
            <a:spLocks/>
          </p:cNvSpPr>
          <p:nvPr/>
        </p:nvSpPr>
        <p:spPr>
          <a:xfrm>
            <a:off x="1948357" y="1314443"/>
            <a:ext cx="9516812"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3200" dirty="0">
                <a:latin typeface="Segoe UI Variable Text Semibold" pitchFamily="2" charset="0"/>
              </a:rPr>
              <a:t>SISTEMA DE ADMINISTRACION DE BIENES Y SERVICIOS</a:t>
            </a:r>
          </a:p>
        </p:txBody>
      </p:sp>
      <p:pic>
        <p:nvPicPr>
          <p:cNvPr id="7" name="Imagen 6">
            <a:extLst>
              <a:ext uri="{FF2B5EF4-FFF2-40B4-BE49-F238E27FC236}">
                <a16:creationId xmlns:a16="http://schemas.microsoft.com/office/drawing/2014/main" id="{36E9AC22-8287-C311-272E-75B2AD03FD1C}"/>
              </a:ext>
            </a:extLst>
          </p:cNvPr>
          <p:cNvPicPr>
            <a:picLocks noChangeAspect="1"/>
          </p:cNvPicPr>
          <p:nvPr/>
        </p:nvPicPr>
        <p:blipFill>
          <a:blip r:embed="rId4"/>
          <a:stretch>
            <a:fillRect/>
          </a:stretch>
        </p:blipFill>
        <p:spPr>
          <a:xfrm>
            <a:off x="9812840" y="2702201"/>
            <a:ext cx="1760028" cy="1312962"/>
          </a:xfrm>
          <a:prstGeom prst="rect">
            <a:avLst/>
          </a:prstGeom>
        </p:spPr>
      </p:pic>
      <p:pic>
        <p:nvPicPr>
          <p:cNvPr id="8" name="Imagen 7">
            <a:extLst>
              <a:ext uri="{FF2B5EF4-FFF2-40B4-BE49-F238E27FC236}">
                <a16:creationId xmlns:a16="http://schemas.microsoft.com/office/drawing/2014/main" id="{F594CAEE-5319-527B-8FC9-5E0A18157A7E}"/>
              </a:ext>
            </a:extLst>
          </p:cNvPr>
          <p:cNvPicPr>
            <a:picLocks noChangeAspect="1"/>
          </p:cNvPicPr>
          <p:nvPr/>
        </p:nvPicPr>
        <p:blipFill>
          <a:blip r:embed="rId5"/>
          <a:stretch>
            <a:fillRect/>
          </a:stretch>
        </p:blipFill>
        <p:spPr>
          <a:xfrm>
            <a:off x="10074056" y="5351741"/>
            <a:ext cx="1237595" cy="1365622"/>
          </a:xfrm>
          <a:prstGeom prst="rect">
            <a:avLst/>
          </a:prstGeom>
        </p:spPr>
      </p:pic>
      <p:pic>
        <p:nvPicPr>
          <p:cNvPr id="9" name="Imagen 8">
            <a:extLst>
              <a:ext uri="{FF2B5EF4-FFF2-40B4-BE49-F238E27FC236}">
                <a16:creationId xmlns:a16="http://schemas.microsoft.com/office/drawing/2014/main" id="{F62EF3FC-D077-F6DE-8D87-6AE73B07670E}"/>
              </a:ext>
            </a:extLst>
          </p:cNvPr>
          <p:cNvPicPr>
            <a:picLocks noChangeAspect="1"/>
          </p:cNvPicPr>
          <p:nvPr/>
        </p:nvPicPr>
        <p:blipFill>
          <a:blip r:embed="rId6"/>
          <a:stretch>
            <a:fillRect/>
          </a:stretch>
        </p:blipFill>
        <p:spPr>
          <a:xfrm>
            <a:off x="9585799" y="3968438"/>
            <a:ext cx="2188654" cy="1371719"/>
          </a:xfrm>
          <a:prstGeom prst="rect">
            <a:avLst/>
          </a:prstGeom>
        </p:spPr>
      </p:pic>
    </p:spTree>
    <p:extLst>
      <p:ext uri="{BB962C8B-B14F-4D97-AF65-F5344CB8AC3E}">
        <p14:creationId xmlns:p14="http://schemas.microsoft.com/office/powerpoint/2010/main" val="1263231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13" descr="Medical Team Isolated On White, Set Of Hospital Medical Staff, Doctors,  Nurses And Surgeon, Healthcare And Medical Concept, Cartoon Character  Vector Illustration. Royalty Free Cliparts, Vectors, And Stock  Illustration. Image 69326946.">
            <a:extLst>
              <a:ext uri="{FF2B5EF4-FFF2-40B4-BE49-F238E27FC236}">
                <a16:creationId xmlns:a16="http://schemas.microsoft.com/office/drawing/2014/main" id="{99A3941C-D3D1-08D3-1414-1701CC4D2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76" b="10500"/>
          <a:stretch/>
        </p:blipFill>
        <p:spPr bwMode="auto">
          <a:xfrm>
            <a:off x="920988" y="4635395"/>
            <a:ext cx="3997126" cy="185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a:extLst>
              <a:ext uri="{FF2B5EF4-FFF2-40B4-BE49-F238E27FC236}">
                <a16:creationId xmlns:a16="http://schemas.microsoft.com/office/drawing/2014/main" id="{FE3DD781-66BC-AA4E-2CBE-AFAFBFF2C642}"/>
              </a:ext>
            </a:extLst>
          </p:cNvPr>
          <p:cNvSpPr>
            <a:spLocks noChangeArrowheads="1"/>
          </p:cNvSpPr>
          <p:nvPr/>
        </p:nvSpPr>
        <p:spPr bwMode="auto">
          <a:xfrm>
            <a:off x="710552" y="2200549"/>
            <a:ext cx="49167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buChar char="•"/>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spcAft>
                <a:spcPct val="0"/>
              </a:spcAft>
              <a:buFont typeface="Arial" panose="020B0604020202020204" pitchFamily="34" charset="0"/>
              <a:buNone/>
            </a:pPr>
            <a:r>
              <a:rPr lang="es-ES" altLang="es-BO" dirty="0">
                <a:solidFill>
                  <a:srgbClr val="0070C0"/>
                </a:solidFill>
                <a:latin typeface="Calibri" panose="020F0502020204030204" pitchFamily="34" charset="0"/>
                <a:cs typeface="Calibri" panose="020F0502020204030204" pitchFamily="34" charset="0"/>
              </a:rPr>
              <a:t>PERSONAL DEL HEMOCENTRO</a:t>
            </a:r>
          </a:p>
          <a:p>
            <a:pPr eaLnBrk="1" hangingPunct="1">
              <a:spcBef>
                <a:spcPct val="0"/>
              </a:spcBef>
              <a:spcAft>
                <a:spcPct val="0"/>
              </a:spcAft>
              <a:buFont typeface="Arial" panose="020B0604020202020204" pitchFamily="34" charset="0"/>
              <a:buNone/>
            </a:pPr>
            <a:endParaRPr lang="es-ES" altLang="es-BO" dirty="0">
              <a:latin typeface="Calibri" panose="020F0502020204030204" pitchFamily="34" charset="0"/>
              <a:cs typeface="Calibri" panose="020F0502020204030204" pitchFamily="34" charset="0"/>
            </a:endParaRPr>
          </a:p>
          <a:p>
            <a:pPr>
              <a:spcBef>
                <a:spcPct val="0"/>
              </a:spcBef>
              <a:spcAft>
                <a:spcPct val="0"/>
              </a:spcAft>
              <a:buNone/>
            </a:pPr>
            <a:r>
              <a:rPr lang="es-ES" altLang="es-BO" b="0" dirty="0">
                <a:latin typeface="Calibri" panose="020F0502020204030204" pitchFamily="34" charset="0"/>
                <a:cs typeface="Calibri" panose="020F0502020204030204" pitchFamily="34" charset="0"/>
              </a:rPr>
              <a:t>El personal del HEMOCENTRO - BSRDLP esta compuesto por:</a:t>
            </a:r>
          </a:p>
          <a:p>
            <a:pPr marL="342900" indent="-342900">
              <a:spcBef>
                <a:spcPct val="0"/>
              </a:spcBef>
              <a:spcAft>
                <a:spcPct val="0"/>
              </a:spcAft>
              <a:buFontTx/>
              <a:buChar char="-"/>
            </a:pPr>
            <a:r>
              <a:rPr lang="es-ES" altLang="es-BO" sz="2400" dirty="0">
                <a:latin typeface="Calibri" panose="020F0502020204030204" pitchFamily="34" charset="0"/>
                <a:cs typeface="Calibri" panose="020F0502020204030204" pitchFamily="34" charset="0"/>
              </a:rPr>
              <a:t>49 % </a:t>
            </a:r>
            <a:r>
              <a:rPr lang="es-ES" altLang="es-BO" b="0" dirty="0">
                <a:latin typeface="Calibri" panose="020F0502020204030204" pitchFamily="34" charset="0"/>
                <a:cs typeface="Calibri" panose="020F0502020204030204" pitchFamily="34" charset="0"/>
              </a:rPr>
              <a:t>de ítem </a:t>
            </a:r>
          </a:p>
          <a:p>
            <a:pPr marL="342900" indent="-342900">
              <a:spcBef>
                <a:spcPct val="0"/>
              </a:spcBef>
              <a:spcAft>
                <a:spcPct val="0"/>
              </a:spcAft>
              <a:buFontTx/>
              <a:buChar char="-"/>
            </a:pPr>
            <a:r>
              <a:rPr lang="es-ES" sz="2400" dirty="0">
                <a:latin typeface="Calibri" panose="020F0502020204030204" pitchFamily="34" charset="0"/>
                <a:cs typeface="Calibri" panose="020F0502020204030204" pitchFamily="34" charset="0"/>
              </a:rPr>
              <a:t>51 % </a:t>
            </a:r>
            <a:r>
              <a:rPr lang="es-ES" b="0" dirty="0">
                <a:latin typeface="Calibri" panose="020F0502020204030204" pitchFamily="34" charset="0"/>
                <a:cs typeface="Calibri" panose="020F0502020204030204" pitchFamily="34" charset="0"/>
              </a:rPr>
              <a:t>del personal es asumido con los recursos propios de </a:t>
            </a:r>
            <a:r>
              <a:rPr lang="es-ES" b="0" dirty="0" err="1">
                <a:latin typeface="Calibri" panose="020F0502020204030204" pitchFamily="34" charset="0"/>
                <a:cs typeface="Calibri" panose="020F0502020204030204" pitchFamily="34" charset="0"/>
              </a:rPr>
              <a:t>Hemocentro</a:t>
            </a:r>
            <a:r>
              <a:rPr lang="es-ES" b="0" dirty="0">
                <a:latin typeface="Calibri" panose="020F0502020204030204" pitchFamily="34" charset="0"/>
                <a:cs typeface="Calibri" panose="020F0502020204030204" pitchFamily="34" charset="0"/>
              </a:rPr>
              <a:t>.</a:t>
            </a:r>
          </a:p>
          <a:p>
            <a:pPr eaLnBrk="1" hangingPunct="1">
              <a:spcBef>
                <a:spcPct val="0"/>
              </a:spcBef>
              <a:spcAft>
                <a:spcPct val="0"/>
              </a:spcAft>
              <a:buFont typeface="Arial" panose="020B0604020202020204" pitchFamily="34" charset="0"/>
              <a:buNone/>
            </a:pPr>
            <a:endParaRPr lang="es-BO" altLang="en-US" b="0" dirty="0">
              <a:latin typeface="Calibri" panose="020F0502020204030204" pitchFamily="34" charset="0"/>
              <a:cs typeface="Calibri" panose="020F0502020204030204" pitchFamily="34" charset="0"/>
            </a:endParaRPr>
          </a:p>
        </p:txBody>
      </p:sp>
      <p:sp>
        <p:nvSpPr>
          <p:cNvPr id="4" name="Título 1">
            <a:extLst>
              <a:ext uri="{FF2B5EF4-FFF2-40B4-BE49-F238E27FC236}">
                <a16:creationId xmlns:a16="http://schemas.microsoft.com/office/drawing/2014/main" id="{6358D7CF-03CA-BDB8-DC18-E57587E8F749}"/>
              </a:ext>
            </a:extLst>
          </p:cNvPr>
          <p:cNvSpPr txBox="1">
            <a:spLocks/>
          </p:cNvSpPr>
          <p:nvPr/>
        </p:nvSpPr>
        <p:spPr>
          <a:xfrm>
            <a:off x="710552" y="1028604"/>
            <a:ext cx="10515600" cy="10241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egoe UI Variable Text Semibold" pitchFamily="2" charset="0"/>
                <a:ea typeface="Tahoma" panose="020B0604030504040204" pitchFamily="34" charset="0"/>
                <a:cs typeface="Tahoma" panose="020B0604030504040204" pitchFamily="34" charset="0"/>
              </a:rPr>
              <a:t>SISTEMA DE ADMINISTRACIÓN DE PERSONAL - SAP</a:t>
            </a:r>
            <a:br>
              <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egoe UI Variable Text Semibold" pitchFamily="2" charset="0"/>
                <a:ea typeface="Tahoma" panose="020B0604030504040204" pitchFamily="34" charset="0"/>
                <a:cs typeface="Tahoma" panose="020B0604030504040204" pitchFamily="34" charset="0"/>
              </a:rPr>
            </a:br>
            <a:r>
              <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egoe UI Variable Text Semibold" pitchFamily="2" charset="0"/>
                <a:ea typeface="Tahoma" panose="020B0604030504040204" pitchFamily="34" charset="0"/>
                <a:cs typeface="Tahoma" panose="020B0604030504040204" pitchFamily="34" charset="0"/>
              </a:rPr>
              <a:t>RECURSOS HUMANOS</a:t>
            </a:r>
            <a:endPar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Imagen 1">
            <a:extLst>
              <a:ext uri="{FF2B5EF4-FFF2-40B4-BE49-F238E27FC236}">
                <a16:creationId xmlns:a16="http://schemas.microsoft.com/office/drawing/2014/main" id="{25897A3F-75BD-7F54-AE53-728714362A49}"/>
              </a:ext>
            </a:extLst>
          </p:cNvPr>
          <p:cNvPicPr>
            <a:picLocks noChangeAspect="1"/>
          </p:cNvPicPr>
          <p:nvPr/>
        </p:nvPicPr>
        <p:blipFill>
          <a:blip r:embed="rId4"/>
          <a:stretch>
            <a:fillRect/>
          </a:stretch>
        </p:blipFill>
        <p:spPr>
          <a:xfrm>
            <a:off x="5837726" y="2525530"/>
            <a:ext cx="5686098" cy="2908116"/>
          </a:xfrm>
          <a:prstGeom prst="rect">
            <a:avLst/>
          </a:prstGeom>
        </p:spPr>
      </p:pic>
    </p:spTree>
    <p:extLst>
      <p:ext uri="{BB962C8B-B14F-4D97-AF65-F5344CB8AC3E}">
        <p14:creationId xmlns:p14="http://schemas.microsoft.com/office/powerpoint/2010/main" val="624045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15403"/>
          </a:xfrm>
          <a:prstGeom prst="rect">
            <a:avLst/>
          </a:prstGeom>
        </p:spPr>
      </p:pic>
      <p:sp>
        <p:nvSpPr>
          <p:cNvPr id="3" name="1 Título">
            <a:extLst>
              <a:ext uri="{FF2B5EF4-FFF2-40B4-BE49-F238E27FC236}">
                <a16:creationId xmlns:a16="http://schemas.microsoft.com/office/drawing/2014/main" id="{7E83B67A-FD44-ED86-1139-CDA3FD275784}"/>
              </a:ext>
            </a:extLst>
          </p:cNvPr>
          <p:cNvSpPr txBox="1">
            <a:spLocks/>
          </p:cNvSpPr>
          <p:nvPr/>
        </p:nvSpPr>
        <p:spPr>
          <a:xfrm>
            <a:off x="677738" y="909156"/>
            <a:ext cx="11045560"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000" dirty="0">
                <a:solidFill>
                  <a:srgbClr val="C00000"/>
                </a:solidFill>
                <a:effectLst>
                  <a:outerShdw blurRad="38100" dist="38100" dir="2700000" algn="tl">
                    <a:srgbClr val="000000">
                      <a:alpha val="43137"/>
                    </a:srgbClr>
                  </a:outerShdw>
                </a:effectLst>
                <a:latin typeface="Arial Rounded MT Bold" panose="020F0704030504030204" pitchFamily="34" charset="0"/>
              </a:rPr>
              <a:t>PROYECTOS DE INVERSION</a:t>
            </a:r>
            <a:endParaRPr lang="es-ES" sz="40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2050" name="Picture 2" descr="Máquina de aféresis terapéutica - Spectra Optia® - Terumo BCT - en carro">
            <a:extLst>
              <a:ext uri="{FF2B5EF4-FFF2-40B4-BE49-F238E27FC236}">
                <a16:creationId xmlns:a16="http://schemas.microsoft.com/office/drawing/2014/main" id="{2D5CEEBF-029C-A16E-5AC0-CFD1EAC4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148" y="1482762"/>
            <a:ext cx="2145523" cy="190949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18B0BB9-C6AC-0284-057B-9C4CEE8E9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200" y="1684586"/>
            <a:ext cx="2145523" cy="1431064"/>
          </a:xfrm>
          <a:prstGeom prst="rect">
            <a:avLst/>
          </a:prstGeom>
        </p:spPr>
      </p:pic>
      <p:pic>
        <p:nvPicPr>
          <p:cNvPr id="2" name="Imagen 1">
            <a:extLst>
              <a:ext uri="{FF2B5EF4-FFF2-40B4-BE49-F238E27FC236}">
                <a16:creationId xmlns:a16="http://schemas.microsoft.com/office/drawing/2014/main" id="{005515BA-5A0C-34B5-28AD-29D531F09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81" y="1684586"/>
            <a:ext cx="2046452" cy="1581691"/>
          </a:xfrm>
          <a:prstGeom prst="rect">
            <a:avLst/>
          </a:prstGeom>
        </p:spPr>
      </p:pic>
      <p:sp>
        <p:nvSpPr>
          <p:cNvPr id="5" name="CuadroTexto 4">
            <a:extLst>
              <a:ext uri="{FF2B5EF4-FFF2-40B4-BE49-F238E27FC236}">
                <a16:creationId xmlns:a16="http://schemas.microsoft.com/office/drawing/2014/main" id="{E9A4B702-EA75-DFC5-AFE4-A083625403D9}"/>
              </a:ext>
            </a:extLst>
          </p:cNvPr>
          <p:cNvSpPr txBox="1"/>
          <p:nvPr/>
        </p:nvSpPr>
        <p:spPr>
          <a:xfrm>
            <a:off x="0" y="3207590"/>
            <a:ext cx="3107266" cy="338554"/>
          </a:xfrm>
          <a:prstGeom prst="rect">
            <a:avLst/>
          </a:prstGeom>
          <a:noFill/>
        </p:spPr>
        <p:txBody>
          <a:bodyPr wrap="square" rtlCol="0">
            <a:spAutoFit/>
          </a:bodyPr>
          <a:lstStyle/>
          <a:p>
            <a:pPr algn="ctr"/>
            <a:r>
              <a:rPr lang="es-ES" sz="1600" dirty="0"/>
              <a:t>ELECTROQUIMIOLUMINISCENCIA</a:t>
            </a:r>
          </a:p>
        </p:txBody>
      </p:sp>
      <p:sp>
        <p:nvSpPr>
          <p:cNvPr id="6" name="CuadroTexto 5">
            <a:extLst>
              <a:ext uri="{FF2B5EF4-FFF2-40B4-BE49-F238E27FC236}">
                <a16:creationId xmlns:a16="http://schemas.microsoft.com/office/drawing/2014/main" id="{D48ECFF8-DAD0-C144-6DD6-921897166A6D}"/>
              </a:ext>
            </a:extLst>
          </p:cNvPr>
          <p:cNvSpPr txBox="1"/>
          <p:nvPr/>
        </p:nvSpPr>
        <p:spPr>
          <a:xfrm>
            <a:off x="5325534" y="3244334"/>
            <a:ext cx="3107266" cy="369332"/>
          </a:xfrm>
          <a:prstGeom prst="rect">
            <a:avLst/>
          </a:prstGeom>
          <a:noFill/>
        </p:spPr>
        <p:txBody>
          <a:bodyPr wrap="square" rtlCol="0">
            <a:spAutoFit/>
          </a:bodyPr>
          <a:lstStyle/>
          <a:p>
            <a:pPr algn="ctr"/>
            <a:r>
              <a:rPr lang="es-ES" dirty="0"/>
              <a:t>UNIDAD MOVIL</a:t>
            </a:r>
          </a:p>
        </p:txBody>
      </p:sp>
      <p:sp>
        <p:nvSpPr>
          <p:cNvPr id="8" name="CuadroTexto 7">
            <a:extLst>
              <a:ext uri="{FF2B5EF4-FFF2-40B4-BE49-F238E27FC236}">
                <a16:creationId xmlns:a16="http://schemas.microsoft.com/office/drawing/2014/main" id="{FB623DD2-0A66-1B60-DF5E-1DFAEC49E631}"/>
              </a:ext>
            </a:extLst>
          </p:cNvPr>
          <p:cNvSpPr txBox="1"/>
          <p:nvPr/>
        </p:nvSpPr>
        <p:spPr>
          <a:xfrm>
            <a:off x="2805075" y="3237781"/>
            <a:ext cx="3107266" cy="369332"/>
          </a:xfrm>
          <a:prstGeom prst="rect">
            <a:avLst/>
          </a:prstGeom>
          <a:noFill/>
        </p:spPr>
        <p:txBody>
          <a:bodyPr wrap="square" rtlCol="0">
            <a:spAutoFit/>
          </a:bodyPr>
          <a:lstStyle/>
          <a:p>
            <a:pPr algn="ctr"/>
            <a:r>
              <a:rPr lang="es-ES" dirty="0"/>
              <a:t>EQUIPO DE AFERESIS</a:t>
            </a:r>
          </a:p>
        </p:txBody>
      </p:sp>
      <p:sp>
        <p:nvSpPr>
          <p:cNvPr id="9" name="CuadroTexto 8">
            <a:extLst>
              <a:ext uri="{FF2B5EF4-FFF2-40B4-BE49-F238E27FC236}">
                <a16:creationId xmlns:a16="http://schemas.microsoft.com/office/drawing/2014/main" id="{A76F3E02-845E-BB24-5FA5-D68FFC114CD9}"/>
              </a:ext>
            </a:extLst>
          </p:cNvPr>
          <p:cNvSpPr txBox="1"/>
          <p:nvPr/>
        </p:nvSpPr>
        <p:spPr>
          <a:xfrm>
            <a:off x="8729134" y="3207590"/>
            <a:ext cx="2733867" cy="369332"/>
          </a:xfrm>
          <a:prstGeom prst="rect">
            <a:avLst/>
          </a:prstGeom>
          <a:noFill/>
        </p:spPr>
        <p:txBody>
          <a:bodyPr wrap="square" rtlCol="0">
            <a:spAutoFit/>
          </a:bodyPr>
          <a:lstStyle/>
          <a:p>
            <a:r>
              <a:rPr lang="es-ES" dirty="0"/>
              <a:t>RECURSOS HUMANOS</a:t>
            </a:r>
          </a:p>
        </p:txBody>
      </p:sp>
      <p:pic>
        <p:nvPicPr>
          <p:cNvPr id="11" name="Imagen 10">
            <a:extLst>
              <a:ext uri="{FF2B5EF4-FFF2-40B4-BE49-F238E27FC236}">
                <a16:creationId xmlns:a16="http://schemas.microsoft.com/office/drawing/2014/main" id="{B3BC8DB8-596F-0016-B03C-46EF091A05A4}"/>
              </a:ext>
            </a:extLst>
          </p:cNvPr>
          <p:cNvPicPr>
            <a:picLocks noChangeAspect="1"/>
          </p:cNvPicPr>
          <p:nvPr/>
        </p:nvPicPr>
        <p:blipFill>
          <a:blip r:embed="rId6"/>
          <a:stretch>
            <a:fillRect/>
          </a:stretch>
        </p:blipFill>
        <p:spPr>
          <a:xfrm>
            <a:off x="8457601" y="1722834"/>
            <a:ext cx="3005400" cy="1308233"/>
          </a:xfrm>
          <a:prstGeom prst="rect">
            <a:avLst/>
          </a:prstGeom>
        </p:spPr>
      </p:pic>
      <p:pic>
        <p:nvPicPr>
          <p:cNvPr id="12" name="Imagen 11">
            <a:extLst>
              <a:ext uri="{FF2B5EF4-FFF2-40B4-BE49-F238E27FC236}">
                <a16:creationId xmlns:a16="http://schemas.microsoft.com/office/drawing/2014/main" id="{77BB7F6D-4189-24C1-C4EA-A76D46720B98}"/>
              </a:ext>
            </a:extLst>
          </p:cNvPr>
          <p:cNvPicPr>
            <a:picLocks noChangeAspect="1"/>
          </p:cNvPicPr>
          <p:nvPr/>
        </p:nvPicPr>
        <p:blipFill>
          <a:blip r:embed="rId7"/>
          <a:stretch>
            <a:fillRect/>
          </a:stretch>
        </p:blipFill>
        <p:spPr>
          <a:xfrm>
            <a:off x="3190797" y="3591724"/>
            <a:ext cx="2114494" cy="2720747"/>
          </a:xfrm>
          <a:prstGeom prst="rect">
            <a:avLst/>
          </a:prstGeom>
        </p:spPr>
      </p:pic>
      <p:pic>
        <p:nvPicPr>
          <p:cNvPr id="14" name="Imagen 13">
            <a:extLst>
              <a:ext uri="{FF2B5EF4-FFF2-40B4-BE49-F238E27FC236}">
                <a16:creationId xmlns:a16="http://schemas.microsoft.com/office/drawing/2014/main" id="{39C7732B-0CBD-8939-4246-B98C40AE8C75}"/>
              </a:ext>
            </a:extLst>
          </p:cNvPr>
          <p:cNvPicPr>
            <a:picLocks noChangeAspect="1"/>
          </p:cNvPicPr>
          <p:nvPr/>
        </p:nvPicPr>
        <p:blipFill>
          <a:blip r:embed="rId8"/>
          <a:stretch>
            <a:fillRect/>
          </a:stretch>
        </p:blipFill>
        <p:spPr>
          <a:xfrm>
            <a:off x="5912341" y="3591724"/>
            <a:ext cx="2050602" cy="2720747"/>
          </a:xfrm>
          <a:prstGeom prst="rect">
            <a:avLst/>
          </a:prstGeom>
        </p:spPr>
      </p:pic>
      <p:pic>
        <p:nvPicPr>
          <p:cNvPr id="16" name="Imagen 15">
            <a:extLst>
              <a:ext uri="{FF2B5EF4-FFF2-40B4-BE49-F238E27FC236}">
                <a16:creationId xmlns:a16="http://schemas.microsoft.com/office/drawing/2014/main" id="{3AB1830E-49C7-00FE-5773-871D17997302}"/>
              </a:ext>
            </a:extLst>
          </p:cNvPr>
          <p:cNvPicPr>
            <a:picLocks noChangeAspect="1"/>
          </p:cNvPicPr>
          <p:nvPr/>
        </p:nvPicPr>
        <p:blipFill>
          <a:blip r:embed="rId9"/>
          <a:stretch>
            <a:fillRect/>
          </a:stretch>
        </p:blipFill>
        <p:spPr>
          <a:xfrm>
            <a:off x="458070" y="3576922"/>
            <a:ext cx="2076454" cy="2735549"/>
          </a:xfrm>
          <a:prstGeom prst="rect">
            <a:avLst/>
          </a:prstGeom>
        </p:spPr>
      </p:pic>
      <p:pic>
        <p:nvPicPr>
          <p:cNvPr id="18" name="Imagen 17">
            <a:extLst>
              <a:ext uri="{FF2B5EF4-FFF2-40B4-BE49-F238E27FC236}">
                <a16:creationId xmlns:a16="http://schemas.microsoft.com/office/drawing/2014/main" id="{B6BAF85C-EF6C-A475-73F1-18BF66FB6C67}"/>
              </a:ext>
            </a:extLst>
          </p:cNvPr>
          <p:cNvPicPr>
            <a:picLocks noChangeAspect="1"/>
          </p:cNvPicPr>
          <p:nvPr/>
        </p:nvPicPr>
        <p:blipFill>
          <a:blip r:embed="rId10"/>
          <a:stretch>
            <a:fillRect/>
          </a:stretch>
        </p:blipFill>
        <p:spPr>
          <a:xfrm>
            <a:off x="8863336" y="3591724"/>
            <a:ext cx="2084064" cy="2720747"/>
          </a:xfrm>
          <a:prstGeom prst="rect">
            <a:avLst/>
          </a:prstGeom>
        </p:spPr>
      </p:pic>
    </p:spTree>
    <p:extLst>
      <p:ext uri="{BB962C8B-B14F-4D97-AF65-F5344CB8AC3E}">
        <p14:creationId xmlns:p14="http://schemas.microsoft.com/office/powerpoint/2010/main" val="2352406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n 5">
            <a:extLst>
              <a:ext uri="{FF2B5EF4-FFF2-40B4-BE49-F238E27FC236}">
                <a16:creationId xmlns:a16="http://schemas.microsoft.com/office/drawing/2014/main" id="{DEA56930-21DF-5843-B177-57CEF78E8ECF}"/>
              </a:ext>
            </a:extLst>
          </p:cNvPr>
          <p:cNvPicPr>
            <a:picLocks noChangeAspect="1"/>
          </p:cNvPicPr>
          <p:nvPr/>
        </p:nvPicPr>
        <p:blipFill>
          <a:blip r:embed="rId3"/>
          <a:stretch>
            <a:fillRect/>
          </a:stretch>
        </p:blipFill>
        <p:spPr>
          <a:xfrm>
            <a:off x="527079" y="918512"/>
            <a:ext cx="3530600" cy="2404533"/>
          </a:xfrm>
          <a:prstGeom prst="rect">
            <a:avLst/>
          </a:prstGeom>
        </p:spPr>
      </p:pic>
      <p:pic>
        <p:nvPicPr>
          <p:cNvPr id="8" name="Imagen 7">
            <a:extLst>
              <a:ext uri="{FF2B5EF4-FFF2-40B4-BE49-F238E27FC236}">
                <a16:creationId xmlns:a16="http://schemas.microsoft.com/office/drawing/2014/main" id="{E74DFDF3-1626-724A-BD0A-F233C2192792}"/>
              </a:ext>
            </a:extLst>
          </p:cNvPr>
          <p:cNvPicPr>
            <a:picLocks noChangeAspect="1"/>
          </p:cNvPicPr>
          <p:nvPr/>
        </p:nvPicPr>
        <p:blipFill>
          <a:blip r:embed="rId3"/>
          <a:stretch>
            <a:fillRect/>
          </a:stretch>
        </p:blipFill>
        <p:spPr>
          <a:xfrm>
            <a:off x="4080176" y="3936032"/>
            <a:ext cx="3530600" cy="2404533"/>
          </a:xfrm>
          <a:prstGeom prst="rect">
            <a:avLst/>
          </a:prstGeom>
        </p:spPr>
      </p:pic>
      <p:pic>
        <p:nvPicPr>
          <p:cNvPr id="5" name="Imagen 4">
            <a:extLst>
              <a:ext uri="{FF2B5EF4-FFF2-40B4-BE49-F238E27FC236}">
                <a16:creationId xmlns:a16="http://schemas.microsoft.com/office/drawing/2014/main" id="{6030445A-4629-F74F-B612-CB3ADCA57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56" y="1116873"/>
            <a:ext cx="6724046" cy="5043035"/>
          </a:xfrm>
          <a:prstGeom prst="rect">
            <a:avLst/>
          </a:prstGeom>
        </p:spPr>
      </p:pic>
      <p:sp>
        <p:nvSpPr>
          <p:cNvPr id="10" name="1 Título">
            <a:extLst>
              <a:ext uri="{FF2B5EF4-FFF2-40B4-BE49-F238E27FC236}">
                <a16:creationId xmlns:a16="http://schemas.microsoft.com/office/drawing/2014/main" id="{8A0665E4-D4F2-F54C-9320-D875C502933C}"/>
              </a:ext>
            </a:extLst>
          </p:cNvPr>
          <p:cNvSpPr txBox="1">
            <a:spLocks/>
          </p:cNvSpPr>
          <p:nvPr/>
        </p:nvSpPr>
        <p:spPr>
          <a:xfrm>
            <a:off x="6971564" y="975812"/>
            <a:ext cx="5220436" cy="1152128"/>
          </a:xfrm>
          <a:prstGeom prst="rect">
            <a:avLst/>
          </a:prstGeom>
          <a:ln>
            <a:noFill/>
          </a:ln>
        </p:spPr>
        <p:txBody>
          <a:bodyPr vert="horz" lIns="91440" tIns="45720" rIns="91440" bIns="45720" rtlCol="0" anchor="b">
            <a:normAutofit/>
          </a:bodyPr>
          <a:lstStyle>
            <a:lvl1pPr algn="ctr" defTabSz="914400" rtl="0" eaLnBrk="1" latinLnBrk="0" hangingPunct="1">
              <a:spcBef>
                <a:spcPct val="0"/>
              </a:spcBef>
              <a:buNone/>
              <a:defRPr sz="3200" b="1" kern="1200">
                <a:solidFill>
                  <a:srgbClr val="C0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dirty="0">
                <a:solidFill>
                  <a:srgbClr val="FF0000"/>
                </a:solidFill>
                <a:latin typeface="Edwardian Script ITC" panose="030303020407070D0804" pitchFamily="66" charset="0"/>
                <a:cs typeface="Arial" pitchFamily="34" charset="0"/>
              </a:rPr>
              <a:t>¡Muchas Gracias!</a:t>
            </a:r>
            <a:endParaRPr lang="es-ES" sz="6000" b="0" i="1" dirty="0">
              <a:solidFill>
                <a:srgbClr val="FF0000"/>
              </a:solidFill>
              <a:latin typeface="Edwardian Script ITC" panose="030303020407070D0804" pitchFamily="66" charset="0"/>
              <a:cs typeface="Arial" pitchFamily="34" charset="0"/>
            </a:endParaRPr>
          </a:p>
        </p:txBody>
      </p:sp>
    </p:spTree>
    <p:extLst>
      <p:ext uri="{BB962C8B-B14F-4D97-AF65-F5344CB8AC3E}">
        <p14:creationId xmlns:p14="http://schemas.microsoft.com/office/powerpoint/2010/main" val="249232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CEA08DA9-0CB6-0847-B1CD-946310DA62FC}"/>
              </a:ext>
            </a:extLst>
          </p:cNvPr>
          <p:cNvSpPr txBox="1">
            <a:spLocks/>
          </p:cNvSpPr>
          <p:nvPr/>
        </p:nvSpPr>
        <p:spPr>
          <a:xfrm>
            <a:off x="368135" y="1524407"/>
            <a:ext cx="11483439" cy="5090149"/>
          </a:xfrm>
          <a:prstGeom prst="rect">
            <a:avLst/>
          </a:prstGeom>
          <a:ln w="19050">
            <a:solidFill>
              <a:schemeClr val="accent1">
                <a:lumMod val="75000"/>
              </a:schemeClr>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600"/>
              </a:spcBef>
              <a:spcAft>
                <a:spcPts val="500"/>
              </a:spcAft>
              <a:buSzPct val="100000"/>
              <a:buFont typeface="Wingdings" panose="05000000000000000000" pitchFamily="2" charset="2"/>
              <a:buChar char="Ø"/>
            </a:pPr>
            <a:r>
              <a:rPr lang="es-BO" sz="1800" dirty="0"/>
              <a:t>Ley 1687 de Medicina Transfusional y Bancos de Sangre, 26 de marzo 1996.</a:t>
            </a:r>
          </a:p>
          <a:p>
            <a:pPr algn="just">
              <a:lnSpc>
                <a:spcPct val="100000"/>
              </a:lnSpc>
              <a:spcBef>
                <a:spcPts val="600"/>
              </a:spcBef>
              <a:spcAft>
                <a:spcPts val="500"/>
              </a:spcAft>
              <a:buSzPct val="100000"/>
              <a:buFont typeface="Wingdings" panose="05000000000000000000" pitchFamily="2" charset="2"/>
              <a:buChar char="Ø"/>
            </a:pPr>
            <a:r>
              <a:rPr lang="es-BO" sz="1800" dirty="0"/>
              <a:t>D.S. 24547 Reglamentario a la Ley de MT y BS, 30 de marzo de 1997.</a:t>
            </a:r>
          </a:p>
          <a:p>
            <a:pPr marL="171450" lvl="1" algn="just">
              <a:lnSpc>
                <a:spcPct val="100000"/>
              </a:lnSpc>
              <a:spcBef>
                <a:spcPts val="600"/>
              </a:spcBef>
              <a:spcAft>
                <a:spcPts val="500"/>
              </a:spcAft>
              <a:buSzPct val="100000"/>
              <a:buFont typeface="Wingdings" panose="05000000000000000000" pitchFamily="2" charset="2"/>
              <a:buChar char="Ø"/>
            </a:pPr>
            <a:r>
              <a:rPr lang="es-BO" dirty="0"/>
              <a:t>R.A. N° 028/02 del 20 de junio de 2002 del SEDES La Paz, que institucionaliza el Banco de sangre de Referencia departamental de La Paz.</a:t>
            </a:r>
          </a:p>
          <a:p>
            <a:pPr marL="171450" lvl="1" algn="just">
              <a:lnSpc>
                <a:spcPct val="100000"/>
              </a:lnSpc>
              <a:spcBef>
                <a:spcPts val="600"/>
              </a:spcBef>
              <a:spcAft>
                <a:spcPts val="500"/>
              </a:spcAft>
              <a:buSzPct val="100000"/>
              <a:buFont typeface="Wingdings" panose="05000000000000000000" pitchFamily="2" charset="2"/>
              <a:buChar char="Ø"/>
            </a:pPr>
            <a:r>
              <a:rPr lang="es-BO" dirty="0"/>
              <a:t>R.M. </a:t>
            </a:r>
            <a:r>
              <a:rPr lang="es-BO" dirty="0" err="1"/>
              <a:t>N°</a:t>
            </a:r>
            <a:r>
              <a:rPr lang="es-BO" dirty="0"/>
              <a:t> 0029 de 27 de enero de 2003, que aprueba el </a:t>
            </a:r>
            <a:r>
              <a:rPr lang="es-BO" dirty="0" err="1"/>
              <a:t>Standar</a:t>
            </a:r>
            <a:r>
              <a:rPr lang="es-BO" dirty="0"/>
              <a:t> de Trabajo para Servicios de Sangre, Manual, bioseguridad en medicina transfusional y manual de selección de donantes en bancos de sangre. </a:t>
            </a:r>
          </a:p>
          <a:p>
            <a:pPr marL="171450" lvl="1" algn="just">
              <a:lnSpc>
                <a:spcPct val="100000"/>
              </a:lnSpc>
              <a:spcBef>
                <a:spcPts val="600"/>
              </a:spcBef>
              <a:spcAft>
                <a:spcPts val="500"/>
              </a:spcAft>
              <a:buSzPct val="100000"/>
              <a:buFont typeface="Wingdings" panose="05000000000000000000" pitchFamily="2" charset="2"/>
              <a:buChar char="Ø"/>
            </a:pPr>
            <a:r>
              <a:rPr lang="es-BO" dirty="0"/>
              <a:t>R.M. N° 795 del 7 de noviembre de 2006, que eleva al BSRDLP a HEMOCENTRO.</a:t>
            </a:r>
            <a:endParaRPr lang="en-US" dirty="0"/>
          </a:p>
          <a:p>
            <a:pPr marL="171450" lvl="1" algn="just">
              <a:lnSpc>
                <a:spcPct val="100000"/>
              </a:lnSpc>
              <a:spcBef>
                <a:spcPts val="600"/>
              </a:spcBef>
              <a:spcAft>
                <a:spcPts val="500"/>
              </a:spcAft>
              <a:buSzPct val="100000"/>
              <a:buFont typeface="Wingdings" panose="05000000000000000000" pitchFamily="2" charset="2"/>
              <a:buChar char="Ø"/>
            </a:pPr>
            <a:r>
              <a:rPr lang="es-BO" dirty="0"/>
              <a:t>R.M. </a:t>
            </a:r>
            <a:r>
              <a:rPr lang="es-BO" dirty="0" err="1"/>
              <a:t>N°</a:t>
            </a:r>
            <a:r>
              <a:rPr lang="es-BO" dirty="0"/>
              <a:t> 0315 10  mayo de 2007 que aprueba el reglamento obligatorios de caracterización y  habilitación  para la red nacional de Bancos de Sangre.</a:t>
            </a:r>
          </a:p>
          <a:p>
            <a:pPr marL="171450" lvl="1" algn="just">
              <a:lnSpc>
                <a:spcPct val="100000"/>
              </a:lnSpc>
              <a:spcBef>
                <a:spcPts val="600"/>
              </a:spcBef>
              <a:spcAft>
                <a:spcPts val="500"/>
              </a:spcAft>
              <a:buSzPct val="100000"/>
              <a:buFont typeface="Wingdings" panose="05000000000000000000" pitchFamily="2" charset="2"/>
              <a:buChar char="Ø"/>
            </a:pPr>
            <a:r>
              <a:rPr lang="es-BO" dirty="0"/>
              <a:t>R.M. </a:t>
            </a:r>
            <a:r>
              <a:rPr lang="es-BO" dirty="0" err="1"/>
              <a:t>N°</a:t>
            </a:r>
            <a:r>
              <a:rPr lang="es-BO" dirty="0"/>
              <a:t> 1741 de 15 de noviembre de 2013, eleva al BSRDLP como Establecimiento de Salud de Tercer Nivel.</a:t>
            </a:r>
          </a:p>
          <a:p>
            <a:pPr lvl="0" algn="just">
              <a:lnSpc>
                <a:spcPct val="100000"/>
              </a:lnSpc>
              <a:spcBef>
                <a:spcPts val="600"/>
              </a:spcBef>
              <a:buSzPct val="100000"/>
              <a:buFont typeface="Wingdings" panose="05000000000000000000" pitchFamily="2" charset="2"/>
              <a:buChar char="Ø"/>
            </a:pPr>
            <a:r>
              <a:rPr lang="es-ES" sz="1800" dirty="0"/>
              <a:t>Ley N° 1302, Ley de fomento de la cultura de donación voluntaria, altruista y repetitiva de sangre, 18 de junio de 2020.</a:t>
            </a:r>
          </a:p>
          <a:p>
            <a:pPr marL="171450" lvl="1" algn="just">
              <a:lnSpc>
                <a:spcPct val="100000"/>
              </a:lnSpc>
              <a:spcBef>
                <a:spcPts val="600"/>
              </a:spcBef>
              <a:spcAft>
                <a:spcPts val="500"/>
              </a:spcAft>
              <a:buSzPct val="100000"/>
              <a:buFont typeface="Wingdings" panose="05000000000000000000" pitchFamily="2" charset="2"/>
              <a:buChar char="Ø"/>
            </a:pPr>
            <a:r>
              <a:rPr lang="es-BO" dirty="0"/>
              <a:t>Norma NB/ISO 9001:2015, Sistema de Gestión de Calidad. </a:t>
            </a:r>
          </a:p>
          <a:p>
            <a:pPr marL="171450" lvl="1" algn="just">
              <a:lnSpc>
                <a:spcPct val="100000"/>
              </a:lnSpc>
              <a:spcBef>
                <a:spcPts val="600"/>
              </a:spcBef>
              <a:spcAft>
                <a:spcPts val="500"/>
              </a:spcAft>
              <a:buSzPct val="100000"/>
              <a:buFont typeface="Wingdings" panose="05000000000000000000" pitchFamily="2" charset="2"/>
              <a:buChar char="Ø"/>
            </a:pPr>
            <a:r>
              <a:rPr lang="es-BO" dirty="0"/>
              <a:t>Otras normativas de carácter general y especifica, técnico administrativas aprobadas para la red nacional de Servicios de sangre</a:t>
            </a:r>
            <a:r>
              <a:rPr lang="es-ES" dirty="0"/>
              <a:t>.</a:t>
            </a:r>
            <a:endParaRPr lang="es-BO" dirty="0"/>
          </a:p>
        </p:txBody>
      </p:sp>
      <p:sp>
        <p:nvSpPr>
          <p:cNvPr id="5" name="Título 1">
            <a:extLst>
              <a:ext uri="{FF2B5EF4-FFF2-40B4-BE49-F238E27FC236}">
                <a16:creationId xmlns:a16="http://schemas.microsoft.com/office/drawing/2014/main" id="{593E5ED6-B015-9E47-9A48-980AFBAC6820}"/>
              </a:ext>
            </a:extLst>
          </p:cNvPr>
          <p:cNvSpPr txBox="1">
            <a:spLocks/>
          </p:cNvSpPr>
          <p:nvPr/>
        </p:nvSpPr>
        <p:spPr>
          <a:xfrm>
            <a:off x="2601714" y="745633"/>
            <a:ext cx="7016278" cy="7312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419" sz="3200" dirty="0">
                <a:solidFill>
                  <a:srgbClr val="C00000"/>
                </a:solidFill>
                <a:effectLst>
                  <a:outerShdw blurRad="38100" dist="38100" dir="2700000" algn="tl">
                    <a:srgbClr val="000000">
                      <a:alpha val="43137"/>
                    </a:srgbClr>
                  </a:outerShdw>
                </a:effectLst>
                <a:latin typeface="Arial Rounded MT Bold" panose="020F0704030504030204" pitchFamily="34" charset="0"/>
              </a:rPr>
              <a:t>NORMAS LEGALES ESPECÍFICAS</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578279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6D3C9496-D81F-C64B-A58B-FB82294D3E37}"/>
              </a:ext>
            </a:extLst>
          </p:cNvPr>
          <p:cNvSpPr txBox="1">
            <a:spLocks/>
          </p:cNvSpPr>
          <p:nvPr/>
        </p:nvSpPr>
        <p:spPr>
          <a:xfrm>
            <a:off x="2152650" y="984453"/>
            <a:ext cx="7886700" cy="802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800" dirty="0">
                <a:solidFill>
                  <a:srgbClr val="C00000"/>
                </a:solidFill>
                <a:effectLst>
                  <a:outerShdw blurRad="38100" dist="38100" dir="2700000" algn="tl">
                    <a:srgbClr val="000000">
                      <a:alpha val="43137"/>
                    </a:srgbClr>
                  </a:outerShdw>
                </a:effectLst>
                <a:latin typeface="Arial Rounded MT Bold" panose="020F0704030504030204" pitchFamily="34" charset="0"/>
              </a:rPr>
              <a:t>MISIÓN</a:t>
            </a:r>
            <a:endParaRPr lang="en-US" sz="48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C0D84FA4-4C42-1C40-94B6-5C8517ADAF87}"/>
              </a:ext>
            </a:extLst>
          </p:cNvPr>
          <p:cNvSpPr txBox="1">
            <a:spLocks/>
          </p:cNvSpPr>
          <p:nvPr/>
        </p:nvSpPr>
        <p:spPr>
          <a:xfrm>
            <a:off x="674915" y="2073506"/>
            <a:ext cx="10842170" cy="38660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Aft>
                <a:spcPts val="1800"/>
              </a:spcAft>
            </a:pPr>
            <a:r>
              <a:rPr lang="es-BO" sz="2300"/>
              <a:t>Como HEMOCENTRO-BSRDLP debemos responder a las necesidades terapéuticas con  Sangre Segura a la sociedad en general, sin distinción ni restricción de ninguna índole, respetando culturas, creencias religiosas y saberes ancestrales. </a:t>
            </a:r>
          </a:p>
          <a:p>
            <a:pPr algn="just">
              <a:spcAft>
                <a:spcPts val="1800"/>
              </a:spcAft>
            </a:pPr>
            <a:r>
              <a:rPr lang="es-BO" sz="2300"/>
              <a:t>Para ello articulamos en forma planificada, coherente, dinámica, flexible, organizada, integral e integrada nuestras actividades con los servicios de transfusión hospitalarios, enfatizando la exigencia de velar por el uso racional y adecuado de los productos sanguíneos, la formación de recursos humanos responsables, competitivos, el aseguramiento de la calidad de los procesos de producción de hemocomponentes, la donación voluntaria y altruista, cumpliendo con todas las disposiciones emergentes de la normatividad legal vigente para entidades estatales. </a:t>
            </a:r>
            <a:endParaRPr lang="en-US" sz="2300" dirty="0"/>
          </a:p>
        </p:txBody>
      </p:sp>
    </p:spTree>
    <p:extLst>
      <p:ext uri="{BB962C8B-B14F-4D97-AF65-F5344CB8AC3E}">
        <p14:creationId xmlns:p14="http://schemas.microsoft.com/office/powerpoint/2010/main" val="33801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39A5F7BA-D6AA-AC4A-B6FB-CEC1FE28F61C}"/>
              </a:ext>
            </a:extLst>
          </p:cNvPr>
          <p:cNvSpPr txBox="1">
            <a:spLocks/>
          </p:cNvSpPr>
          <p:nvPr/>
        </p:nvSpPr>
        <p:spPr>
          <a:xfrm>
            <a:off x="688769" y="2136585"/>
            <a:ext cx="10830295" cy="34210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Aft>
                <a:spcPts val="1800"/>
              </a:spcAft>
            </a:pPr>
            <a:r>
              <a:rPr lang="es-BO" sz="2300" dirty="0"/>
              <a:t>Mejorar en los próximos cinco años los niveles de calidad, como la primera empresa de salud pública con certificación al Sistema de Gestión de la Calidad ISO y acreditada, sin fines de lucro, con alcance departamental y nacional en lo referente a las funciones legales delegadas, con una administración transparente delegada, autofinanciable, capaz de responder rápidamente a las exigencias legales, desafíos ambientales y técnicos con excelentes niveles de eficiencia y eficacia, requeridos para otorgar Sangre Segura como medio terapéutico en forma oportuna a quien la necesite, sin discriminación de índole alguna, alcanzando con ello la plena satisfacción de los clientes y el reconocimiento por la excelencia de gestión de los elementos que la componen, la calidad de los servicios ofertados y su rol eminentemente social.</a:t>
            </a:r>
            <a:endParaRPr lang="en-US" sz="2300" dirty="0"/>
          </a:p>
          <a:p>
            <a:pPr algn="just">
              <a:spcAft>
                <a:spcPts val="1800"/>
              </a:spcAft>
            </a:pPr>
            <a:endParaRPr lang="en-US" sz="2300" dirty="0"/>
          </a:p>
        </p:txBody>
      </p:sp>
      <p:sp>
        <p:nvSpPr>
          <p:cNvPr id="5" name="Título 1">
            <a:extLst>
              <a:ext uri="{FF2B5EF4-FFF2-40B4-BE49-F238E27FC236}">
                <a16:creationId xmlns:a16="http://schemas.microsoft.com/office/drawing/2014/main" id="{367006B0-63DE-D344-8127-6D39435473F9}"/>
              </a:ext>
            </a:extLst>
          </p:cNvPr>
          <p:cNvSpPr txBox="1">
            <a:spLocks/>
          </p:cNvSpPr>
          <p:nvPr/>
        </p:nvSpPr>
        <p:spPr>
          <a:xfrm>
            <a:off x="2152650" y="984453"/>
            <a:ext cx="7886700" cy="802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800" dirty="0">
                <a:solidFill>
                  <a:srgbClr val="C00000"/>
                </a:solidFill>
                <a:effectLst>
                  <a:outerShdw blurRad="38100" dist="38100" dir="2700000" algn="tl">
                    <a:srgbClr val="000000">
                      <a:alpha val="43137"/>
                    </a:srgbClr>
                  </a:outerShdw>
                </a:effectLst>
                <a:latin typeface="Arial Rounded MT Bold" panose="020F0704030504030204" pitchFamily="34" charset="0"/>
              </a:rPr>
              <a:t>VISIÓN</a:t>
            </a:r>
            <a:endParaRPr lang="en-US" sz="48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35114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0BFC7C7C-7579-B04B-B789-3AA35DDA7793}"/>
              </a:ext>
            </a:extLst>
          </p:cNvPr>
          <p:cNvSpPr txBox="1">
            <a:spLocks/>
          </p:cNvSpPr>
          <p:nvPr/>
        </p:nvSpPr>
        <p:spPr>
          <a:xfrm>
            <a:off x="935869" y="1567253"/>
            <a:ext cx="3708114" cy="8432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OBJETIVOS</a:t>
            </a:r>
          </a:p>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PERMANENTES</a:t>
            </a:r>
          </a:p>
        </p:txBody>
      </p:sp>
      <p:pic>
        <p:nvPicPr>
          <p:cNvPr id="6" name="Imagen 5">
            <a:extLst>
              <a:ext uri="{FF2B5EF4-FFF2-40B4-BE49-F238E27FC236}">
                <a16:creationId xmlns:a16="http://schemas.microsoft.com/office/drawing/2014/main" id="{F6508D4B-1C1C-6048-8FEF-27E312203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952" y="2533082"/>
            <a:ext cx="3122247" cy="2560753"/>
          </a:xfrm>
          <a:prstGeom prst="rect">
            <a:avLst/>
          </a:prstGeom>
        </p:spPr>
      </p:pic>
      <p:sp>
        <p:nvSpPr>
          <p:cNvPr id="8" name="Oval 7">
            <a:extLst>
              <a:ext uri="{FF2B5EF4-FFF2-40B4-BE49-F238E27FC236}">
                <a16:creationId xmlns:a16="http://schemas.microsoft.com/office/drawing/2014/main" id="{D23FD985-B77A-BF4F-8511-E49A5F1D4CD9}"/>
              </a:ext>
            </a:extLst>
          </p:cNvPr>
          <p:cNvSpPr>
            <a:spLocks noChangeArrowheads="1"/>
          </p:cNvSpPr>
          <p:nvPr/>
        </p:nvSpPr>
        <p:spPr bwMode="auto">
          <a:xfrm>
            <a:off x="5687862" y="5195262"/>
            <a:ext cx="2926426" cy="1294026"/>
          </a:xfrm>
          <a:prstGeom prst="ellipse">
            <a:avLst/>
          </a:prstGeom>
          <a:solidFill>
            <a:srgbClr val="33CC33"/>
          </a:solidFill>
          <a:ln w="9525">
            <a:solidFill>
              <a:srgbClr val="33CC33"/>
            </a:solidFill>
            <a:round/>
            <a:headEnd/>
            <a:tailEnd/>
          </a:ln>
        </p:spPr>
        <p:txBody>
          <a:bodyPr/>
          <a:lstStyle/>
          <a:p>
            <a:pPr algn="ctr"/>
            <a:r>
              <a:rPr lang="es-ES" sz="1600" b="1" dirty="0">
                <a:solidFill>
                  <a:srgbClr val="000000"/>
                </a:solidFill>
              </a:rPr>
              <a:t>GARANTÍA DE LA CALIDAD Y</a:t>
            </a:r>
            <a:r>
              <a:rPr lang="es-ES" b="1" dirty="0">
                <a:solidFill>
                  <a:srgbClr val="000000"/>
                </a:solidFill>
              </a:rPr>
              <a:t> </a:t>
            </a:r>
            <a:r>
              <a:rPr lang="es-ES" sz="1600" b="1" dirty="0">
                <a:solidFill>
                  <a:srgbClr val="000000"/>
                </a:solidFill>
              </a:rPr>
              <a:t>HEMOVIGILANCIA</a:t>
            </a:r>
          </a:p>
        </p:txBody>
      </p:sp>
      <p:sp>
        <p:nvSpPr>
          <p:cNvPr id="9" name="Oval 8">
            <a:extLst>
              <a:ext uri="{FF2B5EF4-FFF2-40B4-BE49-F238E27FC236}">
                <a16:creationId xmlns:a16="http://schemas.microsoft.com/office/drawing/2014/main" id="{DF8B320C-E4B9-1A44-9EA1-458283771BF5}"/>
              </a:ext>
            </a:extLst>
          </p:cNvPr>
          <p:cNvSpPr>
            <a:spLocks noChangeArrowheads="1"/>
          </p:cNvSpPr>
          <p:nvPr/>
        </p:nvSpPr>
        <p:spPr bwMode="auto">
          <a:xfrm>
            <a:off x="8712199" y="2975955"/>
            <a:ext cx="2592288" cy="1152128"/>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r>
              <a:rPr lang="es-ES" sz="1600" b="1" dirty="0">
                <a:solidFill>
                  <a:srgbClr val="FFFF00"/>
                </a:solidFill>
              </a:rPr>
              <a:t>CAPACITACIÓN Y EDUCACIÓN CONTINUA   </a:t>
            </a:r>
            <a:endParaRPr lang="es-ES" sz="1600" b="1" i="1" dirty="0">
              <a:solidFill>
                <a:srgbClr val="FFFF00"/>
              </a:solidFill>
            </a:endParaRPr>
          </a:p>
        </p:txBody>
      </p:sp>
      <p:sp>
        <p:nvSpPr>
          <p:cNvPr id="10" name="Oval 6">
            <a:extLst>
              <a:ext uri="{FF2B5EF4-FFF2-40B4-BE49-F238E27FC236}">
                <a16:creationId xmlns:a16="http://schemas.microsoft.com/office/drawing/2014/main" id="{4B719479-5C51-8941-848E-25A5A47FEF67}"/>
              </a:ext>
            </a:extLst>
          </p:cNvPr>
          <p:cNvSpPr>
            <a:spLocks noChangeArrowheads="1"/>
          </p:cNvSpPr>
          <p:nvPr/>
        </p:nvSpPr>
        <p:spPr bwMode="auto">
          <a:xfrm>
            <a:off x="3188987" y="3005351"/>
            <a:ext cx="2390864" cy="1122732"/>
          </a:xfrm>
          <a:prstGeom prst="ellipse">
            <a:avLst/>
          </a:prstGeom>
          <a:solidFill>
            <a:srgbClr val="FFFF00"/>
          </a:solidFill>
          <a:ln w="9525">
            <a:solidFill>
              <a:srgbClr val="FFFF00"/>
            </a:solidFill>
            <a:round/>
            <a:headEnd/>
            <a:tailEnd/>
          </a:ln>
        </p:spPr>
        <p:txBody>
          <a:bodyPr/>
          <a:lstStyle/>
          <a:p>
            <a:pPr algn="ctr">
              <a:lnSpc>
                <a:spcPct val="70000"/>
              </a:lnSpc>
              <a:spcBef>
                <a:spcPct val="50000"/>
              </a:spcBef>
            </a:pPr>
            <a:r>
              <a:rPr lang="es-ES" sz="1600" b="1" dirty="0"/>
              <a:t>DONACIÓN VOLUNTARIA Y ALTRUISTA DE SANGRE</a:t>
            </a:r>
          </a:p>
        </p:txBody>
      </p:sp>
      <p:sp>
        <p:nvSpPr>
          <p:cNvPr id="11" name="Oval 5">
            <a:extLst>
              <a:ext uri="{FF2B5EF4-FFF2-40B4-BE49-F238E27FC236}">
                <a16:creationId xmlns:a16="http://schemas.microsoft.com/office/drawing/2014/main" id="{48CBD86B-4FFC-A440-8167-539CA5291E99}"/>
              </a:ext>
            </a:extLst>
          </p:cNvPr>
          <p:cNvSpPr>
            <a:spLocks noChangeArrowheads="1"/>
          </p:cNvSpPr>
          <p:nvPr/>
        </p:nvSpPr>
        <p:spPr bwMode="auto">
          <a:xfrm>
            <a:off x="5579851" y="1192537"/>
            <a:ext cx="3142450" cy="1217966"/>
          </a:xfrm>
          <a:prstGeom prst="ellipse">
            <a:avLst/>
          </a:prstGeom>
          <a:solidFill>
            <a:srgbClr val="FF0000"/>
          </a:solidFill>
          <a:ln w="9525">
            <a:solidFill>
              <a:srgbClr val="FF0000"/>
            </a:solidFill>
            <a:round/>
            <a:headEnd/>
            <a:tailEnd/>
          </a:ln>
        </p:spPr>
        <p:txBody>
          <a:bodyPr lIns="72000" tIns="0" rIns="72000" bIns="0"/>
          <a:lstStyle/>
          <a:p>
            <a:pPr algn="ctr"/>
            <a:r>
              <a:rPr lang="es-ES" sz="1600" b="1" dirty="0"/>
              <a:t>DESARROLLO DE LA RED DEPARTAMENTAL DE SERVICIOS DE SANGRE</a:t>
            </a:r>
          </a:p>
        </p:txBody>
      </p:sp>
    </p:spTree>
    <p:extLst>
      <p:ext uri="{BB962C8B-B14F-4D97-AF65-F5344CB8AC3E}">
        <p14:creationId xmlns:p14="http://schemas.microsoft.com/office/powerpoint/2010/main" val="391465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39A5F7BA-D6AA-AC4A-B6FB-CEC1FE28F61C}"/>
              </a:ext>
            </a:extLst>
          </p:cNvPr>
          <p:cNvSpPr txBox="1">
            <a:spLocks/>
          </p:cNvSpPr>
          <p:nvPr/>
        </p:nvSpPr>
        <p:spPr>
          <a:xfrm>
            <a:off x="711200" y="2110372"/>
            <a:ext cx="10549468" cy="34210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lnSpc>
                <a:spcPct val="100000"/>
              </a:lnSpc>
              <a:spcBef>
                <a:spcPts val="600"/>
              </a:spcBef>
              <a:spcAft>
                <a:spcPts val="600"/>
              </a:spcAft>
              <a:buSzPct val="100000"/>
              <a:buFont typeface="Wingdings" panose="05000000000000000000" pitchFamily="2" charset="2"/>
              <a:buChar char="Ø"/>
            </a:pPr>
            <a:r>
              <a:rPr lang="es-BO" sz="2600" dirty="0"/>
              <a:t>Normalización y formulación de directrices de planificación estratégica para el Sistema Nacional de Sangre</a:t>
            </a:r>
          </a:p>
          <a:p>
            <a:pPr marL="342900" indent="-342900" algn="just">
              <a:lnSpc>
                <a:spcPct val="100000"/>
              </a:lnSpc>
              <a:spcBef>
                <a:spcPts val="600"/>
              </a:spcBef>
              <a:spcAft>
                <a:spcPts val="600"/>
              </a:spcAft>
              <a:buSzPct val="100000"/>
              <a:buFont typeface="Wingdings" panose="05000000000000000000" pitchFamily="2" charset="2"/>
              <a:buChar char="Ø"/>
            </a:pPr>
            <a:r>
              <a:rPr lang="es-BO" sz="2600" dirty="0"/>
              <a:t>Desarrollar modelos y normas únicas nacionales de atención, organización, funcionamiento, procedimientos, evaluación, control y garantía de calidad, estudio de costos y otras tareas asignadas por el Ministerio de Salud. </a:t>
            </a:r>
          </a:p>
          <a:p>
            <a:pPr marL="342900" indent="-342900" algn="just">
              <a:lnSpc>
                <a:spcPct val="100000"/>
              </a:lnSpc>
              <a:spcBef>
                <a:spcPts val="600"/>
              </a:spcBef>
              <a:spcAft>
                <a:spcPts val="600"/>
              </a:spcAft>
              <a:buSzPct val="100000"/>
              <a:buFont typeface="Wingdings" panose="05000000000000000000" pitchFamily="2" charset="2"/>
              <a:buChar char="Ø"/>
            </a:pPr>
            <a:r>
              <a:rPr lang="es-BO" sz="2600" dirty="0"/>
              <a:t>Integrar y participar en las organizaciones y actividades nacionales relacionadas con todo lo referente a donación.</a:t>
            </a:r>
          </a:p>
          <a:p>
            <a:pPr marL="342900" indent="-342900" algn="just">
              <a:lnSpc>
                <a:spcPct val="100000"/>
              </a:lnSpc>
              <a:spcBef>
                <a:spcPts val="600"/>
              </a:spcBef>
              <a:spcAft>
                <a:spcPts val="600"/>
              </a:spcAft>
              <a:buSzPct val="100000"/>
              <a:buFont typeface="Wingdings" panose="05000000000000000000" pitchFamily="2" charset="2"/>
              <a:buChar char="Ø"/>
            </a:pPr>
            <a:r>
              <a:rPr lang="es-BO" sz="2600" dirty="0"/>
              <a:t>Ejercitar vínculos institucionales de orden técnico científico</a:t>
            </a:r>
          </a:p>
        </p:txBody>
      </p:sp>
      <p:sp>
        <p:nvSpPr>
          <p:cNvPr id="5" name="Título 1">
            <a:extLst>
              <a:ext uri="{FF2B5EF4-FFF2-40B4-BE49-F238E27FC236}">
                <a16:creationId xmlns:a16="http://schemas.microsoft.com/office/drawing/2014/main" id="{367006B0-63DE-D344-8127-6D39435473F9}"/>
              </a:ext>
            </a:extLst>
          </p:cNvPr>
          <p:cNvSpPr txBox="1">
            <a:spLocks/>
          </p:cNvSpPr>
          <p:nvPr/>
        </p:nvSpPr>
        <p:spPr>
          <a:xfrm>
            <a:off x="2152650" y="889857"/>
            <a:ext cx="7886700" cy="802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FUNCIONES LEGALES COMO CRN D.S. 24547 31/03/1997</a:t>
            </a:r>
            <a:endParaRPr lang="en-U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356995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39A5F7BA-D6AA-AC4A-B6FB-CEC1FE28F61C}"/>
              </a:ext>
            </a:extLst>
          </p:cNvPr>
          <p:cNvSpPr txBox="1">
            <a:spLocks/>
          </p:cNvSpPr>
          <p:nvPr/>
        </p:nvSpPr>
        <p:spPr>
          <a:xfrm>
            <a:off x="341927" y="1979575"/>
            <a:ext cx="11497976" cy="4744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lnSpc>
                <a:spcPct val="100000"/>
              </a:lnSpc>
              <a:spcBef>
                <a:spcPts val="600"/>
              </a:spcBef>
              <a:spcAft>
                <a:spcPts val="600"/>
              </a:spcAft>
              <a:buSzPct val="100000"/>
              <a:buFont typeface="Wingdings" panose="05000000000000000000" pitchFamily="2" charset="2"/>
              <a:buChar char="Ø"/>
            </a:pPr>
            <a:r>
              <a:rPr lang="es-BO" sz="2600" dirty="0"/>
              <a:t>Capacitar en forma continua al personal de los Servicios de Sangre y profesionales en salud de los diferentes centros hospitalarios independientemente a su derecho propietario en el uso correcto y racional de los hemocomponentes.</a:t>
            </a:r>
          </a:p>
          <a:p>
            <a:pPr marL="457200" indent="-457200" algn="just">
              <a:lnSpc>
                <a:spcPct val="100000"/>
              </a:lnSpc>
              <a:spcBef>
                <a:spcPts val="600"/>
              </a:spcBef>
              <a:spcAft>
                <a:spcPts val="600"/>
              </a:spcAft>
              <a:buSzPct val="100000"/>
              <a:buFont typeface="Wingdings" panose="05000000000000000000" pitchFamily="2" charset="2"/>
              <a:buChar char="Ø"/>
            </a:pPr>
            <a:r>
              <a:rPr lang="es-BO" sz="2600" dirty="0"/>
              <a:t>Gestionar ante los diferentes niveles departamentales y locales responsables de velar por la salud publica, cumpliendo su rol legal en materia de sangre segura.</a:t>
            </a:r>
          </a:p>
          <a:p>
            <a:pPr marL="457200" indent="-457200" algn="just">
              <a:lnSpc>
                <a:spcPct val="100000"/>
              </a:lnSpc>
              <a:spcBef>
                <a:spcPts val="600"/>
              </a:spcBef>
              <a:spcAft>
                <a:spcPts val="600"/>
              </a:spcAft>
              <a:buSzPct val="100000"/>
              <a:buFont typeface="Wingdings" panose="05000000000000000000" pitchFamily="2" charset="2"/>
              <a:buChar char="Ø"/>
            </a:pPr>
            <a:r>
              <a:rPr lang="es-BO" sz="2600" dirty="0"/>
              <a:t>Gestionar que el control social sea parte integrante de las actividades del HEMOCENTRO-BSRDLP y de la Red departamental de Servicios de Sangre en sus dos niveles: Bancos de Sangre y Servicios de Transfusión.</a:t>
            </a:r>
          </a:p>
        </p:txBody>
      </p:sp>
      <p:sp>
        <p:nvSpPr>
          <p:cNvPr id="5" name="Título 1">
            <a:extLst>
              <a:ext uri="{FF2B5EF4-FFF2-40B4-BE49-F238E27FC236}">
                <a16:creationId xmlns:a16="http://schemas.microsoft.com/office/drawing/2014/main" id="{367006B0-63DE-D344-8127-6D39435473F9}"/>
              </a:ext>
            </a:extLst>
          </p:cNvPr>
          <p:cNvSpPr txBox="1">
            <a:spLocks/>
          </p:cNvSpPr>
          <p:nvPr/>
        </p:nvSpPr>
        <p:spPr>
          <a:xfrm>
            <a:off x="2152650" y="889857"/>
            <a:ext cx="7886700" cy="802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FUNCIONES LEGALES COMO CRN D.S. 24547 31/03/1997</a:t>
            </a:r>
            <a:endParaRPr lang="en-U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731570955"/>
      </p:ext>
    </p:extLst>
  </p:cSld>
  <p:clrMapOvr>
    <a:masterClrMapping/>
  </p:clrMapOvr>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2036</TotalTime>
  <Words>3923</Words>
  <Application>Microsoft Office PowerPoint</Application>
  <PresentationFormat>Panorámica</PresentationFormat>
  <Paragraphs>302</Paragraphs>
  <Slides>35</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35</vt:i4>
      </vt:variant>
    </vt:vector>
  </HeadingPairs>
  <TitlesOfParts>
    <vt:vector size="48" baseType="lpstr">
      <vt:lpstr>Arial</vt:lpstr>
      <vt:lpstr>Arial Narrow</vt:lpstr>
      <vt:lpstr>Arial Rounded MT Bold</vt:lpstr>
      <vt:lpstr>Calibri</vt:lpstr>
      <vt:lpstr>Calibri Light</vt:lpstr>
      <vt:lpstr>Copperplate Gothic Light</vt:lpstr>
      <vt:lpstr>Edwardian Script ITC</vt:lpstr>
      <vt:lpstr>Segoe UI</vt:lpstr>
      <vt:lpstr>Segoe UI Variable Text Semibold</vt:lpstr>
      <vt:lpstr>Tahoma</vt:lpstr>
      <vt:lpstr>Times New Roman</vt:lpstr>
      <vt:lpstr>Wingdings</vt:lpstr>
      <vt:lpstr>Tema de Office</vt:lpstr>
      <vt:lpstr>GOBIERNO AUTÓNOMO DEPARTAMENTAL DE LA PAZ   SERVICIO DEPARTAMENTAL DE SALUD  HEMOCENTRO – BSRDLP   AUDIENCIA PÚBLICA DE RENDICIÓN DE CUENTAS FINAL 2025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GOBIERNO AUTÓNOMO DEPARTAMENTAL DE LA PAZ   SERVICIO DEPARTAMENTAL DE SALUD  HEMOCENTRO – BSRDLP   AUDIENCIA PÚBLICA DE RENDICIÓN DE CUENTAS FINAL 2022</dc:title>
  <dc:creator>Microsoft Office User</dc:creator>
  <cp:lastModifiedBy>Rina Margott Quisbert Moya</cp:lastModifiedBy>
  <cp:revision>63</cp:revision>
  <cp:lastPrinted>2023-02-13T03:19:00Z</cp:lastPrinted>
  <dcterms:created xsi:type="dcterms:W3CDTF">2023-02-12T22:19:14Z</dcterms:created>
  <dcterms:modified xsi:type="dcterms:W3CDTF">2026-02-11T18:51:16Z</dcterms:modified>
</cp:coreProperties>
</file>